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72" r:id="rId1"/>
  </p:sldMasterIdLst>
  <p:sldIdLst>
    <p:sldId id="272" r:id="rId2"/>
    <p:sldId id="256" r:id="rId3"/>
    <p:sldId id="257" r:id="rId4"/>
    <p:sldId id="270" r:id="rId5"/>
    <p:sldId id="258" r:id="rId6"/>
    <p:sldId id="268" r:id="rId7"/>
    <p:sldId id="269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x="9144000" cy="6858000" type="screen4x3"/>
  <p:notesSz cx="6858000" cy="9144000"/>
  <p:defaultTextStyle>
    <a:defPPr>
      <a:defRPr lang="ar-IQ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>
        <p:scale>
          <a:sx n="80" d="100"/>
          <a:sy n="80" d="100"/>
        </p:scale>
        <p:origin x="-1086" y="1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5D1A486F-296F-4568-8270-E63D64594973}" type="datetimeFigureOut">
              <a:rPr lang="ar-IQ" smtClean="0"/>
              <a:t>16/09/1442</a:t>
            </a:fld>
            <a:endParaRPr lang="ar-IQ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D640874F-9BFE-4BFB-9D2A-F4E48E7B83E0}" type="slidenum">
              <a:rPr lang="ar-IQ" smtClean="0"/>
              <a:t>‹#›</a:t>
            </a:fld>
            <a:endParaRPr lang="ar-IQ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A486F-296F-4568-8270-E63D64594973}" type="datetimeFigureOut">
              <a:rPr lang="ar-IQ" smtClean="0"/>
              <a:t>16/09/1442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0874F-9BFE-4BFB-9D2A-F4E48E7B83E0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A486F-296F-4568-8270-E63D64594973}" type="datetimeFigureOut">
              <a:rPr lang="ar-IQ" smtClean="0"/>
              <a:t>16/09/1442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0874F-9BFE-4BFB-9D2A-F4E48E7B83E0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A486F-296F-4568-8270-E63D64594973}" type="datetimeFigureOut">
              <a:rPr lang="ar-IQ" smtClean="0"/>
              <a:t>16/09/1442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0874F-9BFE-4BFB-9D2A-F4E48E7B83E0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A486F-296F-4568-8270-E63D64594973}" type="datetimeFigureOut">
              <a:rPr lang="ar-IQ" smtClean="0"/>
              <a:t>16/09/1442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0874F-9BFE-4BFB-9D2A-F4E48E7B83E0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A486F-296F-4568-8270-E63D64594973}" type="datetimeFigureOut">
              <a:rPr lang="ar-IQ" smtClean="0"/>
              <a:t>16/09/1442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0874F-9BFE-4BFB-9D2A-F4E48E7B83E0}" type="slidenum">
              <a:rPr lang="ar-IQ" smtClean="0"/>
              <a:t>‹#›</a:t>
            </a:fld>
            <a:endParaRPr lang="ar-IQ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A486F-296F-4568-8270-E63D64594973}" type="datetimeFigureOut">
              <a:rPr lang="ar-IQ" smtClean="0"/>
              <a:t>16/09/1442</a:t>
            </a:fld>
            <a:endParaRPr lang="ar-IQ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0874F-9BFE-4BFB-9D2A-F4E48E7B83E0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A486F-296F-4568-8270-E63D64594973}" type="datetimeFigureOut">
              <a:rPr lang="ar-IQ" smtClean="0"/>
              <a:t>16/09/1442</a:t>
            </a:fld>
            <a:endParaRPr lang="ar-IQ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0874F-9BFE-4BFB-9D2A-F4E48E7B83E0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A486F-296F-4568-8270-E63D64594973}" type="datetimeFigureOut">
              <a:rPr lang="ar-IQ" smtClean="0"/>
              <a:t>16/09/1442</a:t>
            </a:fld>
            <a:endParaRPr lang="ar-IQ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0874F-9BFE-4BFB-9D2A-F4E48E7B83E0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A486F-296F-4568-8270-E63D64594973}" type="datetimeFigureOut">
              <a:rPr lang="ar-IQ" smtClean="0"/>
              <a:t>16/09/1442</a:t>
            </a:fld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0874F-9BFE-4BFB-9D2A-F4E48E7B83E0}" type="slidenum">
              <a:rPr lang="ar-IQ" smtClean="0"/>
              <a:t>‹#›</a:t>
            </a:fld>
            <a:endParaRPr lang="ar-IQ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A486F-296F-4568-8270-E63D64594973}" type="datetimeFigureOut">
              <a:rPr lang="ar-IQ" smtClean="0"/>
              <a:t>16/09/1442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0874F-9BFE-4BFB-9D2A-F4E48E7B83E0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5D1A486F-296F-4568-8270-E63D64594973}" type="datetimeFigureOut">
              <a:rPr lang="ar-IQ" smtClean="0"/>
              <a:t>16/09/1442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D640874F-9BFE-4BFB-9D2A-F4E48E7B83E0}" type="slidenum">
              <a:rPr lang="ar-IQ" smtClean="0"/>
              <a:t>‹#›</a:t>
            </a:fld>
            <a:endParaRPr lang="ar-IQ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1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342900" indent="-274320" algn="r" defTabSz="914400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r" defTabSz="914400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r" defTabSz="914400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r" defTabSz="914400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r" defTabSz="914400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r" defTabSz="914400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r" defTabSz="914400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r" defTabSz="914400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r" defTabSz="914400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justLow"/>
            <a:r>
              <a:rPr lang="ar-IQ" sz="3200" dirty="0" smtClean="0">
                <a:latin typeface="Arial" pitchFamily="34" charset="0"/>
                <a:cs typeface="Arial" pitchFamily="34" charset="0"/>
              </a:rPr>
              <a:t>كلية المستقبل الجامعة </a:t>
            </a:r>
          </a:p>
          <a:p>
            <a:pPr algn="justLow"/>
            <a:r>
              <a:rPr lang="ar-IQ" sz="3200" dirty="0" smtClean="0">
                <a:latin typeface="Arial" pitchFamily="34" charset="0"/>
                <a:cs typeface="Arial" pitchFamily="34" charset="0"/>
              </a:rPr>
              <a:t>قسم تقنيات المختبرات الطبية </a:t>
            </a:r>
          </a:p>
          <a:p>
            <a:pPr algn="justLow"/>
            <a:r>
              <a:rPr lang="ar-IQ" sz="3200" dirty="0" smtClean="0">
                <a:latin typeface="Arial" pitchFamily="34" charset="0"/>
                <a:cs typeface="Arial" pitchFamily="34" charset="0"/>
              </a:rPr>
              <a:t>المرحلة الاولى \الاجهزة الطبية </a:t>
            </a:r>
          </a:p>
          <a:p>
            <a:pPr algn="justLow"/>
            <a:r>
              <a:rPr lang="ar-IQ" sz="3200" dirty="0" smtClean="0">
                <a:latin typeface="Arial" pitchFamily="34" charset="0"/>
                <a:cs typeface="Arial" pitchFamily="34" charset="0"/>
              </a:rPr>
              <a:t>م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ar-IQ" sz="3200" dirty="0" smtClean="0">
                <a:latin typeface="Arial" pitchFamily="34" charset="0"/>
                <a:cs typeface="Arial" pitchFamily="34" charset="0"/>
              </a:rPr>
              <a:t>م ساره كامل عبود </a:t>
            </a:r>
          </a:p>
          <a:p>
            <a:pPr algn="justLow"/>
            <a:r>
              <a:rPr lang="ar-IQ" sz="3200" dirty="0" smtClean="0">
                <a:latin typeface="Arial" pitchFamily="34" charset="0"/>
                <a:cs typeface="Arial" pitchFamily="34" charset="0"/>
              </a:rPr>
              <a:t>الفصل </a:t>
            </a:r>
            <a:r>
              <a:rPr lang="ar-IQ" sz="3200" dirty="0" smtClean="0">
                <a:latin typeface="Arial" pitchFamily="34" charset="0"/>
                <a:cs typeface="Arial" pitchFamily="34" charset="0"/>
              </a:rPr>
              <a:t>الثاني</a:t>
            </a:r>
          </a:p>
          <a:p>
            <a:pPr algn="justLow"/>
            <a:r>
              <a:rPr lang="ar-IQ" sz="3200" dirty="0" smtClean="0">
                <a:latin typeface="Arial" pitchFamily="34" charset="0"/>
                <a:cs typeface="Arial" pitchFamily="34" charset="0"/>
              </a:rPr>
              <a:t>اجهزة الطرد المركزي </a:t>
            </a:r>
            <a:r>
              <a:rPr lang="ar-IQ" sz="3200" dirty="0" smtClean="0">
                <a:latin typeface="Arial" pitchFamily="34" charset="0"/>
                <a:cs typeface="Arial" pitchFamily="34" charset="0"/>
              </a:rPr>
              <a:t> </a:t>
            </a:r>
            <a:endParaRPr lang="ar-IQ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17442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467544" y="1268760"/>
            <a:ext cx="792088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2800" b="1" dirty="0" smtClean="0">
                <a:latin typeface="Arial" pitchFamily="34" charset="0"/>
                <a:cs typeface="Arial" pitchFamily="34" charset="0"/>
              </a:rPr>
              <a:t>Principles work of centrifuges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: </a:t>
            </a:r>
          </a:p>
          <a:p>
            <a:pPr algn="l"/>
            <a:r>
              <a:rPr lang="en-US" sz="2800" dirty="0" smtClean="0">
                <a:latin typeface="Arial" pitchFamily="34" charset="0"/>
                <a:cs typeface="Arial" pitchFamily="34" charset="0"/>
              </a:rPr>
              <a:t>The basic physics work of centrifuges is gravity and generation of the centrifugal force (G) to sediment different fractions. Centrifugal field (G) depends on : </a:t>
            </a:r>
          </a:p>
          <a:p>
            <a:pPr algn="l"/>
            <a:r>
              <a:rPr lang="en-US" sz="2800" dirty="0" smtClean="0">
                <a:latin typeface="Arial" pitchFamily="34" charset="0"/>
                <a:cs typeface="Arial" pitchFamily="34" charset="0"/>
              </a:rPr>
              <a:t>1-Angular velocity (w) in radians/sec. </a:t>
            </a:r>
          </a:p>
          <a:p>
            <a:pPr algn="l"/>
            <a:r>
              <a:rPr lang="en-US" sz="2800" dirty="0" smtClean="0">
                <a:latin typeface="Arial" pitchFamily="34" charset="0"/>
                <a:cs typeface="Arial" pitchFamily="34" charset="0"/>
              </a:rPr>
              <a:t>2-Radial distance (r) in cm of the particle from the axis of rotation.</a:t>
            </a:r>
            <a:endParaRPr lang="ar-IQ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66160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817160"/>
          </a:xfrm>
        </p:spPr>
        <p:txBody>
          <a:bodyPr/>
          <a:lstStyle/>
          <a:p>
            <a:r>
              <a:rPr lang="en-US" sz="3600" dirty="0">
                <a:solidFill>
                  <a:schemeClr val="tx1"/>
                </a:solidFill>
                <a:latin typeface="Arial Black" pitchFamily="34" charset="0"/>
              </a:rPr>
              <a:t>Rate of sedimentation</a:t>
            </a:r>
            <a:endParaRPr lang="ar-IQ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043492" y="2060848"/>
            <a:ext cx="6777317" cy="3771781"/>
          </a:xfrm>
        </p:spPr>
        <p:txBody>
          <a:bodyPr/>
          <a:lstStyle/>
          <a:p>
            <a:pPr algn="l"/>
            <a:r>
              <a:rPr lang="en-US" dirty="0" smtClean="0"/>
              <a:t>: </a:t>
            </a:r>
            <a:r>
              <a:rPr lang="en-US" sz="3200" dirty="0">
                <a:solidFill>
                  <a:schemeClr val="tx1"/>
                </a:solidFill>
              </a:rPr>
              <a:t>Depends on </a:t>
            </a:r>
            <a:endParaRPr lang="en-US" sz="3200" dirty="0" smtClean="0">
              <a:solidFill>
                <a:schemeClr val="tx1"/>
              </a:solidFill>
            </a:endParaRPr>
          </a:p>
          <a:p>
            <a:pPr algn="l"/>
            <a:r>
              <a:rPr lang="en-US" sz="3200" dirty="0" smtClean="0">
                <a:solidFill>
                  <a:schemeClr val="tx1"/>
                </a:solidFill>
              </a:rPr>
              <a:t>- factors </a:t>
            </a:r>
            <a:r>
              <a:rPr lang="en-US" sz="3200" dirty="0">
                <a:solidFill>
                  <a:schemeClr val="tx1"/>
                </a:solidFill>
              </a:rPr>
              <a:t>other than CF </a:t>
            </a:r>
            <a:endParaRPr lang="en-US" sz="3200" dirty="0" smtClean="0">
              <a:solidFill>
                <a:schemeClr val="tx1"/>
              </a:solidFill>
            </a:endParaRPr>
          </a:p>
          <a:p>
            <a:pPr algn="l"/>
            <a:r>
              <a:rPr lang="en-US" sz="3200" dirty="0" smtClean="0">
                <a:solidFill>
                  <a:schemeClr val="tx1"/>
                </a:solidFill>
              </a:rPr>
              <a:t>Mass </a:t>
            </a:r>
            <a:r>
              <a:rPr lang="en-US" sz="3200" dirty="0">
                <a:solidFill>
                  <a:schemeClr val="tx1"/>
                </a:solidFill>
              </a:rPr>
              <a:t>of particle ---Density &amp; Volume Density of medium Shape of particle Friction</a:t>
            </a:r>
            <a:endParaRPr lang="ar-IQ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60685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043608" y="836712"/>
            <a:ext cx="7024744" cy="1143000"/>
          </a:xfrm>
        </p:spPr>
        <p:txBody>
          <a:bodyPr/>
          <a:lstStyle/>
          <a:p>
            <a:r>
              <a:rPr lang="en-US" b="1" dirty="0">
                <a:solidFill>
                  <a:schemeClr val="tx1"/>
                </a:solidFill>
              </a:rPr>
              <a:t>Sedimentation time</a:t>
            </a:r>
            <a:endParaRPr lang="ar-IQ" b="1" dirty="0">
              <a:solidFill>
                <a:schemeClr val="tx1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l"/>
            <a:r>
              <a:rPr lang="en-US" sz="2800" dirty="0" smtClean="0">
                <a:latin typeface="Arial" pitchFamily="34" charset="0"/>
                <a:cs typeface="Arial" pitchFamily="34" charset="0"/>
              </a:rPr>
              <a:t>Depends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on: 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algn="l"/>
            <a:r>
              <a:rPr lang="en-US" sz="28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. Size of the particle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l"/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2. Density difference between particle and medium. 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algn="l"/>
            <a:r>
              <a:rPr lang="en-US" sz="28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. Radial distance from the axis of rotation to the liquid meniscus (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rt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). 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algn="l"/>
            <a:r>
              <a:rPr lang="en-US" sz="2800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. Radial distance from the axis of rotation to the bottom of the tube (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rb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)</a:t>
            </a:r>
            <a:endParaRPr lang="ar-IQ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1738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solidFill>
            <a:schemeClr val="bg2"/>
          </a:solidFill>
        </p:spPr>
        <p:txBody>
          <a:bodyPr/>
          <a:lstStyle/>
          <a:p>
            <a:r>
              <a:rPr lang="en-US" b="1" dirty="0">
                <a:solidFill>
                  <a:schemeClr val="tx1"/>
                </a:solidFill>
              </a:rPr>
              <a:t>Parts and Functions</a:t>
            </a:r>
            <a:endParaRPr lang="ar-IQ" b="1" dirty="0">
              <a:solidFill>
                <a:schemeClr val="tx1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043492" y="2323652"/>
            <a:ext cx="6777317" cy="3985668"/>
          </a:xfrm>
          <a:solidFill>
            <a:schemeClr val="bg2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pPr algn="l"/>
            <a:r>
              <a:rPr lang="en-US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dirty="0">
                <a:latin typeface="Arial" pitchFamily="34" charset="0"/>
                <a:cs typeface="Arial" pitchFamily="34" charset="0"/>
              </a:rPr>
              <a:t>1-Electric Motor: Head rotation (to spin the sample). 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algn="l"/>
            <a:r>
              <a:rPr lang="en-US" dirty="0" smtClean="0">
                <a:latin typeface="Arial" pitchFamily="34" charset="0"/>
                <a:cs typeface="Arial" pitchFamily="34" charset="0"/>
              </a:rPr>
              <a:t>2-Head</a:t>
            </a:r>
            <a:r>
              <a:rPr lang="en-US" dirty="0">
                <a:latin typeface="Arial" pitchFamily="34" charset="0"/>
                <a:cs typeface="Arial" pitchFamily="34" charset="0"/>
              </a:rPr>
              <a:t>: A test tube holder 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algn="l"/>
            <a:r>
              <a:rPr lang="en-US" dirty="0" smtClean="0">
                <a:latin typeface="Arial" pitchFamily="34" charset="0"/>
                <a:cs typeface="Arial" pitchFamily="34" charset="0"/>
              </a:rPr>
              <a:t>3-Timer</a:t>
            </a:r>
            <a:r>
              <a:rPr lang="en-US" dirty="0">
                <a:latin typeface="Arial" pitchFamily="34" charset="0"/>
                <a:cs typeface="Arial" pitchFamily="34" charset="0"/>
              </a:rPr>
              <a:t>: Adjust time for sample separating. 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algn="l"/>
            <a:r>
              <a:rPr lang="en-US" dirty="0" smtClean="0">
                <a:latin typeface="Arial" pitchFamily="34" charset="0"/>
                <a:cs typeface="Arial" pitchFamily="34" charset="0"/>
              </a:rPr>
              <a:t>4-Tachometer</a:t>
            </a:r>
            <a:r>
              <a:rPr lang="en-US" dirty="0">
                <a:latin typeface="Arial" pitchFamily="34" charset="0"/>
                <a:cs typeface="Arial" pitchFamily="34" charset="0"/>
              </a:rPr>
              <a:t>: Adjust rpm. 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algn="l"/>
            <a:r>
              <a:rPr lang="en-US" dirty="0" smtClean="0">
                <a:latin typeface="Arial" pitchFamily="34" charset="0"/>
                <a:cs typeface="Arial" pitchFamily="34" charset="0"/>
              </a:rPr>
              <a:t>5-Brake</a:t>
            </a:r>
            <a:r>
              <a:rPr lang="en-US" dirty="0">
                <a:latin typeface="Arial" pitchFamily="34" charset="0"/>
                <a:cs typeface="Arial" pitchFamily="34" charset="0"/>
              </a:rPr>
              <a:t>: For speeding of centrifuge stopping 6-Temperatures Controls Keys: For adjust temperatures degrees 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algn="l"/>
            <a:r>
              <a:rPr lang="en-US" dirty="0" smtClean="0">
                <a:latin typeface="Arial" pitchFamily="34" charset="0"/>
                <a:cs typeface="Arial" pitchFamily="34" charset="0"/>
              </a:rPr>
              <a:t>7-Green </a:t>
            </a:r>
            <a:r>
              <a:rPr lang="en-US" dirty="0">
                <a:latin typeface="Arial" pitchFamily="34" charset="0"/>
                <a:cs typeface="Arial" pitchFamily="34" charset="0"/>
              </a:rPr>
              <a:t>or red color keys: To work and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stope</a:t>
            </a:r>
            <a:r>
              <a:rPr lang="en-US" dirty="0">
                <a:latin typeface="Arial" pitchFamily="34" charset="0"/>
                <a:cs typeface="Arial" pitchFamily="34" charset="0"/>
              </a:rPr>
              <a:t>. 8-Cover: Protected </a:t>
            </a:r>
            <a:endParaRPr lang="ar-IQ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45232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1"/>
                </a:solidFill>
              </a:rPr>
              <a:t>Types </a:t>
            </a:r>
            <a:r>
              <a:rPr lang="en-US" b="1" dirty="0" smtClean="0">
                <a:solidFill>
                  <a:schemeClr val="tx1"/>
                </a:solidFill>
              </a:rPr>
              <a:t>of </a:t>
            </a:r>
            <a:r>
              <a:rPr lang="en-US" b="1" dirty="0">
                <a:solidFill>
                  <a:schemeClr val="tx1"/>
                </a:solidFill>
              </a:rPr>
              <a:t>Centrifuges:</a:t>
            </a:r>
            <a:endParaRPr lang="ar-IQ" b="1" dirty="0">
              <a:solidFill>
                <a:schemeClr val="tx1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l"/>
            <a:endParaRPr lang="ar-IQ" dirty="0" smtClean="0">
              <a:latin typeface="Arial" pitchFamily="34" charset="0"/>
              <a:cs typeface="Arial" pitchFamily="34" charset="0"/>
            </a:endParaRPr>
          </a:p>
          <a:p>
            <a:pPr algn="l"/>
            <a:r>
              <a:rPr lang="en-US" dirty="0" smtClean="0">
                <a:latin typeface="Arial" pitchFamily="34" charset="0"/>
                <a:cs typeface="Arial" pitchFamily="34" charset="0"/>
              </a:rPr>
              <a:t>1- 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Desk top 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centrifuges</a:t>
            </a:r>
          </a:p>
          <a:p>
            <a:pPr algn="l"/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 algn="l"/>
            <a:endParaRPr lang="en-US" sz="2600" dirty="0" smtClean="0">
              <a:latin typeface="Arial" pitchFamily="34" charset="0"/>
              <a:cs typeface="Arial" pitchFamily="34" charset="0"/>
            </a:endParaRPr>
          </a:p>
          <a:p>
            <a:pPr algn="l"/>
            <a:r>
              <a:rPr lang="en-US" sz="2600" dirty="0">
                <a:latin typeface="Arial" pitchFamily="34" charset="0"/>
                <a:cs typeface="Arial" pitchFamily="34" charset="0"/>
              </a:rPr>
              <a:t>2- High speed centrifuges . </a:t>
            </a:r>
            <a:endParaRPr lang="en-US" sz="2600" dirty="0" smtClean="0">
              <a:latin typeface="Arial" pitchFamily="34" charset="0"/>
              <a:cs typeface="Arial" pitchFamily="34" charset="0"/>
            </a:endParaRPr>
          </a:p>
          <a:p>
            <a:pPr algn="l"/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 algn="l"/>
            <a:endParaRPr lang="en-US" sz="2600" dirty="0" smtClean="0">
              <a:latin typeface="Arial" pitchFamily="34" charset="0"/>
              <a:cs typeface="Arial" pitchFamily="34" charset="0"/>
            </a:endParaRPr>
          </a:p>
          <a:p>
            <a:pPr algn="l"/>
            <a:r>
              <a:rPr lang="en-US" sz="2600" dirty="0" smtClean="0">
                <a:latin typeface="Arial" pitchFamily="34" charset="0"/>
                <a:cs typeface="Arial" pitchFamily="34" charset="0"/>
              </a:rPr>
              <a:t>3- Ultracentrifuges</a:t>
            </a:r>
            <a:endParaRPr lang="ar-IQ" sz="2600" dirty="0" smtClean="0">
              <a:latin typeface="Arial" pitchFamily="34" charset="0"/>
              <a:cs typeface="Arial" pitchFamily="34" charset="0"/>
            </a:endParaRPr>
          </a:p>
          <a:p>
            <a:pPr algn="l"/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>
                <a:latin typeface="Arial" pitchFamily="34" charset="0"/>
                <a:cs typeface="Arial" pitchFamily="34" charset="0"/>
              </a:rPr>
              <a:t>.</a:t>
            </a:r>
            <a:endParaRPr lang="ar-IQ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02365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1"/>
                </a:solidFill>
              </a:rPr>
              <a:t>Applications of centrifuges </a:t>
            </a:r>
            <a:endParaRPr lang="ar-IQ" b="1" dirty="0">
              <a:solidFill>
                <a:schemeClr val="tx1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043492" y="2323652"/>
            <a:ext cx="6777317" cy="3913660"/>
          </a:xfrm>
        </p:spPr>
        <p:txBody>
          <a:bodyPr>
            <a:noAutofit/>
          </a:bodyPr>
          <a:lstStyle/>
          <a:p>
            <a:pPr algn="l"/>
            <a:r>
              <a:rPr lang="en-US" sz="2800" dirty="0" smtClean="0">
                <a:latin typeface="Arial" pitchFamily="34" charset="0"/>
                <a:cs typeface="Arial" pitchFamily="34" charset="0"/>
              </a:rPr>
              <a:t>1-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cell free plasma or serum Remove cellular elements from blood to provide for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analysis</a:t>
            </a:r>
          </a:p>
          <a:p>
            <a:pPr algn="l"/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2- Isolate chemical precipitated protein from an analytical specimen 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algn="l"/>
            <a:r>
              <a:rPr lang="en-US" sz="2800" dirty="0" smtClean="0">
                <a:latin typeface="Arial" pitchFamily="34" charset="0"/>
                <a:cs typeface="Arial" pitchFamily="34" charset="0"/>
              </a:rPr>
              <a:t>3-Separate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protein bound from free ligand in immunochemical . 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algn="l"/>
            <a:r>
              <a:rPr lang="en-US" sz="2800" dirty="0" smtClean="0">
                <a:latin typeface="Arial" pitchFamily="34" charset="0"/>
                <a:cs typeface="Arial" pitchFamily="34" charset="0"/>
              </a:rPr>
              <a:t>4-Separate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lipid components.</a:t>
            </a:r>
            <a:endParaRPr lang="ar-IQ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46329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745152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Use and care of centrifuges .</a:t>
            </a:r>
            <a:endParaRPr lang="ar-IQ" b="1" dirty="0">
              <a:solidFill>
                <a:schemeClr val="tx1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67544" y="1988840"/>
            <a:ext cx="8136904" cy="4392488"/>
          </a:xfrm>
        </p:spPr>
        <p:txBody>
          <a:bodyPr>
            <a:normAutofit/>
          </a:bodyPr>
          <a:lstStyle/>
          <a:p>
            <a:pPr algn="l"/>
            <a:r>
              <a:rPr lang="en-US" dirty="0">
                <a:latin typeface="Arial" pitchFamily="34" charset="0"/>
                <a:cs typeface="Arial" pitchFamily="34" charset="0"/>
              </a:rPr>
              <a:t>1- Reading the manufacturer’s instructions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l"/>
            <a:r>
              <a:rPr lang="en-US" dirty="0">
                <a:latin typeface="Arial" pitchFamily="34" charset="0"/>
                <a:cs typeface="Arial" pitchFamily="34" charset="0"/>
              </a:rPr>
              <a:t>2- Placing a centrifuge on a firm level bench out of direct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sunlight.</a:t>
            </a:r>
          </a:p>
          <a:p>
            <a:pPr algn="l"/>
            <a:r>
              <a:rPr lang="en-US" dirty="0">
                <a:latin typeface="Arial" pitchFamily="34" charset="0"/>
                <a:cs typeface="Arial" pitchFamily="34" charset="0"/>
              </a:rPr>
              <a:t>3- Whenever possible using plastic tubes made from polystyrene or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autoclavable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algn="l"/>
            <a:r>
              <a:rPr lang="en-US" dirty="0">
                <a:latin typeface="Arial" pitchFamily="34" charset="0"/>
                <a:cs typeface="Arial" pitchFamily="34" charset="0"/>
              </a:rPr>
              <a:t>4-Closing the centrifuge top before turning it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on</a:t>
            </a:r>
            <a:endParaRPr lang="ar-IQ" dirty="0" smtClean="0">
              <a:latin typeface="Arial" pitchFamily="34" charset="0"/>
              <a:cs typeface="Arial" pitchFamily="34" charset="0"/>
            </a:endParaRPr>
          </a:p>
          <a:p>
            <a:pPr algn="l"/>
            <a:r>
              <a:rPr lang="en-US" dirty="0">
                <a:latin typeface="Arial" pitchFamily="34" charset="0"/>
                <a:cs typeface="Arial" pitchFamily="34" charset="0"/>
              </a:rPr>
              <a:t>5- Always balancing the tubes that are being centrifuged, tubes of the same weight should be placed directly opposite to each other. </a:t>
            </a:r>
            <a:endParaRPr lang="ar-IQ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46077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3"/>
          <p:cNvSpPr>
            <a:spLocks noGrp="1"/>
          </p:cNvSpPr>
          <p:nvPr>
            <p:ph type="ctrTitle"/>
          </p:nvPr>
        </p:nvSpPr>
        <p:spPr>
          <a:xfrm>
            <a:off x="4355976" y="2708476"/>
            <a:ext cx="4032448" cy="1368596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Arial Black" pitchFamily="34" charset="0"/>
              </a:rPr>
              <a:t>Separation equipment </a:t>
            </a:r>
            <a:endParaRPr lang="ar-IQ" sz="4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5" name="عنوان فرعي 4"/>
          <p:cNvSpPr>
            <a:spLocks noGrp="1"/>
          </p:cNvSpPr>
          <p:nvPr>
            <p:ph type="subTitle" idx="1"/>
          </p:nvPr>
        </p:nvSpPr>
        <p:spPr>
          <a:xfrm>
            <a:off x="4572001" y="4421080"/>
            <a:ext cx="3471168" cy="1260629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Centrifugation</a:t>
            </a:r>
            <a:endParaRPr lang="ar-IQ" sz="3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973977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IQ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3" y="373063"/>
            <a:ext cx="7704856" cy="6110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883780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7861" y="2324100"/>
            <a:ext cx="5847291" cy="3508375"/>
          </a:xfrm>
        </p:spPr>
      </p:pic>
    </p:spTree>
    <p:extLst>
      <p:ext uri="{BB962C8B-B14F-4D97-AF65-F5344CB8AC3E}">
        <p14:creationId xmlns:p14="http://schemas.microsoft.com/office/powerpoint/2010/main" val="34909516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Centrifugation</a:t>
            </a:r>
            <a:r>
              <a:rPr lang="en-US" dirty="0" smtClean="0"/>
              <a:t> </a:t>
            </a:r>
            <a:endParaRPr lang="ar-IQ" dirty="0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3" y="2324100"/>
            <a:ext cx="5832648" cy="4057228"/>
          </a:xfrm>
        </p:spPr>
      </p:pic>
    </p:spTree>
    <p:extLst>
      <p:ext uri="{BB962C8B-B14F-4D97-AF65-F5344CB8AC3E}">
        <p14:creationId xmlns:p14="http://schemas.microsoft.com/office/powerpoint/2010/main" val="36554357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052736"/>
            <a:ext cx="7128792" cy="5112568"/>
          </a:xfrm>
        </p:spPr>
      </p:pic>
    </p:spTree>
    <p:extLst>
      <p:ext uri="{BB962C8B-B14F-4D97-AF65-F5344CB8AC3E}">
        <p14:creationId xmlns:p14="http://schemas.microsoft.com/office/powerpoint/2010/main" val="2658496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1" y="1124744"/>
            <a:ext cx="7056784" cy="4707731"/>
          </a:xfrm>
        </p:spPr>
      </p:pic>
    </p:spTree>
    <p:extLst>
      <p:ext uri="{BB962C8B-B14F-4D97-AF65-F5344CB8AC3E}">
        <p14:creationId xmlns:p14="http://schemas.microsoft.com/office/powerpoint/2010/main" val="27333088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solidFill>
            <a:schemeClr val="bg2"/>
          </a:solidFill>
        </p:spPr>
        <p:txBody>
          <a:bodyPr/>
          <a:lstStyle/>
          <a:p>
            <a:r>
              <a:rPr lang="en-US" b="1" dirty="0">
                <a:solidFill>
                  <a:schemeClr val="tx1"/>
                </a:solidFill>
              </a:rPr>
              <a:t>Centrifuges</a:t>
            </a:r>
            <a:r>
              <a:rPr lang="en-US" dirty="0"/>
              <a:t>:</a:t>
            </a:r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en-US" dirty="0">
                <a:latin typeface="Arial" pitchFamily="34" charset="0"/>
                <a:cs typeface="Arial" pitchFamily="34" charset="0"/>
              </a:rPr>
              <a:t>An apparatus that rotates at high speed and by centrifugal force separates substances of different densities. 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algn="l"/>
            <a:r>
              <a:rPr lang="en-US" dirty="0" smtClean="0">
                <a:latin typeface="Arial" pitchFamily="34" charset="0"/>
                <a:cs typeface="Arial" pitchFamily="34" charset="0"/>
              </a:rPr>
              <a:t>• </a:t>
            </a:r>
            <a:r>
              <a:rPr lang="en-US" dirty="0">
                <a:latin typeface="Arial" pitchFamily="34" charset="0"/>
                <a:cs typeface="Arial" pitchFamily="34" charset="0"/>
              </a:rPr>
              <a:t>It is a device to separate and purify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a mixture </a:t>
            </a:r>
            <a:r>
              <a:rPr lang="en-US" dirty="0">
                <a:latin typeface="Arial" pitchFamily="34" charset="0"/>
                <a:cs typeface="Arial" pitchFamily="34" charset="0"/>
              </a:rPr>
              <a:t>of biological particles in a liquid medium such as proteins and nucleic acids by using centrifugal force.</a:t>
            </a:r>
            <a:endParaRPr lang="ar-IQ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7365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1"/>
                </a:solidFill>
              </a:rPr>
              <a:t>Centrifugal force (CF): </a:t>
            </a:r>
            <a:endParaRPr lang="ar-IQ" b="1" dirty="0">
              <a:solidFill>
                <a:schemeClr val="tx1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67544" y="2323652"/>
            <a:ext cx="7992888" cy="3508977"/>
          </a:xfrm>
        </p:spPr>
        <p:txBody>
          <a:bodyPr>
            <a:normAutofit/>
          </a:bodyPr>
          <a:lstStyle/>
          <a:p>
            <a:pPr algn="l"/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is </a:t>
            </a:r>
            <a:r>
              <a:rPr lang="en-US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the tendency of an object traveling around a central point to continue in a linear motion and fly away from that central point at the same velocity and at the same distance from the common center</a:t>
            </a:r>
            <a:r>
              <a:rPr lang="en-US" sz="2800" dirty="0">
                <a:solidFill>
                  <a:schemeClr val="tx1"/>
                </a:solidFill>
              </a:rPr>
              <a:t>. </a:t>
            </a:r>
            <a:endParaRPr lang="ar-IQ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694358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أوستن">
  <a:themeElements>
    <a:clrScheme name="أوستن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أوستن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أوستن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945</TotalTime>
  <Words>448</Words>
  <Application>Microsoft Office PowerPoint</Application>
  <PresentationFormat>عرض على الشاشة (3:4)‏</PresentationFormat>
  <Paragraphs>56</Paragraphs>
  <Slides>16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16</vt:i4>
      </vt:variant>
    </vt:vector>
  </HeadingPairs>
  <TitlesOfParts>
    <vt:vector size="17" baseType="lpstr">
      <vt:lpstr>أوستن</vt:lpstr>
      <vt:lpstr>عرض تقديمي في PowerPoint</vt:lpstr>
      <vt:lpstr>Separation equipment </vt:lpstr>
      <vt:lpstr>عرض تقديمي في PowerPoint</vt:lpstr>
      <vt:lpstr>عرض تقديمي في PowerPoint</vt:lpstr>
      <vt:lpstr>Centrifugation </vt:lpstr>
      <vt:lpstr>عرض تقديمي في PowerPoint</vt:lpstr>
      <vt:lpstr>عرض تقديمي في PowerPoint</vt:lpstr>
      <vt:lpstr>Centrifuges:</vt:lpstr>
      <vt:lpstr>Centrifugal force (CF): </vt:lpstr>
      <vt:lpstr>عرض تقديمي في PowerPoint</vt:lpstr>
      <vt:lpstr>Rate of sedimentation</vt:lpstr>
      <vt:lpstr>Sedimentation time</vt:lpstr>
      <vt:lpstr>Parts and Functions</vt:lpstr>
      <vt:lpstr>Types of Centrifuges:</vt:lpstr>
      <vt:lpstr>Applications of centrifuges </vt:lpstr>
      <vt:lpstr>Use and care of centrifuges .</vt:lpstr>
    </vt:vector>
  </TitlesOfParts>
  <Company>SACC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Separation equipment</dc:title>
  <dc:creator>Maher</dc:creator>
  <cp:lastModifiedBy>Maher</cp:lastModifiedBy>
  <cp:revision>10</cp:revision>
  <dcterms:created xsi:type="dcterms:W3CDTF">2021-03-18T11:31:58Z</dcterms:created>
  <dcterms:modified xsi:type="dcterms:W3CDTF">2021-04-27T09:32:34Z</dcterms:modified>
</cp:coreProperties>
</file>