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20" r:id="rId1"/>
  </p:sldMasterIdLst>
  <p:notesMasterIdLst>
    <p:notesMasterId r:id="rId67"/>
  </p:notesMasterIdLst>
  <p:sldIdLst>
    <p:sldId id="256" r:id="rId2"/>
    <p:sldId id="452" r:id="rId3"/>
    <p:sldId id="426" r:id="rId4"/>
    <p:sldId id="479" r:id="rId5"/>
    <p:sldId id="480" r:id="rId6"/>
    <p:sldId id="481" r:id="rId7"/>
    <p:sldId id="486" r:id="rId8"/>
    <p:sldId id="488" r:id="rId9"/>
    <p:sldId id="487" r:id="rId10"/>
    <p:sldId id="489" r:id="rId11"/>
    <p:sldId id="430" r:id="rId12"/>
    <p:sldId id="466" r:id="rId13"/>
    <p:sldId id="478" r:id="rId14"/>
    <p:sldId id="467" r:id="rId15"/>
    <p:sldId id="477" r:id="rId16"/>
    <p:sldId id="473" r:id="rId17"/>
    <p:sldId id="475" r:id="rId18"/>
    <p:sldId id="476" r:id="rId19"/>
    <p:sldId id="469" r:id="rId20"/>
    <p:sldId id="490" r:id="rId21"/>
    <p:sldId id="450" r:id="rId22"/>
    <p:sldId id="491" r:id="rId23"/>
    <p:sldId id="492" r:id="rId24"/>
    <p:sldId id="512" r:id="rId25"/>
    <p:sldId id="529" r:id="rId26"/>
    <p:sldId id="494" r:id="rId27"/>
    <p:sldId id="495" r:id="rId28"/>
    <p:sldId id="496" r:id="rId29"/>
    <p:sldId id="509" r:id="rId30"/>
    <p:sldId id="498" r:id="rId31"/>
    <p:sldId id="499" r:id="rId32"/>
    <p:sldId id="500" r:id="rId33"/>
    <p:sldId id="510" r:id="rId34"/>
    <p:sldId id="530" r:id="rId35"/>
    <p:sldId id="503" r:id="rId36"/>
    <p:sldId id="511" r:id="rId37"/>
    <p:sldId id="513" r:id="rId38"/>
    <p:sldId id="432" r:id="rId39"/>
    <p:sldId id="502" r:id="rId40"/>
    <p:sldId id="506" r:id="rId41"/>
    <p:sldId id="435" r:id="rId42"/>
    <p:sldId id="436" r:id="rId43"/>
    <p:sldId id="438" r:id="rId44"/>
    <p:sldId id="405" r:id="rId45"/>
    <p:sldId id="411" r:id="rId46"/>
    <p:sldId id="514" r:id="rId47"/>
    <p:sldId id="516" r:id="rId48"/>
    <p:sldId id="295" r:id="rId49"/>
    <p:sldId id="296" r:id="rId50"/>
    <p:sldId id="297" r:id="rId51"/>
    <p:sldId id="298" r:id="rId52"/>
    <p:sldId id="299" r:id="rId53"/>
    <p:sldId id="300" r:id="rId54"/>
    <p:sldId id="518" r:id="rId55"/>
    <p:sldId id="522" r:id="rId56"/>
    <p:sldId id="517" r:id="rId57"/>
    <p:sldId id="301" r:id="rId58"/>
    <p:sldId id="524" r:id="rId59"/>
    <p:sldId id="302" r:id="rId60"/>
    <p:sldId id="525" r:id="rId61"/>
    <p:sldId id="305" r:id="rId62"/>
    <p:sldId id="515" r:id="rId63"/>
    <p:sldId id="527" r:id="rId64"/>
    <p:sldId id="526" r:id="rId65"/>
    <p:sldId id="528" r:id="rId66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412" autoAdjust="0"/>
    <p:restoredTop sz="91182" autoAdjust="0"/>
  </p:normalViewPr>
  <p:slideViewPr>
    <p:cSldViewPr>
      <p:cViewPr varScale="1">
        <p:scale>
          <a:sx n="66" d="100"/>
          <a:sy n="66" d="100"/>
        </p:scale>
        <p:origin x="150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151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AEECEC6-F59E-4FB6-B703-420839A254D9}" type="datetimeFigureOut">
              <a:rPr lang="ar-IQ" smtClean="0"/>
              <a:pPr/>
              <a:t>01/07/1441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3414538-2C83-44B7-9E89-3E38B8738449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1</a:t>
            </a:fld>
            <a:endParaRPr lang="ar-IQ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97BEA-979F-4AA1-BEC0-601FCB83C167}" type="slidenum">
              <a:rPr lang="ar-IQ" smtClean="0"/>
              <a:pPr/>
              <a:t>10</a:t>
            </a:fld>
            <a:endParaRPr lang="ar-IQ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11</a:t>
            </a:fld>
            <a:endParaRPr lang="ar-IQ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12</a:t>
            </a:fld>
            <a:endParaRPr lang="ar-IQ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167A7-18A9-45C7-B1D0-B298E1941F81}" type="slidenum">
              <a:rPr lang="ar-IQ" smtClean="0"/>
              <a:pPr/>
              <a:t>13</a:t>
            </a:fld>
            <a:endParaRPr lang="ar-IQ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auditory neurons BIPOLAR </a:t>
            </a: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cutaneous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neurons PSEUDOPOLAR</a:t>
            </a:r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97BEA-979F-4AA1-BEC0-601FCB83C167}" type="slidenum">
              <a:rPr lang="ar-IQ" smtClean="0"/>
              <a:pPr/>
              <a:t>14</a:t>
            </a:fld>
            <a:endParaRPr lang="ar-IQ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97BEA-979F-4AA1-BEC0-601FCB83C167}" type="slidenum">
              <a:rPr lang="ar-IQ" smtClean="0"/>
              <a:pPr/>
              <a:t>15</a:t>
            </a:fld>
            <a:endParaRPr lang="ar-IQ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16</a:t>
            </a:fld>
            <a:endParaRPr lang="ar-IQ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17</a:t>
            </a:fld>
            <a:endParaRPr lang="ar-IQ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18</a:t>
            </a:fld>
            <a:endParaRPr lang="ar-IQ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97BEA-979F-4AA1-BEC0-601FCB83C167}" type="slidenum">
              <a:rPr lang="ar-IQ" smtClean="0"/>
              <a:pPr/>
              <a:t>19</a:t>
            </a:fld>
            <a:endParaRPr lang="ar-IQ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97BEA-979F-4AA1-BEC0-601FCB83C167}" type="slidenum">
              <a:rPr lang="ar-IQ" smtClean="0"/>
              <a:pPr/>
              <a:t>2</a:t>
            </a:fld>
            <a:endParaRPr lang="ar-IQ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D167A7-18A9-45C7-B1D0-B298E1941F81}" type="slidenum">
              <a:rPr lang="ar-IQ" smtClean="0"/>
              <a:pPr/>
              <a:t>20</a:t>
            </a:fld>
            <a:endParaRPr lang="ar-IQ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21</a:t>
            </a:fld>
            <a:endParaRPr lang="ar-IQ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22</a:t>
            </a:fld>
            <a:endParaRPr lang="ar-IQ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23</a:t>
            </a:fld>
            <a:endParaRPr lang="ar-IQ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algn="l" rtl="0" eaLnBrk="1" hangingPunct="1"/>
            <a:r>
              <a:rPr lang="en-US" dirty="0">
                <a:latin typeface="Times New Roman" pitchFamily="18" charset="0"/>
                <a:cs typeface="Times New Roman" pitchFamily="18" charset="0"/>
              </a:rPr>
              <a:t>Remember: SAME</a:t>
            </a: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F278DA0-73CA-4EF7-A7F5-D52E8574E2CA}" type="slidenum">
              <a:rPr lang="ar-IQ"/>
              <a:pPr/>
              <a:t>24</a:t>
            </a:fld>
            <a:endParaRPr lang="ar-IQ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25</a:t>
            </a:fld>
            <a:endParaRPr lang="ar-IQ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26</a:t>
            </a:fld>
            <a:endParaRPr lang="ar-IQ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90000"/>
              </a:lnSpc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Part of the PNS (Somatic)</a:t>
            </a:r>
          </a:p>
          <a:p>
            <a:pPr algn="l" rtl="0">
              <a:lnSpc>
                <a:spcPct val="90000"/>
              </a:lnSpc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Lie in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intervertebral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foramina</a:t>
            </a:r>
          </a:p>
          <a:p>
            <a:pPr lvl="1" algn="l" rtl="0">
              <a:lnSpc>
                <a:spcPct val="90000"/>
              </a:lnSpc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Send lateral branches to body</a:t>
            </a:r>
          </a:p>
          <a:p>
            <a:pPr algn="l" rtl="0">
              <a:lnSpc>
                <a:spcPct val="90000"/>
              </a:lnSpc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Named according to their point of issue from the vertebral column</a:t>
            </a:r>
          </a:p>
          <a:p>
            <a:pPr lvl="1" algn="l" rtl="0">
              <a:lnSpc>
                <a:spcPct val="90000"/>
              </a:lnSpc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8 pairs of cervical spinal nerves; C</a:t>
            </a:r>
            <a:r>
              <a:rPr lang="en-US" sz="1800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-C</a:t>
            </a:r>
            <a:r>
              <a:rPr lang="en-US" sz="1800" b="1" baseline="-250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en-US" sz="1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l" rtl="0">
              <a:lnSpc>
                <a:spcPct val="90000"/>
              </a:lnSpc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12 pairs of thoracic spinal nerves; T</a:t>
            </a:r>
            <a:r>
              <a:rPr lang="en-US" sz="1800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-T</a:t>
            </a:r>
            <a:r>
              <a:rPr lang="en-US" sz="1800" baseline="-25000" dirty="0">
                <a:latin typeface="Times New Roman" pitchFamily="18" charset="0"/>
                <a:cs typeface="Times New Roman" pitchFamily="18" charset="0"/>
              </a:rPr>
              <a:t>12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lvl="1" algn="l" rtl="0">
              <a:lnSpc>
                <a:spcPct val="90000"/>
              </a:lnSpc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5 pairs of lumbar spinal nerves; L</a:t>
            </a:r>
            <a:r>
              <a:rPr lang="en-US" sz="1800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-L</a:t>
            </a:r>
            <a:r>
              <a:rPr lang="en-US" sz="1800" baseline="-25000" dirty="0">
                <a:latin typeface="Times New Roman" pitchFamily="18" charset="0"/>
                <a:cs typeface="Times New Roman" pitchFamily="18" charset="0"/>
              </a:rPr>
              <a:t>5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lvl="1" algn="l" rtl="0">
              <a:lnSpc>
                <a:spcPct val="90000"/>
              </a:lnSpc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5 pairs of sacral spinal nerves; S</a:t>
            </a:r>
            <a:r>
              <a:rPr lang="en-US" sz="1800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-S</a:t>
            </a:r>
            <a:r>
              <a:rPr lang="en-US" sz="1800" baseline="-25000" dirty="0">
                <a:latin typeface="Times New Roman" pitchFamily="18" charset="0"/>
                <a:cs typeface="Times New Roman" pitchFamily="18" charset="0"/>
              </a:rPr>
              <a:t>5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lvl="1" algn="l" rtl="0">
              <a:lnSpc>
                <a:spcPct val="90000"/>
              </a:lnSpc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1 pair of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coccygeal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spinal nerves; C</a:t>
            </a:r>
            <a:r>
              <a:rPr lang="en-US" sz="1800" baseline="-25000" dirty="0">
                <a:latin typeface="Times New Roman" pitchFamily="18" charset="0"/>
                <a:cs typeface="Times New Roman" pitchFamily="18" charset="0"/>
              </a:rPr>
              <a:t>01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27</a:t>
            </a:fld>
            <a:endParaRPr lang="ar-IQ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ar-IQ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03DFBC2-B9F7-43F1-BABA-61151D889963}" type="slidenum">
              <a:rPr lang="ar-IQ"/>
              <a:pPr/>
              <a:t>28</a:t>
            </a:fld>
            <a:endParaRPr lang="ar-IQ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29</a:t>
            </a:fld>
            <a:endParaRPr lang="ar-IQ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3</a:t>
            </a:fld>
            <a:endParaRPr lang="ar-IQ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30</a:t>
            </a:fld>
            <a:endParaRPr lang="ar-IQ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31</a:t>
            </a:fld>
            <a:endParaRPr lang="ar-IQ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32</a:t>
            </a:fld>
            <a:endParaRPr lang="ar-IQ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33</a:t>
            </a:fld>
            <a:endParaRPr lang="ar-IQ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34</a:t>
            </a:fld>
            <a:endParaRPr lang="ar-IQ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35</a:t>
            </a:fld>
            <a:endParaRPr lang="ar-IQ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36</a:t>
            </a:fld>
            <a:endParaRPr lang="ar-IQ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ar-IQ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44C56D1-4174-4D24-A267-74D332EFEC77}" type="slidenum">
              <a:rPr lang="ar-IQ"/>
              <a:pPr/>
              <a:t>37</a:t>
            </a:fld>
            <a:endParaRPr lang="ar-IQ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Remember: SAME</a:t>
            </a:r>
          </a:p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38</a:t>
            </a:fld>
            <a:endParaRPr lang="ar-IQ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ar-IQ"/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C6990F3-82B8-4B6B-9B69-2163610272DC}" type="slidenum">
              <a:rPr lang="ar-IQ"/>
              <a:pPr/>
              <a:t>39</a:t>
            </a:fld>
            <a:endParaRPr lang="ar-IQ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97BEA-979F-4AA1-BEC0-601FCB83C167}" type="slidenum">
              <a:rPr lang="ar-IQ" smtClean="0"/>
              <a:pPr/>
              <a:t>4</a:t>
            </a:fld>
            <a:endParaRPr lang="ar-IQ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ar-IQ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4705D88-5331-446C-9815-51A8E162CAE4}" type="slidenum">
              <a:rPr lang="ar-IQ"/>
              <a:pPr/>
              <a:t>40</a:t>
            </a:fld>
            <a:endParaRPr lang="ar-IQ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ar-IQ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BE904B8-5B0E-43E0-8981-9A652590BB4F}" type="slidenum">
              <a:rPr lang="ar-IQ"/>
              <a:pPr/>
              <a:t>41</a:t>
            </a:fld>
            <a:endParaRPr lang="ar-IQ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42</a:t>
            </a:fld>
            <a:endParaRPr lang="ar-IQ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43</a:t>
            </a:fld>
            <a:endParaRPr lang="ar-IQ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ar-IQ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F84E644-5E50-440B-8588-28EDE6964073}" type="slidenum">
              <a:rPr lang="ar-IQ"/>
              <a:pPr/>
              <a:t>44</a:t>
            </a:fld>
            <a:endParaRPr lang="ar-IQ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ar-IQ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AAB496-BC43-41E9-B11E-E7820617E237}" type="slidenum">
              <a:rPr lang="ar-IQ"/>
              <a:pPr/>
              <a:t>45</a:t>
            </a:fld>
            <a:endParaRPr lang="ar-IQ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ar-IQ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0D23BC3-3BC2-4681-B1BB-0CE629895EED}" type="slidenum">
              <a:rPr lang="ar-IQ"/>
              <a:pPr/>
              <a:t>46</a:t>
            </a:fld>
            <a:endParaRPr lang="ar-IQ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97BEA-979F-4AA1-BEC0-601FCB83C167}" type="slidenum">
              <a:rPr lang="ar-IQ" smtClean="0"/>
              <a:pPr/>
              <a:t>47</a:t>
            </a:fld>
            <a:endParaRPr lang="ar-IQ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97BEA-979F-4AA1-BEC0-601FCB83C167}" type="slidenum">
              <a:rPr lang="ar-IQ" smtClean="0"/>
              <a:pPr/>
              <a:t>48</a:t>
            </a:fld>
            <a:endParaRPr lang="ar-IQ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Nerves are not “telephone wires” </a:t>
            </a:r>
            <a:r>
              <a:rPr lang="en-US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thattransmit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impulses passively; conduction of nerve impulses,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although rapid, is much slower than that of electricity. Nerve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tissue is in fact a relatively poor passive conductor, and it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would take a potential of many volts to produce a signal of a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fraction of a volt at the other end of a meter-long axon in the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absence of active processes in the nerve.</a:t>
            </a:r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97BEA-979F-4AA1-BEC0-601FCB83C167}" type="slidenum">
              <a:rPr lang="ar-IQ" smtClean="0"/>
              <a:pPr/>
              <a:t>49</a:t>
            </a:fld>
            <a:endParaRPr lang="ar-IQ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97BEA-979F-4AA1-BEC0-601FCB83C167}" type="slidenum">
              <a:rPr lang="ar-IQ" smtClean="0"/>
              <a:pPr/>
              <a:t>5</a:t>
            </a:fld>
            <a:endParaRPr lang="ar-IQ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97BEA-979F-4AA1-BEC0-601FCB83C167}" type="slidenum">
              <a:rPr lang="ar-IQ" smtClean="0"/>
              <a:pPr/>
              <a:t>50</a:t>
            </a:fld>
            <a:endParaRPr lang="ar-IQ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97BEA-979F-4AA1-BEC0-601FCB83C167}" type="slidenum">
              <a:rPr lang="ar-IQ" smtClean="0"/>
              <a:pPr/>
              <a:t>51</a:t>
            </a:fld>
            <a:endParaRPr lang="ar-IQ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THISACCUMULATION</a:t>
            </a:r>
            <a:r>
              <a:rPr lang="en-US" baseline="0" dirty="0"/>
              <a:t> LIKE BATTRY</a:t>
            </a:r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97BEA-979F-4AA1-BEC0-601FCB83C167}" type="slidenum">
              <a:rPr lang="ar-IQ" smtClean="0"/>
              <a:pPr/>
              <a:t>52</a:t>
            </a:fld>
            <a:endParaRPr lang="ar-IQ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97BEA-979F-4AA1-BEC0-601FCB83C167}" type="slidenum">
              <a:rPr lang="ar-IQ" smtClean="0"/>
              <a:pPr/>
              <a:t>53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41139326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54</a:t>
            </a:fld>
            <a:endParaRPr lang="ar-IQ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55</a:t>
            </a:fld>
            <a:endParaRPr lang="ar-IQ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56</a:t>
            </a:fld>
            <a:endParaRPr lang="ar-IQ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97BEA-979F-4AA1-BEC0-601FCB83C167}" type="slidenum">
              <a:rPr lang="ar-IQ" smtClean="0"/>
              <a:pPr/>
              <a:t>57</a:t>
            </a:fld>
            <a:endParaRPr lang="ar-IQ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58</a:t>
            </a:fld>
            <a:endParaRPr lang="ar-IQ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97BEA-979F-4AA1-BEC0-601FCB83C167}" type="slidenum">
              <a:rPr lang="ar-IQ" smtClean="0"/>
              <a:pPr/>
              <a:t>59</a:t>
            </a:fld>
            <a:endParaRPr lang="ar-IQ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97BEA-979F-4AA1-BEC0-601FCB83C167}" type="slidenum">
              <a:rPr lang="ar-IQ" smtClean="0"/>
              <a:pPr/>
              <a:t>6</a:t>
            </a:fld>
            <a:endParaRPr lang="ar-IQ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60</a:t>
            </a:fld>
            <a:endParaRPr lang="ar-IQ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97BEA-979F-4AA1-BEC0-601FCB83C167}" type="slidenum">
              <a:rPr lang="ar-IQ" smtClean="0"/>
              <a:pPr/>
              <a:t>61</a:t>
            </a:fld>
            <a:endParaRPr lang="ar-IQ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97BEA-979F-4AA1-BEC0-601FCB83C167}" type="slidenum">
              <a:rPr lang="ar-IQ" smtClean="0"/>
              <a:pPr/>
              <a:t>62</a:t>
            </a:fld>
            <a:endParaRPr lang="ar-IQ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63</a:t>
            </a:fld>
            <a:endParaRPr lang="ar-IQ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64</a:t>
            </a:fld>
            <a:endParaRPr lang="ar-IQ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65</a:t>
            </a:fld>
            <a:endParaRPr lang="ar-IQ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97BEA-979F-4AA1-BEC0-601FCB83C167}" type="slidenum">
              <a:rPr lang="ar-IQ" smtClean="0"/>
              <a:pPr/>
              <a:t>7</a:t>
            </a:fld>
            <a:endParaRPr lang="ar-IQ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97BEA-979F-4AA1-BEC0-601FCB83C167}" type="slidenum">
              <a:rPr lang="ar-IQ" smtClean="0"/>
              <a:pPr/>
              <a:t>8</a:t>
            </a:fld>
            <a:endParaRPr lang="ar-IQ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997BEA-979F-4AA1-BEC0-601FCB83C167}" type="slidenum">
              <a:rPr lang="ar-IQ" smtClean="0"/>
              <a:pPr/>
              <a:t>9</a:t>
            </a:fld>
            <a:endParaRPr lang="ar-IQ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9F73AAD-76ED-4564-BBC8-818E36A67F2B}" type="datetimeFigureOut">
              <a:rPr lang="ar-IQ" smtClean="0"/>
              <a:pPr/>
              <a:t>01/07/1441</a:t>
            </a:fld>
            <a:endParaRPr lang="ar-IQ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3AAD-76ED-4564-BBC8-818E36A67F2B}" type="datetimeFigureOut">
              <a:rPr lang="ar-IQ" smtClean="0"/>
              <a:pPr/>
              <a:t>01/07/1441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3AAD-76ED-4564-BBC8-818E36A67F2B}" type="datetimeFigureOut">
              <a:rPr lang="ar-IQ" smtClean="0"/>
              <a:pPr/>
              <a:t>01/07/1441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endParaRPr lang="ar-IQ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6D1FE6-0AF4-4443-880D-ADE8690E7E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4E3A46-C033-404F-B9BD-894A35B00E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3AAD-76ED-4564-BBC8-818E36A67F2B}" type="datetimeFigureOut">
              <a:rPr lang="ar-IQ" smtClean="0"/>
              <a:pPr/>
              <a:t>01/07/1441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3AAD-76ED-4564-BBC8-818E36A67F2B}" type="datetimeFigureOut">
              <a:rPr lang="ar-IQ" smtClean="0"/>
              <a:pPr/>
              <a:t>01/07/1441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3AAD-76ED-4564-BBC8-818E36A67F2B}" type="datetimeFigureOut">
              <a:rPr lang="ar-IQ" smtClean="0"/>
              <a:pPr/>
              <a:t>01/07/1441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3AAD-76ED-4564-BBC8-818E36A67F2B}" type="datetimeFigureOut">
              <a:rPr lang="ar-IQ" smtClean="0"/>
              <a:pPr/>
              <a:t>01/07/1441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3AAD-76ED-4564-BBC8-818E36A67F2B}" type="datetimeFigureOut">
              <a:rPr lang="ar-IQ" smtClean="0"/>
              <a:pPr/>
              <a:t>01/07/1441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3AAD-76ED-4564-BBC8-818E36A67F2B}" type="datetimeFigureOut">
              <a:rPr lang="ar-IQ" smtClean="0"/>
              <a:pPr/>
              <a:t>01/07/1441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9F73AAD-76ED-4564-BBC8-818E36A67F2B}" type="datetimeFigureOut">
              <a:rPr lang="ar-IQ" smtClean="0"/>
              <a:pPr/>
              <a:t>01/07/1441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9F73AAD-76ED-4564-BBC8-818E36A67F2B}" type="datetimeFigureOut">
              <a:rPr lang="ar-IQ" smtClean="0"/>
              <a:pPr/>
              <a:t>01/07/1441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9F73AAD-76ED-4564-BBC8-818E36A67F2B}" type="datetimeFigureOut">
              <a:rPr lang="ar-IQ" smtClean="0"/>
              <a:pPr/>
              <a:t>01/07/1441</a:t>
            </a:fld>
            <a:endParaRPr lang="ar-IQ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</p:sldLayoutIdLst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gif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428604"/>
            <a:ext cx="7986714" cy="928693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 rtl="0"/>
            <a:br>
              <a:rPr 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Human Nervous System</a:t>
            </a:r>
            <a:endParaRPr lang="ar-IQ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4678" y="5072074"/>
            <a:ext cx="5929322" cy="960401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l" rtl="0"/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Lecture 4</a:t>
            </a:r>
          </a:p>
          <a:p>
            <a:pPr algn="l" rtl="0"/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Shaimaa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Munther</a:t>
            </a:r>
            <a:endParaRPr lang="ar-IQ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b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428736"/>
            <a:ext cx="2914650" cy="52149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 descr="b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380" y="1857364"/>
            <a:ext cx="2824165" cy="250033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000108"/>
            <a:ext cx="8286808" cy="564360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algn="justLow" rtl="0"/>
            <a:endParaRPr lang="en-US" sz="2800" b="1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Low" rtl="0"/>
            <a:r>
              <a:rPr lang="en-US" sz="32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Astrocytes</a:t>
            </a:r>
            <a:r>
              <a:rPr lang="en-US" sz="3200" b="1" dirty="0">
                <a:latin typeface="Times New Roman" pitchFamily="18" charset="0"/>
                <a:ea typeface="Times New Roman"/>
                <a:cs typeface="Times New Roman" pitchFamily="18" charset="0"/>
              </a:rPr>
              <a:t> are of two subtypes:</a:t>
            </a:r>
          </a:p>
          <a:p>
            <a:pPr algn="justLow" rtl="0">
              <a:buNone/>
            </a:pPr>
            <a:endParaRPr lang="en-US" sz="32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1" algn="justLow" rtl="0">
              <a:lnSpc>
                <a:spcPct val="115000"/>
              </a:lnSpc>
            </a:pPr>
            <a:r>
              <a:rPr lang="en-US" sz="3200" b="1" dirty="0">
                <a:latin typeface="Times New Roman" pitchFamily="18" charset="0"/>
                <a:ea typeface="Times New Roman"/>
                <a:cs typeface="Times New Roman" pitchFamily="18" charset="0"/>
              </a:rPr>
              <a:t>Fibrous </a:t>
            </a:r>
            <a:r>
              <a:rPr lang="en-US" sz="32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astrocytes</a:t>
            </a:r>
            <a:r>
              <a:rPr lang="en-US" sz="3200" dirty="0">
                <a:latin typeface="Times New Roman" pitchFamily="18" charset="0"/>
                <a:ea typeface="Times New Roman"/>
                <a:cs typeface="Times New Roman" pitchFamily="18" charset="0"/>
              </a:rPr>
              <a:t>: which contain many intermediate filaments, are found primarily in white matter. </a:t>
            </a:r>
          </a:p>
          <a:p>
            <a:pPr lvl="1" algn="justLow" rtl="0">
              <a:lnSpc>
                <a:spcPct val="115000"/>
              </a:lnSpc>
            </a:pPr>
            <a:r>
              <a:rPr lang="en-US" sz="3200" b="1" dirty="0">
                <a:latin typeface="Times New Roman" pitchFamily="18" charset="0"/>
                <a:ea typeface="Times New Roman"/>
                <a:cs typeface="Times New Roman" pitchFamily="18" charset="0"/>
              </a:rPr>
              <a:t>Protoplasmic </a:t>
            </a:r>
            <a:r>
              <a:rPr lang="en-US" sz="32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astrocytes</a:t>
            </a:r>
            <a:r>
              <a:rPr lang="en-US" sz="3200" dirty="0">
                <a:latin typeface="Times New Roman" pitchFamily="18" charset="0"/>
                <a:ea typeface="Times New Roman"/>
                <a:cs typeface="Times New Roman" pitchFamily="18" charset="0"/>
              </a:rPr>
              <a:t>: are found in gray matter and have a granular cytoplasm.</a:t>
            </a:r>
          </a:p>
          <a:p>
            <a:pPr algn="justLow" rtl="0">
              <a:lnSpc>
                <a:spcPct val="115000"/>
              </a:lnSpc>
              <a:buNone/>
            </a:pPr>
            <a:r>
              <a:rPr lang="en-US" sz="32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</a:p>
          <a:p>
            <a:pPr algn="justLow" rtl="0">
              <a:lnSpc>
                <a:spcPct val="115000"/>
              </a:lnSpc>
            </a:pPr>
            <a:r>
              <a:rPr lang="en-US" sz="3200" dirty="0">
                <a:latin typeface="Times New Roman" pitchFamily="18" charset="0"/>
                <a:ea typeface="Times New Roman"/>
                <a:cs typeface="Times New Roman" pitchFamily="18" charset="0"/>
              </a:rPr>
              <a:t>Both types send processes to blood vessels, where they induce capillaries to form the tight junctions making up the blood–brain barrier. </a:t>
            </a:r>
          </a:p>
          <a:p>
            <a:pPr algn="justLow" rtl="0">
              <a:lnSpc>
                <a:spcPct val="115000"/>
              </a:lnSpc>
            </a:pPr>
            <a:endParaRPr lang="en-US" sz="32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Low" rtl="0">
              <a:lnSpc>
                <a:spcPct val="115000"/>
              </a:lnSpc>
            </a:pPr>
            <a:r>
              <a:rPr lang="en-US" sz="3200" dirty="0">
                <a:latin typeface="Times New Roman" pitchFamily="18" charset="0"/>
                <a:ea typeface="Times New Roman"/>
                <a:cs typeface="Times New Roman" pitchFamily="18" charset="0"/>
              </a:rPr>
              <a:t>They also send processes that envelop synapses and the surface of nerve cells. </a:t>
            </a:r>
          </a:p>
          <a:p>
            <a:pPr algn="justLow" rtl="0">
              <a:lnSpc>
                <a:spcPct val="115000"/>
              </a:lnSpc>
              <a:buNone/>
            </a:pPr>
            <a:endParaRPr lang="en-US" sz="32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Low" rtl="0">
              <a:lnSpc>
                <a:spcPct val="115000"/>
              </a:lnSpc>
            </a:pPr>
            <a:r>
              <a:rPr lang="en-US" sz="3200" dirty="0">
                <a:latin typeface="Times New Roman" pitchFamily="18" charset="0"/>
                <a:ea typeface="Times New Roman"/>
                <a:cs typeface="Times New Roman" pitchFamily="18" charset="0"/>
              </a:rPr>
              <a:t>Protoplasmic </a:t>
            </a:r>
            <a:r>
              <a:rPr lang="en-US" sz="3200" dirty="0" err="1">
                <a:latin typeface="Times New Roman" pitchFamily="18" charset="0"/>
                <a:ea typeface="Times New Roman"/>
                <a:cs typeface="Times New Roman" pitchFamily="18" charset="0"/>
              </a:rPr>
              <a:t>astrocytes</a:t>
            </a:r>
            <a:r>
              <a:rPr lang="en-US" sz="3200" dirty="0">
                <a:latin typeface="Times New Roman" pitchFamily="18" charset="0"/>
                <a:ea typeface="Times New Roman"/>
                <a:cs typeface="Times New Roman" pitchFamily="18" charset="0"/>
              </a:rPr>
              <a:t> have a membrane potential that varies with the external K</a:t>
            </a:r>
            <a:r>
              <a:rPr lang="en-US" sz="3200" baseline="30000" dirty="0">
                <a:latin typeface="Times New Roman" pitchFamily="18" charset="0"/>
                <a:ea typeface="Times New Roman"/>
                <a:cs typeface="Times New Roman" pitchFamily="18" charset="0"/>
              </a:rPr>
              <a:t>+</a:t>
            </a:r>
            <a:r>
              <a:rPr lang="en-US" sz="3200" dirty="0">
                <a:latin typeface="Times New Roman" pitchFamily="18" charset="0"/>
                <a:ea typeface="Times New Roman"/>
                <a:cs typeface="Times New Roman" pitchFamily="18" charset="0"/>
              </a:rPr>
              <a:t> concentration but do not generate propagated potentials. They produce substances that are tropic to neurons, and they help maintain the appropriate concentration of ions and neurotransmitters by taking up K</a:t>
            </a:r>
            <a:r>
              <a:rPr lang="en-US" sz="3200" baseline="30000" dirty="0">
                <a:latin typeface="Times New Roman" pitchFamily="18" charset="0"/>
                <a:ea typeface="Times New Roman"/>
                <a:cs typeface="Times New Roman" pitchFamily="18" charset="0"/>
              </a:rPr>
              <a:t>+</a:t>
            </a:r>
            <a:r>
              <a:rPr lang="en-US" sz="3200" dirty="0">
                <a:latin typeface="Times New Roman" pitchFamily="18" charset="0"/>
                <a:ea typeface="Times New Roman"/>
                <a:cs typeface="Times New Roman" pitchFamily="18" charset="0"/>
              </a:rPr>
              <a:t> and the neurotransmitters glutamate and </a:t>
            </a:r>
            <a:r>
              <a:rPr lang="en-US" sz="3200" dirty="0" err="1">
                <a:latin typeface="Times New Roman" pitchFamily="18" charset="0"/>
                <a:ea typeface="Times New Roman"/>
                <a:cs typeface="Times New Roman" pitchFamily="18" charset="0"/>
              </a:rPr>
              <a:t>gama-aminobutyrate</a:t>
            </a:r>
            <a:r>
              <a:rPr lang="en-US" sz="3200" dirty="0">
                <a:latin typeface="Times New Roman" pitchFamily="18" charset="0"/>
                <a:ea typeface="Times New Roman"/>
                <a:cs typeface="Times New Roman" pitchFamily="18" charset="0"/>
              </a:rPr>
              <a:t> (GABA).</a:t>
            </a:r>
          </a:p>
          <a:p>
            <a:pPr marL="0" indent="0" algn="l" rtl="0">
              <a:lnSpc>
                <a:spcPct val="115000"/>
              </a:lnSpc>
              <a:buNone/>
            </a:pP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</a:p>
          <a:p>
            <a:pPr algn="l" rtl="0"/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214290"/>
            <a:ext cx="6000792" cy="6429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kumimoji="0" lang="en-US" sz="4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B. </a:t>
            </a:r>
            <a:r>
              <a:rPr kumimoji="0" lang="en-US" sz="41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Macroglia</a:t>
            </a:r>
            <a:r>
              <a:rPr kumimoji="0" lang="en-US" sz="4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kumimoji="0" lang="ar-IQ" sz="4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40487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214282" y="1071546"/>
            <a:ext cx="8715436" cy="564360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justLow" rtl="0">
              <a:buNone/>
            </a:pP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2- The Neuron</a:t>
            </a:r>
          </a:p>
          <a:p>
            <a:pPr algn="justLow" rtl="0"/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functional unit of the nervous system is the nerve cell (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Neuron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Low" rtl="0"/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Nerve cells transmit signals in form of 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nerve impulses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Low" rtl="0"/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Have 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high metabolic rate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Low" rtl="0"/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 not divide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Low" rtl="0"/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cell body (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soma)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contains the nucleus and is the 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metabolic center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Low" rtl="0"/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Neurons have 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several processes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called 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dendrites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that extend outward from the cell body and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arborize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extensively neuron. </a:t>
            </a:r>
          </a:p>
          <a:p>
            <a:pPr algn="justLow" rtl="0"/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typical neuron also has a long fibrous 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axon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that originates from a somewhat thickened area of the cell body, 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axon hillock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Low" rtl="0"/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first portion of the axon is called the 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initial segment.</a:t>
            </a:r>
          </a:p>
          <a:p>
            <a:pPr algn="justLow" rtl="0"/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axon divides into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presynaptic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terminals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Each ending in a number of 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synaptic knobs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which are also called 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terminal buttons or </a:t>
            </a:r>
            <a:r>
              <a:rPr 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boutons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They contain granules or vesicles in which the synaptic transmitters secreted by the nerves are stored.</a:t>
            </a:r>
          </a:p>
          <a:p>
            <a:pPr algn="l" rtl="0"/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357158" y="214290"/>
            <a:ext cx="8229600" cy="6540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Cellular Elements in The CNS</a:t>
            </a:r>
            <a:endParaRPr kumimoji="0" lang="ar-IQ" sz="36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8572560" cy="5143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214282" y="5357826"/>
            <a:ext cx="8572560" cy="12926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Figure 1 : Typical motor neuron with a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myelinated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axon.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A motor neuron is comprised of a cell body (soma) with a nucleus, several processes called dendrites, and a long fibrous axon that originates from the axon hillock. The first portion of the axon is called the initial segment. A myelin sheath forms from Schwann cells and surrounds the axon except at its ending and at the nodes of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Ranvier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Terminal buttons (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boutons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) are located at the terminal endings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624078" lvl="1" indent="-514350" algn="l" rtl="0">
              <a:spcBef>
                <a:spcPts val="400"/>
              </a:spcBef>
              <a:buSzPct val="68000"/>
              <a:buNone/>
            </a:pP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 marL="368046" indent="-514350" algn="justLow" rtl="0">
              <a:buNone/>
            </a:pP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Cell Body: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Most are in CNS , contains the nucleus &amp; organelles.</a:t>
            </a: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 marL="624078" lvl="1" indent="-514350" algn="justLow" rtl="0">
              <a:spcBef>
                <a:spcPts val="400"/>
              </a:spcBef>
              <a:buSzPct val="68000"/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</a:t>
            </a:r>
            <a:endParaRPr lang="en-US" sz="2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8046" indent="-514350" algn="justLow" rtl="0">
              <a:buNone/>
            </a:pP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Dendrites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Processes that extend outward from the cell body ,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recieve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chemical signals from neighboring cells toward cell body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marL="368046" indent="-514350" algn="justLow" rtl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368046" indent="-514350" algn="justLow" rtl="0">
              <a:buNone/>
            </a:pP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Axon: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Long extension that carries electrical messages away from the body to the terminal axons.</a:t>
            </a:r>
          </a:p>
          <a:p>
            <a:pPr marL="368046" indent="-514350" algn="justLow" rtl="0">
              <a:buNone/>
            </a:pP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8046" indent="-514350" algn="justLow" rtl="0">
              <a:buNone/>
            </a:pP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Terminal Axons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Passes the signal to the next cell.</a:t>
            </a:r>
          </a:p>
          <a:p>
            <a:pPr marL="624078" indent="-514350" algn="justLow" rtl="0">
              <a:buNone/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8046" indent="-514350" algn="justLow" rtl="0">
              <a:buNone/>
            </a:pP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Myelin sheath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Fatty sheath that surrounds most nerve fibers considered as Protective covering for axon.</a:t>
            </a:r>
          </a:p>
          <a:p>
            <a:pPr marL="368046" indent="-514350" algn="justLow" rtl="0">
              <a:buNone/>
            </a:pP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8046" indent="-514350" algn="justLow" rtl="0">
              <a:buNone/>
            </a:pPr>
            <a:r>
              <a:rPr lang="en-US" sz="2700" b="1" u="sng" dirty="0">
                <a:latin typeface="Times New Roman" pitchFamily="18" charset="0"/>
                <a:cs typeface="Times New Roman" pitchFamily="18" charset="0"/>
              </a:rPr>
              <a:t>Synapses: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Site where neurons communicate.</a:t>
            </a:r>
          </a:p>
          <a:p>
            <a:pPr marL="566928" indent="-457200" algn="justLow" rtl="0">
              <a:lnSpc>
                <a:spcPct val="9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850392" lvl="1" indent="-457200" algn="justLow" rtl="0">
              <a:lnSpc>
                <a:spcPct val="90000"/>
              </a:lnSpc>
              <a:buNone/>
            </a:pP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24078" indent="-514350" algn="l" rtl="0">
              <a:buNone/>
            </a:pP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rtl="0">
              <a:defRPr/>
            </a:pPr>
            <a:r>
              <a:rPr lang="en-US" b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Defintions</a:t>
            </a:r>
            <a:endParaRPr lang="en-US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756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4422"/>
            <a:ext cx="8701118" cy="533877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From a functional point of view, neurons generally have four important zones:</a:t>
            </a:r>
          </a:p>
          <a:p>
            <a:pPr marL="770382" lvl="1" indent="-514350" algn="justLow" rtl="0">
              <a:buFont typeface="+mj-lt"/>
              <a:buAutoNum type="arabicPeriod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 receptor, or dendritic zone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where multiple local potential changes generated by synaptic connections are integrated.</a:t>
            </a:r>
          </a:p>
          <a:p>
            <a:pPr marL="770382" lvl="1" indent="-514350" algn="justLow" rtl="0">
              <a:buFont typeface="+mj-lt"/>
              <a:buAutoNum type="arabi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 site where propagated action potentials are generated (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The initial segment in spinal motor neurons, The initial node of Ranvier in cutaneous sensory neurons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770382" lvl="1" indent="-514350" algn="justLow" rtl="0">
              <a:buFont typeface="+mj-lt"/>
              <a:buAutoNum type="arabicPeriod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An axonal process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that transmits propagated impulses to the nerve endings</a:t>
            </a:r>
          </a:p>
          <a:p>
            <a:pPr marL="770382" lvl="1" indent="-514350" algn="justLow" rtl="0">
              <a:buFont typeface="+mj-lt"/>
              <a:buAutoNum type="arabicPeriod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The nerve endings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where action potentials cause the release of synaptic transmitters. </a:t>
            </a: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cell body is often located at the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dendritic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zone end of the axon, but it can be within the axon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auditory neurons) or attached to the side of the axon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cutaneous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neurons). </a:t>
            </a: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Its location makes no difference as far as the receptor function of the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dendritic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zone and the transmission function of the axon are concerned</a:t>
            </a:r>
            <a:r>
              <a:rPr lang="en-US" sz="2400" dirty="0"/>
              <a:t>.</a:t>
            </a:r>
            <a:endParaRPr lang="ar-IQ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The Neuron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318161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500174"/>
            <a:ext cx="8643998" cy="507209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l" rtl="0"/>
            <a:endParaRPr lang="en-US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The axons of many neurons are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myelinated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, that is, they acquire a sheath of myelin, a protein–lipid complex that is wrapped around the axon</a:t>
            </a:r>
          </a:p>
          <a:p>
            <a:pPr algn="justLow" rtl="0"/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In the peripheral nervous system, myelin forms when a Schwann cell wraps its membrane around an axon up to 100 times .</a:t>
            </a:r>
          </a:p>
          <a:p>
            <a:pPr algn="justLow" rtl="0"/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The myelin sheath envelops the axon except at its ending and at 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the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ea typeface="Times New Roman"/>
                <a:cs typeface="Times New Roman" pitchFamily="18" charset="0"/>
              </a:rPr>
              <a:t>nodes of Ranvier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, periodic 1-um constrictions that are about 1 mm apart</a:t>
            </a:r>
          </a:p>
          <a:p>
            <a:pPr algn="justLow" rtl="0"/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In the CNS of mammals, most neurons are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myelinated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, but the cells that form the myelin are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oligodendrocytes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rather than Schwann cells </a:t>
            </a:r>
          </a:p>
          <a:p>
            <a:pPr algn="justLow" rtl="0"/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Not all neurons are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myelinated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; some are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unmyelinated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, that is, simply surrounded by Schwann cells without the wrapping of the Schwann cell membrane that produces myelin around the axon.</a:t>
            </a:r>
          </a:p>
          <a:p>
            <a:pPr algn="justLow" rtl="0"/>
            <a:endParaRPr lang="en-US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Low" rtl="0"/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01122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The Neuron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823527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7929618" cy="857256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Classification of Neurons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type="body" sz="half" idx="2"/>
          </p:nvPr>
        </p:nvSpPr>
        <p:spPr>
          <a:xfrm>
            <a:off x="214282" y="1285860"/>
            <a:ext cx="4500594" cy="52864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Based on the number of processes that emanate from their cell body, neurons can be classified as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unipolar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bipolar,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multipolar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Low" rtl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Unipolar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neurons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1"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Have one process, with different segments, serving as receptive surfaces and releasing terminals.</a:t>
            </a:r>
          </a:p>
          <a:p>
            <a:pPr algn="justLow" rtl="0"/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B) Bipolar neurons:</a:t>
            </a:r>
          </a:p>
          <a:p>
            <a:pPr lvl="1"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Have two specialized processes: a dendrite that carries information to the cell and an axon that transmits information from the cell. E.g. bipolar cell of retina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285860"/>
            <a:ext cx="1857388" cy="40005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36" y="2428868"/>
            <a:ext cx="1785982" cy="42148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type="body" sz="half" idx="1"/>
          </p:nvPr>
        </p:nvSpPr>
        <p:spPr>
          <a:xfrm>
            <a:off x="428596" y="1357298"/>
            <a:ext cx="5072098" cy="521497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/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C) Pseudo-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unipolar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Cells:</a:t>
            </a:r>
          </a:p>
          <a:p>
            <a:pPr lvl="1"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 Some sensory neurons are in a subclass of bipolar cells called pseudo-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unipolar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cells. </a:t>
            </a:r>
          </a:p>
          <a:p>
            <a:pPr lvl="1" algn="justLow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As the cell develops, a single process splits into two, both of which function as axons - one going to skin or muscle and another to the spinal cord.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1571612"/>
            <a:ext cx="2928958" cy="47863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42910" y="214290"/>
            <a:ext cx="7929618" cy="857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Classification of Neurons</a:t>
            </a:r>
            <a:endParaRPr kumimoji="0" lang="ar-IQ" sz="41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type="body" sz="half" idx="1"/>
          </p:nvPr>
        </p:nvSpPr>
        <p:spPr>
          <a:xfrm>
            <a:off x="214282" y="1357298"/>
            <a:ext cx="4429156" cy="521497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/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D)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Multipolar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cells</a:t>
            </a:r>
          </a:p>
          <a:p>
            <a:pPr lvl="1"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Have one axon and many dendrites.</a:t>
            </a:r>
          </a:p>
          <a:p>
            <a:pPr lvl="1"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Examples include:</a:t>
            </a:r>
          </a:p>
          <a:p>
            <a:pPr marL="1088136" lvl="2" indent="-457200" algn="justLow" rtl="0">
              <a:buFont typeface="+mj-lt"/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Motor neurons,</a:t>
            </a:r>
          </a:p>
          <a:p>
            <a:pPr marL="1088136" lvl="2" indent="-457200" algn="justLow" rtl="0">
              <a:buFont typeface="+mj-lt"/>
              <a:buAutoNum type="arabicPeriod"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Hippocampal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pyramidal cells with dendrites in the apex and base</a:t>
            </a:r>
          </a:p>
          <a:p>
            <a:pPr marL="1088136" lvl="2" indent="-457200" algn="justLow" rtl="0">
              <a:buFont typeface="+mj-lt"/>
              <a:buAutoNum type="arabicPeriod"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Cerebellar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Purkinje cells with an extensive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dendritic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tree in a single plane.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643050"/>
            <a:ext cx="4129082" cy="45720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42910" y="214290"/>
            <a:ext cx="7929618" cy="857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Classification of Neurons</a:t>
            </a:r>
            <a:endParaRPr kumimoji="0" lang="ar-IQ" sz="41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 rtl="0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Multipolar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Cells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596" y="1285860"/>
            <a:ext cx="8286808" cy="52864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923868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81328"/>
            <a:ext cx="8401080" cy="494806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Low" rtl="0"/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The human central nervous system (CNS) contains about 10</a:t>
            </a:r>
            <a:r>
              <a:rPr lang="en-US" sz="2400" baseline="30000" dirty="0">
                <a:latin typeface="Times New Roman" pitchFamily="18" charset="0"/>
                <a:ea typeface="Times New Roman"/>
                <a:cs typeface="Times New Roman" pitchFamily="18" charset="0"/>
              </a:rPr>
              <a:t>11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 (100 billion) </a:t>
            </a:r>
            <a:r>
              <a:rPr lang="en-US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neurons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</a:p>
          <a:p>
            <a:pPr algn="justLow" rtl="0"/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It also contains 10–50 times this number of </a:t>
            </a:r>
            <a:r>
              <a:rPr lang="en-US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glial cells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</a:p>
          <a:p>
            <a:pPr algn="justLow" rtl="0"/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The neurons, the basic building blocks of the nervous system, have evolved from </a:t>
            </a:r>
            <a:r>
              <a:rPr lang="en-US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primitive </a:t>
            </a:r>
            <a:r>
              <a:rPr lang="en-US" sz="24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neuro</a:t>
            </a:r>
            <a:r>
              <a:rPr lang="en-US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 effector cells that respond to various stimuli by contracting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</a:p>
          <a:p>
            <a:pPr algn="justLow" rtl="0"/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In more complex animals, </a:t>
            </a:r>
            <a:r>
              <a:rPr lang="en-US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contraction has become the specialized function of muscle cells, whereas integration and transmission of nerve impulses have become the specialized functions of neurons. </a:t>
            </a:r>
          </a:p>
          <a:p>
            <a:pPr algn="justLow" rtl="0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Excitability of neurons:  </a:t>
            </a:r>
            <a:r>
              <a:rPr lang="en-US" sz="2400" dirty="0">
                <a:latin typeface="Times New Roman" pitchFamily="18" charset="0"/>
                <a:ea typeface="Times New Roman"/>
                <a:cs typeface="Times New Roman" pitchFamily="18" charset="0"/>
              </a:rPr>
              <a:t>which involves the genesis of electrical signals that enable neurons to integrate and transmit impulses (action potentials, receptor potentials, and synaptic potentials).</a:t>
            </a:r>
          </a:p>
          <a:p>
            <a:pPr algn="l" rtl="0"/>
            <a:endParaRPr lang="ar-IQ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286808" cy="7620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l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Introduction                                  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066063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214422"/>
            <a:ext cx="8643998" cy="52864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74320" algn="l" rtl="0" eaLnBrk="1" fontAlgn="auto" hangingPunct="1">
              <a:spcAft>
                <a:spcPts val="0"/>
              </a:spcAft>
              <a:defRPr/>
            </a:pPr>
            <a:endParaRPr lang="en-US" sz="3200" b="1" u="sng" dirty="0">
              <a:latin typeface="Times New Roman" pitchFamily="18" charset="0"/>
              <a:cs typeface="Times New Roman" pitchFamily="18" charset="0"/>
            </a:endParaRPr>
          </a:p>
          <a:p>
            <a:pPr marL="274320" algn="l" rtl="0" eaLnBrk="1" fontAlgn="auto" hangingPunct="1">
              <a:spcAft>
                <a:spcPts val="0"/>
              </a:spcAft>
              <a:defRPr/>
            </a:pP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There are 3 main types of neurons:</a:t>
            </a:r>
          </a:p>
          <a:p>
            <a:pPr marL="822960" lvl="2" indent="-182880" algn="l" rtl="0"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Sensory neuron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= Detect stimuli</a:t>
            </a:r>
          </a:p>
          <a:p>
            <a:pPr marL="822960" lvl="2" indent="-182880" algn="l" rtl="0"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endParaRPr lang="en-US" sz="3200" b="1" u="sng" dirty="0">
              <a:latin typeface="Times New Roman" pitchFamily="18" charset="0"/>
              <a:cs typeface="Times New Roman" pitchFamily="18" charset="0"/>
            </a:endParaRPr>
          </a:p>
          <a:p>
            <a:pPr marL="822960" lvl="2" indent="-182880" algn="l" rtl="0"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en-US" sz="3200" b="1" u="sng" dirty="0" err="1">
                <a:latin typeface="Times New Roman" pitchFamily="18" charset="0"/>
                <a:cs typeface="Times New Roman" pitchFamily="18" charset="0"/>
              </a:rPr>
              <a:t>Interneurons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= Relay sensory signals to brain then return message back to motor neurons.    ( cells that make decision)</a:t>
            </a:r>
          </a:p>
          <a:p>
            <a:pPr marL="822960" lvl="2" indent="-182880" algn="l" rtl="0"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endParaRPr lang="en-US" sz="3200" b="1" u="sng" dirty="0">
              <a:latin typeface="Times New Roman" pitchFamily="18" charset="0"/>
              <a:cs typeface="Times New Roman" pitchFamily="18" charset="0"/>
            </a:endParaRPr>
          </a:p>
          <a:p>
            <a:pPr marL="822960" lvl="2" indent="-182880" algn="l" rtl="0"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en-US" sz="3200" b="1" u="sng" dirty="0">
                <a:latin typeface="Times New Roman" pitchFamily="18" charset="0"/>
                <a:cs typeface="Times New Roman" pitchFamily="18" charset="0"/>
              </a:rPr>
              <a:t>Motor neuron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= Pass message from brain to rest of body for muscle response</a:t>
            </a:r>
          </a:p>
          <a:p>
            <a:pPr marL="822960" lvl="2" indent="-182880" algn="l" rtl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 rtl="0" eaLnBrk="1" fontAlgn="auto" hangingPunct="1">
              <a:spcAft>
                <a:spcPts val="0"/>
              </a:spcAft>
              <a:defRPr/>
            </a:pPr>
            <a:r>
              <a:rPr lang="en-US" sz="5400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Types</a:t>
            </a:r>
            <a:r>
              <a:rPr lang="en-US" sz="5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5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Neurons</a:t>
            </a:r>
            <a:endParaRPr lang="en-US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96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4282" y="1071546"/>
            <a:ext cx="8643998" cy="550072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 rtl="0">
              <a:spcAft>
                <a:spcPts val="1000"/>
              </a:spcAft>
            </a:pPr>
            <a:r>
              <a:rPr lang="en-US" sz="2000" b="1" u="sng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The sensory neurons 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( Afferent Neurons)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:</a:t>
            </a:r>
          </a:p>
          <a:p>
            <a:pPr algn="l" rtl="0">
              <a:spcAft>
                <a:spcPts val="100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Receptor               AP            CNS</a:t>
            </a:r>
          </a:p>
          <a:p>
            <a:pPr algn="l" rtl="0">
              <a:spcAft>
                <a:spcPts val="1000"/>
              </a:spcAft>
            </a:pP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Psedo-unipolar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shape </a:t>
            </a:r>
          </a:p>
          <a:p>
            <a:pPr algn="l" rtl="0">
              <a:spcAft>
                <a:spcPts val="100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Generate and transmit the stimuli received from the 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sensory organs 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like the eye, nose or skin, to the 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CNS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, i.e. to the brain and the spinal cord.</a:t>
            </a:r>
          </a:p>
          <a:p>
            <a:pPr algn="l" rtl="0">
              <a:spcAft>
                <a:spcPts val="100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Include: </a:t>
            </a:r>
          </a:p>
          <a:p>
            <a:pPr marL="452628" indent="-342900" algn="l" rtl="0">
              <a:spcAft>
                <a:spcPts val="100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1- Somatic sensory neurons </a:t>
            </a:r>
          </a:p>
          <a:p>
            <a:pPr lvl="1" algn="l" rtl="0">
              <a:spcAft>
                <a:spcPts val="100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Transmit information from skin or skeletal muscle</a:t>
            </a:r>
          </a:p>
          <a:p>
            <a:pPr lvl="1" algn="l" rtl="0">
              <a:spcAft>
                <a:spcPts val="100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Information reach conscious</a:t>
            </a:r>
          </a:p>
          <a:p>
            <a:pPr algn="l" rtl="0">
              <a:spcAft>
                <a:spcPts val="100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2- Visceral sensory neurons </a:t>
            </a:r>
          </a:p>
          <a:p>
            <a:pPr lvl="1" algn="l" rtl="0">
              <a:spcAft>
                <a:spcPts val="100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Transmit information from the visceral ( internal organs) to CNS </a:t>
            </a:r>
          </a:p>
          <a:p>
            <a:pPr lvl="1" algn="l" rtl="0"/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Information  dose not reach conscious</a:t>
            </a:r>
          </a:p>
          <a:p>
            <a:pPr algn="l" rtl="0"/>
            <a:br>
              <a:rPr lang="en-US" sz="1800" b="1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endParaRPr lang="ar-IQ" sz="1800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Types of Neurons 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785918" y="1785926"/>
            <a:ext cx="64294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000364" y="1785926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5720" y="1285860"/>
            <a:ext cx="8572560" cy="52864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 rtl="0">
              <a:lnSpc>
                <a:spcPct val="150000"/>
              </a:lnSpc>
              <a:spcAft>
                <a:spcPts val="1000"/>
              </a:spcAft>
            </a:pPr>
            <a:endParaRPr lang="en-US" sz="1800" b="1" u="sng" dirty="0">
              <a:solidFill>
                <a:srgbClr val="000000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Low" rtl="0">
              <a:lnSpc>
                <a:spcPct val="150000"/>
              </a:lnSpc>
              <a:spcAft>
                <a:spcPts val="1000"/>
              </a:spcAft>
            </a:pPr>
            <a:r>
              <a:rPr lang="en-US" sz="2400" b="1" u="sng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The </a:t>
            </a:r>
            <a:r>
              <a:rPr lang="en-US" sz="2400" b="1" u="sng" dirty="0" err="1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Interneurons</a:t>
            </a:r>
            <a:r>
              <a:rPr lang="en-US" sz="2400" b="1" u="sng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( Association Neurons)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:</a:t>
            </a:r>
          </a:p>
          <a:p>
            <a:pPr algn="justLow" rtl="0"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Located entirely within the CNS</a:t>
            </a:r>
          </a:p>
          <a:p>
            <a:pPr algn="justLow" rtl="0"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Transmit AP from one neuron to other </a:t>
            </a:r>
          </a:p>
          <a:p>
            <a:pPr algn="justLow" rtl="0">
              <a:spcAft>
                <a:spcPts val="100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Multipolar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shape  </a:t>
            </a:r>
            <a:endParaRPr lang="en-US" sz="2400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Low" rtl="0"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These cells processes these stimuli and sends them back to the other parts of the body telling them to react to a particular type of stimulus i.e. integrate and make decision . </a:t>
            </a:r>
            <a:endParaRPr lang="en-US" sz="2400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l" rtl="0">
              <a:buNone/>
            </a:pPr>
            <a:br>
              <a:rPr lang="en-US" sz="2400" b="1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endParaRPr lang="ar-IQ" sz="2400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Types of Neurons 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5720" y="1142984"/>
            <a:ext cx="8572560" cy="542928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 rtl="0">
              <a:lnSpc>
                <a:spcPct val="150000"/>
              </a:lnSpc>
              <a:spcAft>
                <a:spcPts val="1000"/>
              </a:spcAft>
            </a:pPr>
            <a:r>
              <a:rPr lang="en-US" sz="1800" b="1" u="sng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The Motor Neurons </a:t>
            </a:r>
            <a:r>
              <a:rPr lang="en-US" sz="1800" b="1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(Efferent Neurons)</a:t>
            </a:r>
            <a:r>
              <a:rPr lang="en-US" sz="18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: </a:t>
            </a:r>
          </a:p>
          <a:p>
            <a:pPr algn="l" rtl="0">
              <a:spcAft>
                <a:spcPts val="1000"/>
              </a:spcAft>
            </a:pPr>
            <a:r>
              <a:rPr lang="en-US" sz="18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CNS               AP                  </a:t>
            </a:r>
            <a:r>
              <a:rPr lang="en-US" sz="1800" dirty="0" err="1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Effector</a:t>
            </a:r>
            <a:r>
              <a:rPr lang="en-US" sz="18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.</a:t>
            </a:r>
          </a:p>
          <a:p>
            <a:pPr algn="l" rtl="0">
              <a:spcAft>
                <a:spcPts val="1000"/>
              </a:spcAft>
            </a:pPr>
            <a:r>
              <a:rPr lang="en-US" sz="1800" dirty="0" err="1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Multipolar</a:t>
            </a:r>
            <a:r>
              <a:rPr lang="en-US" sz="18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shape  </a:t>
            </a:r>
          </a:p>
          <a:p>
            <a:pPr algn="l" rtl="0">
              <a:spcAft>
                <a:spcPts val="1000"/>
              </a:spcAft>
            </a:pPr>
            <a:r>
              <a:rPr lang="en-US" sz="18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Are responsible for receiving signals from the</a:t>
            </a:r>
            <a:r>
              <a:rPr lang="en-US" sz="1800" b="1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CNS  </a:t>
            </a:r>
            <a:r>
              <a:rPr lang="en-US" sz="18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and transmitting them to the </a:t>
            </a:r>
            <a:r>
              <a:rPr lang="en-US" sz="1800" b="1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other organs </a:t>
            </a:r>
            <a:r>
              <a:rPr lang="en-US" sz="18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of the body ( Orders or Commands)</a:t>
            </a:r>
            <a:endParaRPr lang="en-US" sz="1800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l" rtl="0"/>
            <a:r>
              <a:rPr lang="en-US" sz="1800" b="1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These include:</a:t>
            </a:r>
          </a:p>
          <a:p>
            <a:pPr marL="452628" indent="-342900" algn="l" rtl="0">
              <a:spcAft>
                <a:spcPts val="100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1- Somatic motor neurons :</a:t>
            </a:r>
          </a:p>
          <a:p>
            <a:pPr lvl="1" algn="l" rtl="0">
              <a:spcAft>
                <a:spcPts val="100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Innervate skeletal muscle.</a:t>
            </a:r>
          </a:p>
          <a:p>
            <a:pPr lvl="1" algn="l" rtl="0">
              <a:spcAft>
                <a:spcPts val="100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Under voluntary control.</a:t>
            </a:r>
          </a:p>
          <a:p>
            <a:pPr algn="l" rtl="0">
              <a:spcAft>
                <a:spcPts val="1000"/>
              </a:spcAft>
              <a:buNone/>
            </a:pP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2- Autonomic (visceral) motor neurons :</a:t>
            </a:r>
          </a:p>
          <a:p>
            <a:pPr lvl="1" algn="l" rtl="0">
              <a:spcAft>
                <a:spcPts val="100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Innervate  visceral smooth muscle, cardiac muscle and glands.</a:t>
            </a:r>
          </a:p>
          <a:p>
            <a:pPr lvl="1" algn="l" rtl="0">
              <a:spcAft>
                <a:spcPts val="100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Not under voluntary control.</a:t>
            </a:r>
          </a:p>
          <a:p>
            <a:pPr algn="l" rtl="0">
              <a:buNone/>
            </a:pPr>
            <a:br>
              <a:rPr lang="en-US" sz="1800" b="1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endParaRPr lang="ar-IQ" sz="1800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Types of Neurons 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285852" y="2000240"/>
            <a:ext cx="64294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500298" y="2000240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New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85728"/>
            <a:ext cx="8715436" cy="62420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2985"/>
            <a:ext cx="7772400" cy="235745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rtl="0"/>
            <a:r>
              <a:rPr lang="en-US" dirty="0"/>
              <a:t>Now We Need To Return Back to CNS &amp; PNS </a:t>
            </a:r>
            <a:endParaRPr lang="ar-IQ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5720" y="1428736"/>
            <a:ext cx="8443914" cy="492922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 rtl="0">
              <a:lnSpc>
                <a:spcPct val="150000"/>
              </a:lnSpc>
              <a:spcAft>
                <a:spcPts val="100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The spinal cord is a bundle of nerves that run down the back from the brain in the spinal column. </a:t>
            </a:r>
          </a:p>
          <a:p>
            <a:pPr algn="l" rtl="0">
              <a:lnSpc>
                <a:spcPct val="150000"/>
              </a:lnSpc>
              <a:spcAft>
                <a:spcPts val="100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The spinal cord is about 40 cm in length and as wide as the thumb. </a:t>
            </a:r>
          </a:p>
          <a:p>
            <a:pPr algn="l" rtl="0">
              <a:lnSpc>
                <a:spcPct val="150000"/>
              </a:lnSpc>
              <a:spcAft>
                <a:spcPts val="100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The function of the spinal cord is to relay all the impulses, information from all around the body, internally and externally, to the brain. </a:t>
            </a:r>
          </a:p>
          <a:p>
            <a:pPr algn="l" rtl="0">
              <a:lnSpc>
                <a:spcPct val="150000"/>
              </a:lnSpc>
              <a:spcAft>
                <a:spcPts val="1000"/>
              </a:spcAft>
            </a:pP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If the spinal cord gets affected due to an injury, leading to paralysis in different parts of the body like the upper and lower limbs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</a:t>
            </a:r>
            <a:br>
              <a:rPr lang="en-US" sz="2000" b="1" dirty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endParaRPr lang="en-US" sz="20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l" rtl="0"/>
            <a:endParaRPr lang="ar-IQ" sz="2000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rtl="0"/>
            <a:r>
              <a:rPr lang="en-US" sz="37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Spinal</a:t>
            </a:r>
            <a:r>
              <a:rPr lang="en-US" sz="4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37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Cord</a:t>
            </a:r>
            <a:endParaRPr lang="ar-IQ" sz="37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285728"/>
            <a:ext cx="8072494" cy="100013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l" rtl="0" eaLnBrk="1" hangingPunct="1"/>
            <a:r>
              <a:rPr lang="en-US" dirty="0">
                <a:latin typeface="Times New Roman" pitchFamily="18" charset="0"/>
                <a:cs typeface="Times New Roman" pitchFamily="18" charset="0"/>
              </a:rPr>
              <a:t>CNS – Spinal Cord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1"/>
          </p:nvPr>
        </p:nvSpPr>
        <p:spPr>
          <a:xfrm>
            <a:off x="285720" y="1500174"/>
            <a:ext cx="6000792" cy="463075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lnSpc>
                <a:spcPct val="90000"/>
              </a:lnSpc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lnSpc>
                <a:spcPct val="9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Runs through vertebral canal of the vertebral column</a:t>
            </a:r>
          </a:p>
          <a:p>
            <a:pPr algn="justLow" rtl="0">
              <a:lnSpc>
                <a:spcPct val="9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Protected by bone,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meninges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and cerebrospinal fluid</a:t>
            </a:r>
          </a:p>
          <a:p>
            <a:pPr algn="justLow" rtl="0">
              <a:lnSpc>
                <a:spcPct val="9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Spinal cord made of a core of 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gray matter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surrounded by 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white matter</a:t>
            </a:r>
            <a:endParaRPr lang="en-US" sz="2000" b="1" dirty="0">
              <a:solidFill>
                <a:schemeClr val="folHlin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lnSpc>
                <a:spcPct val="9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31 pairs of spinal nerves branch off spinal cord through inter vertebral foramen</a:t>
            </a:r>
          </a:p>
          <a:p>
            <a:pPr algn="justLow" rtl="0">
              <a:lnSpc>
                <a:spcPct val="9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Functions in many ways:</a:t>
            </a:r>
          </a:p>
          <a:p>
            <a:pPr lvl="1" algn="justLow" rtl="0">
              <a:lnSpc>
                <a:spcPct val="90000"/>
              </a:lnSpc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Involved in sensory and motor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innervation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of body inferior to the head (through spinal nerves)</a:t>
            </a:r>
          </a:p>
          <a:p>
            <a:pPr lvl="1" algn="justLow" rtl="0">
              <a:lnSpc>
                <a:spcPct val="90000"/>
              </a:lnSpc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Provides a 2-way conduction pathway for signals between body and brain</a:t>
            </a:r>
          </a:p>
          <a:p>
            <a:pPr lvl="1" algn="justLow" rtl="0">
              <a:lnSpc>
                <a:spcPct val="90000"/>
              </a:lnSpc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Major center for reflexes</a:t>
            </a:r>
          </a:p>
        </p:txBody>
      </p:sp>
      <p:pic>
        <p:nvPicPr>
          <p:cNvPr id="7" name="Content Placeholder 6" descr="Spinal Cord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572264" y="1428736"/>
            <a:ext cx="1866065" cy="4786346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5" descr="fg076_2_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28604"/>
            <a:ext cx="8286808" cy="60722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609600" y="277813"/>
            <a:ext cx="8077200" cy="1143000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Meninges of Brain and Spinal Cord  </a:t>
            </a:r>
            <a:endParaRPr kumimoji="0" lang="en-US" sz="41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357158" y="1285860"/>
            <a:ext cx="4000528" cy="484506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lnSpc>
                <a:spcPct val="8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566928" indent="-457200" algn="l" rtl="0">
              <a:lnSpc>
                <a:spcPct val="80000"/>
              </a:lnSpc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1. Dura mater (superficial)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 algn="l" rtl="0">
              <a:lnSpc>
                <a:spcPct val="8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Spinal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dural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sheath</a:t>
            </a:r>
          </a:p>
          <a:p>
            <a:pPr lvl="1" algn="l" rtl="0">
              <a:lnSpc>
                <a:spcPct val="8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Does not attach to bone</a:t>
            </a:r>
          </a:p>
          <a:p>
            <a:pPr marL="566928" indent="-457200" algn="l" rtl="0">
              <a:lnSpc>
                <a:spcPct val="80000"/>
              </a:lnSpc>
            </a:pPr>
            <a:endParaRPr lang="en-US" sz="2400" u="sng" dirty="0">
              <a:latin typeface="Times New Roman" pitchFamily="18" charset="0"/>
              <a:cs typeface="Times New Roman" pitchFamily="18" charset="0"/>
            </a:endParaRPr>
          </a:p>
          <a:p>
            <a:pPr marL="566928" indent="-457200" algn="l" rtl="0">
              <a:lnSpc>
                <a:spcPct val="80000"/>
              </a:lnSpc>
            </a:pP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Epidural space </a:t>
            </a:r>
          </a:p>
          <a:p>
            <a:pPr lvl="1" algn="l" rtl="0">
              <a:lnSpc>
                <a:spcPct val="8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Fat and veins</a:t>
            </a:r>
          </a:p>
          <a:p>
            <a:pPr lvl="1" algn="l" rtl="0">
              <a:lnSpc>
                <a:spcPct val="8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Between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dura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mater and vertebra</a:t>
            </a:r>
          </a:p>
          <a:p>
            <a:pPr marL="566928" indent="-457200" algn="l" rtl="0">
              <a:lnSpc>
                <a:spcPct val="80000"/>
              </a:lnSpc>
            </a:pPr>
            <a:endParaRPr lang="en-US" sz="2400" u="sng" dirty="0">
              <a:latin typeface="Times New Roman" pitchFamily="18" charset="0"/>
              <a:cs typeface="Times New Roman" pitchFamily="18" charset="0"/>
            </a:endParaRPr>
          </a:p>
          <a:p>
            <a:pPr marL="566928" indent="-457200" algn="l" rtl="0">
              <a:lnSpc>
                <a:spcPct val="80000"/>
              </a:lnSpc>
            </a:pP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Subdural space</a:t>
            </a:r>
          </a:p>
          <a:p>
            <a:pPr lvl="1" algn="l" rtl="0">
              <a:lnSpc>
                <a:spcPct val="80000"/>
              </a:lnSpc>
            </a:pP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Between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dura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mater and </a:t>
            </a:r>
            <a:r>
              <a:rPr lang="en-US" sz="2100" dirty="0" err="1">
                <a:latin typeface="Times New Roman" pitchFamily="18" charset="0"/>
                <a:cs typeface="Times New Roman" pitchFamily="18" charset="0"/>
              </a:rPr>
              <a:t>arachnoid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sz="half" idx="2"/>
          </p:nvPr>
        </p:nvSpPr>
        <p:spPr>
          <a:xfrm>
            <a:off x="4643438" y="1285860"/>
            <a:ext cx="4043362" cy="484506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lnSpc>
                <a:spcPct val="8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566928" indent="-457200" algn="l" rtl="0">
              <a:lnSpc>
                <a:spcPct val="80000"/>
              </a:lnSpc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Arachnoid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mater (middle)</a:t>
            </a:r>
          </a:p>
          <a:p>
            <a:pPr lvl="1" algn="l" rtl="0">
              <a:lnSpc>
                <a:spcPct val="8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Impermeable layer = barrier</a:t>
            </a:r>
          </a:p>
          <a:p>
            <a:pPr lvl="1" algn="l" rtl="0">
              <a:lnSpc>
                <a:spcPct val="80000"/>
              </a:lnSpc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80000"/>
              </a:lnSpc>
            </a:pP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Subarachnoid space</a:t>
            </a:r>
          </a:p>
          <a:p>
            <a:pPr lvl="1" algn="l" rtl="0">
              <a:lnSpc>
                <a:spcPct val="8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Between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arachnoid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mater</a:t>
            </a:r>
          </a:p>
          <a:p>
            <a:pPr lvl="1" algn="l" rtl="0">
              <a:lnSpc>
                <a:spcPct val="8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Contains CSF</a:t>
            </a:r>
          </a:p>
          <a:p>
            <a:pPr lvl="1" algn="l" rtl="0">
              <a:lnSpc>
                <a:spcPct val="80000"/>
              </a:lnSpc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80000"/>
              </a:lnSpc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Pia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mater (deep)</a:t>
            </a:r>
          </a:p>
          <a:p>
            <a:pPr lvl="1" algn="l" rtl="0">
              <a:lnSpc>
                <a:spcPct val="8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Highly vascular</a:t>
            </a:r>
          </a:p>
          <a:p>
            <a:pPr lvl="1" algn="l" rtl="0">
              <a:lnSpc>
                <a:spcPct val="8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Adheres to brain/spinal cord tissue</a:t>
            </a:r>
          </a:p>
          <a:p>
            <a:pPr algn="l" rtl="0"/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57158" y="1071546"/>
            <a:ext cx="8501122" cy="557216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 rtl="0">
              <a:lnSpc>
                <a:spcPct val="150000"/>
              </a:lnSpc>
              <a:spcAft>
                <a:spcPts val="1000"/>
              </a:spcAft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functional unit of the nervous system is the nerve cell 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Neuron)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Low" rtl="0">
              <a:lnSpc>
                <a:spcPct val="150000"/>
              </a:lnSpc>
              <a:spcAft>
                <a:spcPts val="1000"/>
              </a:spcAft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Neurons are highly specialized nerve cells , that are capable of transmitting the information in chemical and electrical form from the brain to the body and vice versa. </a:t>
            </a:r>
          </a:p>
          <a:p>
            <a:pPr algn="l" rtl="0">
              <a:lnSpc>
                <a:spcPct val="150000"/>
              </a:lnSpc>
              <a:spcAft>
                <a:spcPts val="1000"/>
              </a:spcAft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nervous system contains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Glial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cells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which provide support and nutrition to the system. These cells help maintain the health of the neurons and also aid in message transmission. </a:t>
            </a:r>
            <a:b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ar-IQ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rtl="0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Cellular Elements in The CNS</a:t>
            </a:r>
            <a:endParaRPr lang="ar-IQ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neuron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42" y="4357694"/>
            <a:ext cx="2928958" cy="17859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609600" y="277813"/>
            <a:ext cx="8077200" cy="722295"/>
          </a:xfrm>
          <a:prstGeom prst="rect">
            <a:avLst/>
          </a:prstGeom>
        </p:spPr>
        <p:txBody>
          <a:bodyPr>
            <a:normAutofit fontScale="82500" lnSpcReduction="10000"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Meninges</a:t>
            </a:r>
            <a:r>
              <a:rPr kumimoji="0" lang="en-US" sz="41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of Brain and Spinal Cord  </a:t>
            </a:r>
          </a:p>
        </p:txBody>
      </p:sp>
      <p:pic>
        <p:nvPicPr>
          <p:cNvPr id="7" name="Picture 10" descr="New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14282" y="785794"/>
            <a:ext cx="8572560" cy="58579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New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28604"/>
            <a:ext cx="8572560" cy="61436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00034" y="1600200"/>
            <a:ext cx="5357850" cy="49720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rtl="0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Consists of neuron cell bodies,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unmyelinated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axons, dendrites, and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neuroglia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Shaped like an “H”</a:t>
            </a:r>
          </a:p>
          <a:p>
            <a:pPr lvl="1" algn="justLow" rtl="0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Gray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commissure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(crossbar)</a:t>
            </a:r>
          </a:p>
          <a:p>
            <a:pPr lvl="1" algn="justLow" rtl="0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Central canal</a:t>
            </a:r>
          </a:p>
          <a:p>
            <a:pPr algn="justLow" rtl="0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Posterior horns</a:t>
            </a:r>
          </a:p>
          <a:p>
            <a:pPr algn="justLow" rtl="0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Anterior horns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title"/>
          </p:nvPr>
        </p:nvSpPr>
        <p:spPr>
          <a:xfrm>
            <a:off x="857224" y="285728"/>
            <a:ext cx="7129458" cy="11430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 rtl="0" eaLnBrk="1" hangingPunct="1"/>
            <a:r>
              <a:rPr lang="en-US" dirty="0">
                <a:latin typeface="Times New Roman" pitchFamily="18" charset="0"/>
                <a:cs typeface="Times New Roman" pitchFamily="18" charset="0"/>
              </a:rPr>
              <a:t>Gray Mater</a:t>
            </a:r>
          </a:p>
        </p:txBody>
      </p:sp>
      <p:pic>
        <p:nvPicPr>
          <p:cNvPr id="6" name="Picture 7" descr="New Imag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857752" y="3000372"/>
            <a:ext cx="3929090" cy="3571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rtl="0">
              <a:lnSpc>
                <a:spcPct val="80000"/>
              </a:lnSpc>
            </a:pP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Posterior horns</a:t>
            </a:r>
          </a:p>
          <a:p>
            <a:pPr lvl="1" algn="l" rtl="0">
              <a:lnSpc>
                <a:spcPct val="80000"/>
              </a:lnSpc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Consist of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interneurons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that transmit in signals from outside spinal cord into it</a:t>
            </a:r>
          </a:p>
          <a:p>
            <a:pPr lvl="1" algn="l" rtl="0">
              <a:lnSpc>
                <a:spcPct val="80000"/>
              </a:lnSpc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Dorsal root contain sensory fibers</a:t>
            </a:r>
          </a:p>
          <a:p>
            <a:pPr lvl="2" algn="l" rtl="0">
              <a:lnSpc>
                <a:spcPct val="80000"/>
              </a:lnSpc>
            </a:pPr>
            <a:r>
              <a:rPr lang="en-US" sz="1700" dirty="0">
                <a:latin typeface="Times New Roman" pitchFamily="18" charset="0"/>
                <a:cs typeface="Times New Roman" pitchFamily="18" charset="0"/>
              </a:rPr>
              <a:t>Somatic Sensory (SS)</a:t>
            </a:r>
          </a:p>
          <a:p>
            <a:pPr lvl="2" algn="l" rtl="0">
              <a:lnSpc>
                <a:spcPct val="80000"/>
              </a:lnSpc>
            </a:pPr>
            <a:r>
              <a:rPr lang="en-US" sz="1700" dirty="0">
                <a:latin typeface="Times New Roman" pitchFamily="18" charset="0"/>
                <a:cs typeface="Times New Roman" pitchFamily="18" charset="0"/>
              </a:rPr>
              <a:t>Visceral Sensory (VS)</a:t>
            </a:r>
          </a:p>
          <a:p>
            <a:pPr lvl="1" algn="l" rtl="0">
              <a:lnSpc>
                <a:spcPct val="80000"/>
              </a:lnSpc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Dorsal root ganglia - swelling in dorsal root that these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interneurons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pass through </a:t>
            </a:r>
          </a:p>
          <a:p>
            <a:pPr algn="l" rtl="0">
              <a:lnSpc>
                <a:spcPct val="80000"/>
              </a:lnSpc>
            </a:pP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Anterior horns</a:t>
            </a:r>
          </a:p>
          <a:p>
            <a:pPr lvl="1" algn="l" rtl="0">
              <a:lnSpc>
                <a:spcPct val="80000"/>
              </a:lnSpc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Cell bodies of motor neurons send info out of spinal cord to muscles and glands</a:t>
            </a:r>
          </a:p>
          <a:p>
            <a:pPr lvl="1" algn="l" rtl="0">
              <a:lnSpc>
                <a:spcPct val="80000"/>
              </a:lnSpc>
            </a:pPr>
            <a:r>
              <a:rPr lang="en-US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Ventral Root contains Motor Fibers</a:t>
            </a:r>
          </a:p>
          <a:p>
            <a:pPr lvl="2" algn="l" rtl="0">
              <a:lnSpc>
                <a:spcPct val="80000"/>
              </a:lnSpc>
            </a:pPr>
            <a:r>
              <a:rPr lang="en-US" sz="1700" dirty="0">
                <a:latin typeface="Times New Roman" pitchFamily="18" charset="0"/>
                <a:cs typeface="Times New Roman" pitchFamily="18" charset="0"/>
              </a:rPr>
              <a:t>Visceral Motor</a:t>
            </a:r>
          </a:p>
          <a:p>
            <a:pPr lvl="2" algn="l" rtl="0">
              <a:lnSpc>
                <a:spcPct val="80000"/>
              </a:lnSpc>
            </a:pPr>
            <a:r>
              <a:rPr lang="en-US" sz="1700" dirty="0">
                <a:latin typeface="Times New Roman" pitchFamily="18" charset="0"/>
                <a:cs typeface="Times New Roman" pitchFamily="18" charset="0"/>
              </a:rPr>
              <a:t>Somatic Motor</a:t>
            </a:r>
          </a:p>
          <a:p>
            <a:pPr algn="l" rtl="0"/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 rtl="0" eaLnBrk="1" hangingPunct="1"/>
            <a:r>
              <a:rPr lang="en-US" dirty="0">
                <a:latin typeface="Times New Roman" pitchFamily="18" charset="0"/>
                <a:cs typeface="Times New Roman" pitchFamily="18" charset="0"/>
              </a:rPr>
              <a:t>Gray Mater</a:t>
            </a:r>
          </a:p>
        </p:txBody>
      </p:sp>
      <p:pic>
        <p:nvPicPr>
          <p:cNvPr id="8" name="Picture 7" descr="Gray Matt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571868" y="4214818"/>
            <a:ext cx="5357850" cy="23574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ray Matter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42910" y="1071546"/>
            <a:ext cx="7858180" cy="46434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42910" y="277813"/>
            <a:ext cx="8043890" cy="793733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White Mater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285720" y="1285860"/>
            <a:ext cx="4224366" cy="535785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Surrounds gray matter</a:t>
            </a:r>
          </a:p>
          <a:p>
            <a:pPr algn="l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Composed of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myelinated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unmyelinated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axons</a:t>
            </a:r>
          </a:p>
          <a:p>
            <a:pPr algn="l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Divided into white columns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funiculi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2" algn="l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Posterior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funiculus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2" algn="l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Anterior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funiculus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2" algn="l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Lateral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funiculus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Allow for communication between </a:t>
            </a:r>
          </a:p>
          <a:p>
            <a:pPr lvl="1" algn="l" rtl="0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Parts of the spinal cord </a:t>
            </a:r>
          </a:p>
          <a:p>
            <a:pPr lvl="1" algn="l" rtl="0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Spinal cord and brain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 descr="New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14876" y="1785926"/>
            <a:ext cx="4071966" cy="45720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936609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White Mater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28662" y="1357298"/>
            <a:ext cx="7643866" cy="525782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rtl="0">
              <a:lnSpc>
                <a:spcPct val="80000"/>
              </a:lnSpc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lnSpc>
                <a:spcPct val="8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There are 3 types of nerve fibers:</a:t>
            </a:r>
          </a:p>
          <a:p>
            <a:pPr lvl="1" algn="justLow" rtl="0">
              <a:lnSpc>
                <a:spcPct val="8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Ascending</a:t>
            </a:r>
          </a:p>
          <a:p>
            <a:pPr lvl="2" algn="justLow" rtl="0">
              <a:lnSpc>
                <a:spcPct val="8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Carry sensory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informations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from sensory neurons of body to brain</a:t>
            </a:r>
          </a:p>
          <a:p>
            <a:pPr lvl="2" algn="justLow" rtl="0">
              <a:lnSpc>
                <a:spcPct val="8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touch, pressure, pain, temperature</a:t>
            </a:r>
          </a:p>
          <a:p>
            <a:pPr lvl="1" algn="justLow" rtl="0">
              <a:lnSpc>
                <a:spcPct val="8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Descending</a:t>
            </a:r>
          </a:p>
          <a:p>
            <a:pPr lvl="2" algn="justLow" rtl="0">
              <a:lnSpc>
                <a:spcPct val="8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Carry motor instructions from brain to spinal cord</a:t>
            </a:r>
          </a:p>
          <a:p>
            <a:pPr lvl="2" algn="justLow" rtl="0">
              <a:lnSpc>
                <a:spcPct val="8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Contraction of muscles and secretion of glands</a:t>
            </a:r>
          </a:p>
          <a:p>
            <a:pPr lvl="2" algn="justLow" rtl="0">
              <a:lnSpc>
                <a:spcPct val="8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control precise, skilled movement = writing, maintain balance, create movement</a:t>
            </a:r>
          </a:p>
          <a:p>
            <a:pPr lvl="1" algn="justLow" rtl="0">
              <a:lnSpc>
                <a:spcPct val="80000"/>
              </a:lnSpc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Commissural</a:t>
            </a:r>
          </a:p>
          <a:p>
            <a:pPr lvl="2" algn="justLow" rtl="0">
              <a:lnSpc>
                <a:spcPct val="8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Cross from one side of cord to the other</a:t>
            </a:r>
          </a:p>
          <a:p>
            <a:pPr lvl="1" algn="l" rtl="0">
              <a:lnSpc>
                <a:spcPct val="80000"/>
              </a:lnSpc>
              <a:buNone/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l" rtl="0" eaLnBrk="1" hangingPunct="1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/>
            <a:r>
              <a:rPr lang="en-US" dirty="0">
                <a:latin typeface="Times New Roman" pitchFamily="18" charset="0"/>
                <a:cs typeface="Times New Roman" pitchFamily="18" charset="0"/>
              </a:rPr>
              <a:t>Nervous system structures outside the brain and spinal cord</a:t>
            </a:r>
          </a:p>
          <a:p>
            <a:pPr algn="l" rtl="0" eaLnBrk="1" hangingPunct="1"/>
            <a:r>
              <a:rPr lang="en-US" dirty="0">
                <a:latin typeface="Times New Roman" pitchFamily="18" charset="0"/>
                <a:cs typeface="Times New Roman" pitchFamily="18" charset="0"/>
              </a:rPr>
              <a:t>Either somatic or visceral</a:t>
            </a:r>
          </a:p>
          <a:p>
            <a:pPr lvl="1" algn="l" rtl="0" eaLnBrk="1" hangingPunct="1"/>
            <a:r>
              <a:rPr lang="en-US" dirty="0">
                <a:latin typeface="Times New Roman" pitchFamily="18" charset="0"/>
                <a:cs typeface="Times New Roman" pitchFamily="18" charset="0"/>
              </a:rPr>
              <a:t>Visceral motor portion is the ANS</a:t>
            </a:r>
          </a:p>
          <a:p>
            <a:pPr algn="l" rtl="0" eaLnBrk="1" hangingPunct="1"/>
            <a:r>
              <a:rPr lang="en-US" dirty="0">
                <a:latin typeface="Times New Roman" pitchFamily="18" charset="0"/>
                <a:cs typeface="Times New Roman" pitchFamily="18" charset="0"/>
              </a:rPr>
              <a:t>Structural components:</a:t>
            </a:r>
          </a:p>
          <a:p>
            <a:pPr lvl="1" algn="l" rtl="0" eaLnBrk="1" hangingPunct="1"/>
            <a:r>
              <a:rPr lang="en-US" dirty="0">
                <a:latin typeface="Times New Roman" pitchFamily="18" charset="0"/>
                <a:cs typeface="Times New Roman" pitchFamily="18" charset="0"/>
              </a:rPr>
              <a:t>Sensory receptors</a:t>
            </a:r>
          </a:p>
          <a:p>
            <a:pPr lvl="1" algn="l" rtl="0" eaLnBrk="1" hangingPunct="1"/>
            <a:r>
              <a:rPr lang="en-US" dirty="0">
                <a:latin typeface="Times New Roman" pitchFamily="18" charset="0"/>
                <a:cs typeface="Times New Roman" pitchFamily="18" charset="0"/>
              </a:rPr>
              <a:t>Motor endings</a:t>
            </a:r>
          </a:p>
          <a:p>
            <a:pPr lvl="1" algn="l" rtl="0" eaLnBrk="1" hangingPunct="1"/>
            <a:r>
              <a:rPr lang="en-US" dirty="0">
                <a:latin typeface="Times New Roman" pitchFamily="18" charset="0"/>
                <a:cs typeface="Times New Roman" pitchFamily="18" charset="0"/>
              </a:rPr>
              <a:t>Nerves and ganglia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 rtl="0" eaLnBrk="1" hangingPunct="1"/>
            <a:r>
              <a:rPr lang="en-US" dirty="0">
                <a:latin typeface="Times New Roman" pitchFamily="18" charset="0"/>
                <a:cs typeface="Times New Roman" pitchFamily="18" charset="0"/>
              </a:rPr>
              <a:t>Peripheral Nervous System PNS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1490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rtl="0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Divided by the body regions they serve:</a:t>
            </a:r>
          </a:p>
          <a:p>
            <a:pPr algn="l" rtl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Sensory division</a:t>
            </a:r>
          </a:p>
          <a:p>
            <a:pPr lvl="1" algn="l" rtl="0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Somatic sensory</a:t>
            </a:r>
          </a:p>
          <a:p>
            <a:pPr lvl="1" algn="l" rtl="0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Visceral sensory</a:t>
            </a:r>
          </a:p>
          <a:p>
            <a:pPr lvl="1" algn="l" rtl="0">
              <a:buNone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Motor division</a:t>
            </a:r>
          </a:p>
          <a:p>
            <a:pPr lvl="1" algn="l" rtl="0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Somatic motor</a:t>
            </a:r>
          </a:p>
          <a:p>
            <a:pPr lvl="1" algn="l" rtl="0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Visceral motor</a:t>
            </a:r>
          </a:p>
          <a:p>
            <a:pPr algn="l" rtl="0"/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PNS - Sensory and Motor Signals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7" descr="Gray Matter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57158" y="457200"/>
            <a:ext cx="8329642" cy="60436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l" rtl="0">
              <a:buNone/>
            </a:pPr>
            <a:r>
              <a:rPr lang="en-US" sz="3600" b="1" u="sng" dirty="0">
                <a:latin typeface="Times New Roman" pitchFamily="18" charset="0"/>
                <a:ea typeface="Times New Roman"/>
                <a:cs typeface="Times New Roman" pitchFamily="18" charset="0"/>
              </a:rPr>
              <a:t>1- </a:t>
            </a:r>
            <a:r>
              <a:rPr lang="en-US" sz="3600" b="1" u="sng" dirty="0" err="1">
                <a:latin typeface="Times New Roman" pitchFamily="18" charset="0"/>
                <a:ea typeface="Times New Roman"/>
                <a:cs typeface="Times New Roman" pitchFamily="18" charset="0"/>
              </a:rPr>
              <a:t>Glial</a:t>
            </a:r>
            <a:r>
              <a:rPr lang="en-US" sz="3600" b="1" u="sng" dirty="0">
                <a:latin typeface="Times New Roman" pitchFamily="18" charset="0"/>
                <a:ea typeface="Times New Roman"/>
                <a:cs typeface="Times New Roman" pitchFamily="18" charset="0"/>
              </a:rPr>
              <a:t> Cells</a:t>
            </a:r>
            <a:endParaRPr lang="en-US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Low" rtl="0">
              <a:lnSpc>
                <a:spcPct val="115000"/>
              </a:lnSpc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For many years following their discovery, glial cells (or glia) were viewed as CNS connective tissue. In fact, the word </a:t>
            </a:r>
            <a:r>
              <a:rPr lang="en-US" i="1" dirty="0">
                <a:latin typeface="Times New Roman" pitchFamily="18" charset="0"/>
                <a:ea typeface="Times New Roman"/>
                <a:cs typeface="Times New Roman" pitchFamily="18" charset="0"/>
              </a:rPr>
              <a:t>glia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is Greek for </a:t>
            </a:r>
            <a:r>
              <a:rPr lang="en-US" i="1" dirty="0">
                <a:latin typeface="Times New Roman" pitchFamily="18" charset="0"/>
                <a:ea typeface="Times New Roman"/>
                <a:cs typeface="Times New Roman" pitchFamily="18" charset="0"/>
              </a:rPr>
              <a:t>glue.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However, today theses cells are recognized for their role in communication within the CNS in partnership with neurons.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Low" rtl="0">
              <a:lnSpc>
                <a:spcPct val="115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There are two major types of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glial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cells in the vertebrate nervous system: </a:t>
            </a:r>
          </a:p>
          <a:p>
            <a:pPr marL="880110" lvl="1" indent="-514350" algn="justLow" rtl="0">
              <a:lnSpc>
                <a:spcPct val="115000"/>
              </a:lnSpc>
              <a:buAutoNum type="alphaUcPeriod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Microglia </a:t>
            </a:r>
          </a:p>
          <a:p>
            <a:pPr marL="880110" lvl="1" indent="-514350" algn="justLow" rtl="0">
              <a:lnSpc>
                <a:spcPct val="115000"/>
              </a:lnSpc>
              <a:buAutoNum type="alphaUcPeriod"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Macroglia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Low" rtl="0">
              <a:lnSpc>
                <a:spcPct val="115000"/>
              </a:lnSpc>
            </a:pPr>
            <a:endParaRPr lang="en-US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l" rtl="0">
              <a:lnSpc>
                <a:spcPct val="115000"/>
              </a:lnSpc>
              <a:buNone/>
            </a:pP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571472" y="428604"/>
            <a:ext cx="8229600" cy="6540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Cellular Elements in The CNS</a:t>
            </a:r>
            <a:endParaRPr kumimoji="0" lang="ar-IQ" sz="36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125460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5" descr="Nervous System-Overvie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85728"/>
            <a:ext cx="8701118" cy="62865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Low" rtl="0" eaLnBrk="1" hangingPunct="1">
              <a:lnSpc>
                <a:spcPct val="9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Each spinal nerve connected to spinal cord via dorsal (sensory) and ventral (motor) root</a:t>
            </a:r>
          </a:p>
          <a:p>
            <a:pPr algn="justLow" rtl="0" eaLnBrk="1" hangingPunct="1">
              <a:lnSpc>
                <a:spcPct val="9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Spinal nerves branch into dorsal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ramus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ventral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ramus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 algn="justLow" rtl="0" eaLnBrk="1" hangingPunct="1">
              <a:lnSpc>
                <a:spcPct val="9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Ventral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ramus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2" algn="justLow" rtl="0" eaLnBrk="1" hangingPunct="1">
              <a:lnSpc>
                <a:spcPct val="9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Connects to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rami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communicates, which then lead to sympathetic chain ganglia</a:t>
            </a:r>
          </a:p>
          <a:p>
            <a:pPr lvl="2" algn="justLow" rtl="0" eaLnBrk="1" hangingPunct="1">
              <a:lnSpc>
                <a:spcPct val="9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Supply anterior and lateral regions of the neck, trunk, and limbs</a:t>
            </a:r>
          </a:p>
          <a:p>
            <a:pPr lvl="1" algn="justLow" rtl="0" eaLnBrk="1" hangingPunct="1">
              <a:lnSpc>
                <a:spcPct val="9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Dorsal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ramus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2" algn="justLow" rtl="0" eaLnBrk="1" hangingPunct="1">
              <a:lnSpc>
                <a:spcPct val="9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Supply the dorsum of the neck and trunk (back)</a:t>
            </a:r>
          </a:p>
          <a:p>
            <a:pPr lvl="1" algn="justLow" rtl="0" eaLnBrk="1" hangingPunct="1">
              <a:lnSpc>
                <a:spcPct val="9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 algn="justLow" rtl="0" eaLnBrk="1" hangingPunct="1">
              <a:lnSpc>
                <a:spcPct val="9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lnSpc>
                <a:spcPct val="9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 rtl="0" eaLnBrk="1" hangingPunct="1"/>
            <a:r>
              <a:rPr lang="en-US" dirty="0">
                <a:latin typeface="Times New Roman" pitchFamily="18" charset="0"/>
                <a:cs typeface="Times New Roman" pitchFamily="18" charset="0"/>
              </a:rPr>
              <a:t>Spinal Nerves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PNS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8643998" cy="63579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Roots V.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Rami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357158" y="1214422"/>
            <a:ext cx="4367242" cy="52864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rtl="0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Rami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 algn="l" rtl="0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Lateral branches of spinal nerves</a:t>
            </a:r>
          </a:p>
          <a:p>
            <a:pPr lvl="1" algn="l" rtl="0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Each contains 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both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sensory fibers and motor fibers</a:t>
            </a:r>
          </a:p>
          <a:p>
            <a:pPr algn="l" rtl="0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Roots</a:t>
            </a:r>
          </a:p>
          <a:p>
            <a:pPr lvl="1" algn="l" rtl="0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Lie medial to the spinal nerves</a:t>
            </a:r>
          </a:p>
          <a:p>
            <a:pPr lvl="1" algn="l" rtl="0"/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Strictly sensory (dorsal) or motor (ventral)</a:t>
            </a:r>
          </a:p>
          <a:p>
            <a:pPr algn="l" rtl="0"/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8" descr="New Imag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285860"/>
            <a:ext cx="3810000" cy="24365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6" descr="New 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3857628"/>
            <a:ext cx="2857488" cy="20717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7813"/>
            <a:ext cx="3810000" cy="114300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l" rtl="0" eaLnBrk="1" hangingPunct="1"/>
            <a:r>
              <a:rPr lang="en-US">
                <a:latin typeface="Times New Roman" pitchFamily="18" charset="0"/>
                <a:cs typeface="Times New Roman" pitchFamily="18" charset="0"/>
              </a:rPr>
              <a:t>The Big Picture</a:t>
            </a:r>
            <a:endParaRPr lang="en-GB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Picture 3" descr="Spinal Cord-Rami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28600" y="1714488"/>
            <a:ext cx="4876800" cy="39528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4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867400" y="1524000"/>
            <a:ext cx="3048000" cy="4953000"/>
          </a:xfrm>
          <a:noFill/>
          <a:ln>
            <a:solidFill>
              <a:schemeClr val="tx1"/>
            </a:solidFill>
          </a:ln>
        </p:spPr>
        <p:txBody>
          <a:bodyPr/>
          <a:lstStyle/>
          <a:p>
            <a:pPr algn="l" rtl="0" eaLnBrk="1" hangingPunct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Just lateral to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intervertebral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foramen, each spinal nerve then splits in 2</a:t>
            </a:r>
          </a:p>
          <a:p>
            <a:pPr algn="l" rtl="0" eaLnBrk="1" hangingPunct="1">
              <a:buFont typeface="Wingdings" pitchFamily="2" charset="2"/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1" algn="l" rtl="0" eaLnBrk="1" hangingPunct="1"/>
            <a:r>
              <a:rPr lang="en-US" sz="22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Dorsal </a:t>
            </a:r>
            <a:r>
              <a:rPr lang="en-US" sz="2200" b="1" dirty="0" err="1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Rami</a:t>
            </a:r>
            <a:endParaRPr lang="en-US" sz="2200" b="1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l" rtl="0" eaLnBrk="1" hangingPunct="1"/>
            <a:r>
              <a:rPr lang="en-US" sz="2200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Ventral </a:t>
            </a:r>
            <a:r>
              <a:rPr lang="en-US" sz="2200" dirty="0" err="1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Rami</a:t>
            </a:r>
            <a:endParaRPr lang="en-US" sz="2200" dirty="0">
              <a:solidFill>
                <a:schemeClr val="folHlink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l" rtl="0" eaLnBrk="1" hangingPunct="1">
              <a:buFont typeface="Wingdings" pitchFamily="2" charset="2"/>
              <a:buNone/>
            </a:pPr>
            <a:endParaRPr lang="en-US" sz="2200" dirty="0">
              <a:solidFill>
                <a:schemeClr val="folHlink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Contain BOTH Sensory and Motor fibers 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5" name="Rectangle 6"/>
          <p:cNvSpPr>
            <a:spLocks noChangeArrowheads="1"/>
          </p:cNvSpPr>
          <p:nvPr/>
        </p:nvSpPr>
        <p:spPr bwMode="auto">
          <a:xfrm>
            <a:off x="3143240" y="3286124"/>
            <a:ext cx="1524000" cy="914400"/>
          </a:xfrm>
          <a:prstGeom prst="rect">
            <a:avLst/>
          </a:prstGeom>
          <a:noFill/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IQ"/>
          </a:p>
        </p:txBody>
      </p:sp>
      <p:sp>
        <p:nvSpPr>
          <p:cNvPr id="20486" name="Line 7"/>
          <p:cNvSpPr>
            <a:spLocks noChangeShapeType="1"/>
          </p:cNvSpPr>
          <p:nvPr/>
        </p:nvSpPr>
        <p:spPr bwMode="auto">
          <a:xfrm>
            <a:off x="4000496" y="3643314"/>
            <a:ext cx="2362200" cy="1524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ar-IQ"/>
          </a:p>
        </p:txBody>
      </p:sp>
      <p:sp>
        <p:nvSpPr>
          <p:cNvPr id="20487" name="Line 8"/>
          <p:cNvSpPr>
            <a:spLocks noChangeShapeType="1"/>
          </p:cNvSpPr>
          <p:nvPr/>
        </p:nvSpPr>
        <p:spPr bwMode="auto">
          <a:xfrm flipH="1" flipV="1">
            <a:off x="4214810" y="3857628"/>
            <a:ext cx="2000264" cy="500066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ar-IQ"/>
          </a:p>
        </p:txBody>
      </p:sp>
      <p:sp>
        <p:nvSpPr>
          <p:cNvPr id="20488" name="Line 9"/>
          <p:cNvSpPr>
            <a:spLocks noChangeShapeType="1"/>
          </p:cNvSpPr>
          <p:nvPr/>
        </p:nvSpPr>
        <p:spPr bwMode="auto">
          <a:xfrm flipH="1">
            <a:off x="3786182" y="2000240"/>
            <a:ext cx="2214578" cy="192881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IQ"/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447800"/>
            <a:ext cx="8186766" cy="453072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rtl="0" eaLnBrk="1" hangingPunct="1"/>
            <a:r>
              <a:rPr lang="en-US" dirty="0">
                <a:latin typeface="Times New Roman" pitchFamily="18" charset="0"/>
                <a:cs typeface="Times New Roman" pitchFamily="18" charset="0"/>
              </a:rPr>
              <a:t>Innervates skeletal muscle</a:t>
            </a:r>
          </a:p>
          <a:p>
            <a:pPr algn="l" rtl="0" eaLnBrk="1" hangingPunct="1"/>
            <a:r>
              <a:rPr lang="en-US" dirty="0">
                <a:latin typeface="Times New Roman" pitchFamily="18" charset="0"/>
                <a:cs typeface="Times New Roman" pitchFamily="18" charset="0"/>
              </a:rPr>
              <a:t>Neurons runs from CNS directly to muscle</a:t>
            </a:r>
          </a:p>
          <a:p>
            <a:pPr algn="l" rtl="0" eaLnBrk="1" hangingPunct="1"/>
            <a:r>
              <a:rPr lang="en-US" dirty="0">
                <a:latin typeface="Times New Roman" pitchFamily="18" charset="0"/>
                <a:cs typeface="Times New Roman" pitchFamily="18" charset="0"/>
              </a:rPr>
              <a:t>Consists of single neuron plus skeletal muscle cells</a:t>
            </a:r>
          </a:p>
          <a:p>
            <a:pPr algn="l" rtl="0" eaLnBrk="1" hangingPunct="1"/>
            <a:r>
              <a:rPr lang="en-US" dirty="0">
                <a:latin typeface="Times New Roman" pitchFamily="18" charset="0"/>
                <a:cs typeface="Times New Roman" pitchFamily="18" charset="0"/>
              </a:rPr>
              <a:t>Voluntary control</a:t>
            </a:r>
          </a:p>
          <a:p>
            <a:pPr lvl="1" algn="l" rtl="0" eaLnBrk="1" hangingPunct="1"/>
            <a:r>
              <a:rPr lang="en-US" dirty="0">
                <a:latin typeface="Times New Roman" pitchFamily="18" charset="0"/>
                <a:cs typeface="Times New Roman" pitchFamily="18" charset="0"/>
              </a:rPr>
              <a:t>Running, moving limbs, typing on a computer!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 rtl="0" eaLnBrk="1" hangingPunct="1"/>
            <a:r>
              <a:rPr lang="en-US" dirty="0">
                <a:latin typeface="Times New Roman" pitchFamily="18" charset="0"/>
                <a:cs typeface="Times New Roman" pitchFamily="18" charset="0"/>
              </a:rPr>
              <a:t>Somatic Nervous System</a:t>
            </a:r>
          </a:p>
        </p:txBody>
      </p:sp>
      <p:pic>
        <p:nvPicPr>
          <p:cNvPr id="26628" name="Picture 4" descr="New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4071942"/>
            <a:ext cx="6400800" cy="23828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2286000" y="6019800"/>
            <a:ext cx="1219200" cy="3048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ar-IQ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4" descr="New Image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33400" y="228600"/>
            <a:ext cx="8153400" cy="6172200"/>
          </a:xfr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00174"/>
            <a:ext cx="8663880" cy="505302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Nerve cells have a low threshold for excitation. The stimulus may be electrical, chemical, or mechanical.</a:t>
            </a:r>
          </a:p>
          <a:p>
            <a:pPr algn="justLow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Two types of physicochemical disturbances are produced: </a:t>
            </a:r>
          </a:p>
          <a:p>
            <a:pPr marL="850392" lvl="1" indent="-457200" algn="justLow" rtl="0">
              <a:buFont typeface="+mj-lt"/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Local,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nonpropagated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potentials called, depending on their location, (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synaptic, generator,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electrotonic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potentials).</a:t>
            </a:r>
          </a:p>
          <a:p>
            <a:pPr marL="850392" lvl="1" indent="-457200" algn="justLow" rtl="0">
              <a:buFont typeface="+mj-lt"/>
              <a:buAutoNum type="arabicPeriod"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850392" lvl="1" indent="-457200" algn="justLow" rtl="0">
              <a:buFont typeface="+mj-lt"/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Propagated potentials,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action potentials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(or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nerve impulses).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62" y="357166"/>
            <a:ext cx="7143800" cy="7620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 rtl="0"/>
            <a:r>
              <a:rPr lang="en-US" dirty="0"/>
              <a:t>EXCITATION &amp; CONDUCTION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771313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00174"/>
            <a:ext cx="8663880" cy="505302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Low" rtl="0"/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These are the only electrical responses of neurons and other excitable tissues, and they are the main language of the nervous system. </a:t>
            </a:r>
          </a:p>
          <a:p>
            <a:pPr algn="justLow" rtl="0"/>
            <a:endParaRPr lang="en-US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They are due to changes in the conduction of ions across the cell membrane that are produced by alterations in ion channels. </a:t>
            </a:r>
          </a:p>
          <a:p>
            <a:pPr algn="justLow" rtl="0"/>
            <a:endParaRPr lang="en-US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The electrical events in neurons are rapid, being measured in milliseconds (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ms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); and the potential changes are small, being measured in millivolts (mV).</a:t>
            </a:r>
          </a:p>
          <a:p>
            <a:pPr algn="l" rtl="0"/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62" y="357166"/>
            <a:ext cx="7143800" cy="7620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Nerve Impulses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771313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85860"/>
            <a:ext cx="8558242" cy="526734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The impulse is normally transmitted (conducted) along the axon to its termination.</a:t>
            </a:r>
          </a:p>
          <a:p>
            <a:pPr algn="justLow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Conduction is an active, self-propagating process, and the impulse moves along the nerve at a constant amplitude and velocity. </a:t>
            </a:r>
          </a:p>
          <a:p>
            <a:pPr algn="justLow" rtl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The process is often compared to what happens when a match is applied to one end of a trail of gunpowder; by igniting the powder particles immediately in front of it, the flame moves steadily down the trail to its end as it is extinguished in its progression. 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188640"/>
            <a:ext cx="7786742" cy="7620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Conduction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82037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142984"/>
            <a:ext cx="8501122" cy="541021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Low" rtl="0">
              <a:lnSpc>
                <a:spcPct val="115000"/>
              </a:lnSpc>
            </a:pPr>
            <a:endParaRPr lang="en-US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Low" rtl="0">
              <a:lnSpc>
                <a:spcPct val="115000"/>
              </a:lnSpc>
            </a:pPr>
            <a:r>
              <a:rPr lang="en-US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Microglia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: Are scavenger cells that resemble tissue macrophages and remove debris resulting from injury, infection, and disease (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e.g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, multiple sclerosis, AIDS-related dementia, Parkinson disease, and Alzheimer disease). </a:t>
            </a:r>
          </a:p>
          <a:p>
            <a:pPr algn="justLow" rtl="0">
              <a:lnSpc>
                <a:spcPct val="115000"/>
              </a:lnSpc>
            </a:pPr>
            <a:endParaRPr lang="en-US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Low" rtl="0">
              <a:lnSpc>
                <a:spcPct val="115000"/>
              </a:lnSpc>
            </a:pP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Microglia  arise from macrophages outside of the nervous system and are physiologically and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embryologically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unrelated to other neural cell types.</a:t>
            </a:r>
          </a:p>
          <a:p>
            <a:pPr algn="justLow" rtl="0"/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6000792" cy="78581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rtl="0"/>
            <a:r>
              <a:rPr lang="en-US" dirty="0">
                <a:solidFill>
                  <a:srgbClr val="FFFF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A. Microglia </a:t>
            </a:r>
            <a:endParaRPr lang="ar-IQ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739319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4422"/>
            <a:ext cx="8486804" cy="533877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Low" rtl="0"/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Conduction in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myelinated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axons involves depolarization in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myelinated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axons jumps from one node of Ranvier to the next.</a:t>
            </a:r>
          </a:p>
          <a:p>
            <a:pPr algn="justLow" rtl="0"/>
            <a:endParaRPr lang="en-US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Low" rtl="0"/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This jumping of depolarization from node to node is called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saltatory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conduction. </a:t>
            </a:r>
          </a:p>
          <a:p>
            <a:pPr algn="justLow" rtl="0"/>
            <a:endParaRPr lang="en-US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Low" rtl="0"/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It is a rapid process that allows </a:t>
            </a:r>
            <a:r>
              <a:rPr lang="en-US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myelinated</a:t>
            </a:r>
            <a:r>
              <a:rPr lang="en-US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axons to conduct up to 50 times faster than the unmyelinated fibers.</a:t>
            </a:r>
          </a:p>
          <a:p>
            <a:pPr algn="l" rtl="0"/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260648"/>
            <a:ext cx="7643866" cy="7620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marL="342900" lvl="0" indent="-342900" algn="ctr" rtl="0">
              <a:spcBef>
                <a:spcPct val="20000"/>
              </a:spcBef>
            </a:pPr>
            <a:br>
              <a:rPr lang="en-US" sz="3600" b="1" dirty="0">
                <a:solidFill>
                  <a:srgbClr val="FFFF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en-US" sz="3600" b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Saltatory</a:t>
            </a:r>
            <a:r>
              <a:rPr lang="en-US" sz="3600" b="1" dirty="0">
                <a:solidFill>
                  <a:srgbClr val="FFFF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en-US" sz="3600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Conduction</a:t>
            </a:r>
            <a:br>
              <a:rPr lang="en-US" sz="3200" b="1" dirty="0">
                <a:solidFill>
                  <a:srgbClr val="FFFF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ar-IQ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81088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00174"/>
            <a:ext cx="8558242" cy="505302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Low" rtl="0"/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Erlanger and Gasser divided mammalian nerve fibers into A, B, and C groups, further subdividing the A group into  ( α , β , ϒ , and delta ) fibers.</a:t>
            </a:r>
          </a:p>
          <a:p>
            <a:pPr algn="justLow" rtl="0"/>
            <a:endParaRPr lang="en-US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In general,  the greater the diameter of a given nerve fiber, the greater its speed of conduction. </a:t>
            </a:r>
          </a:p>
          <a:p>
            <a:pPr algn="justLow" rtl="0"/>
            <a:endParaRPr lang="en-US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The large axons are concerned primarily with proprioceptive sensation, somatic motor function, conscious touch, and pressure, while the smaller axons </a:t>
            </a:r>
            <a:r>
              <a:rPr lang="en-US" dirty="0" err="1">
                <a:latin typeface="Times New Roman" pitchFamily="18" charset="0"/>
                <a:ea typeface="Times New Roman"/>
                <a:cs typeface="Times New Roman" pitchFamily="18" charset="0"/>
              </a:rPr>
              <a:t>subserve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 pain and temperature sensations and autonomic function.</a:t>
            </a:r>
          </a:p>
          <a:p>
            <a:pPr algn="l" rtl="0"/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332656"/>
            <a:ext cx="8429684" cy="7620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 rtl="0"/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latin typeface="Times New Roman" pitchFamily="18" charset="0"/>
                <a:cs typeface="Times New Roman" pitchFamily="18" charset="0"/>
              </a:rPr>
              <a:t>Nerve Fiber Types &amp; Function</a:t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407114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Low" rtl="0">
              <a:lnSpc>
                <a:spcPct val="115000"/>
              </a:lnSpc>
              <a:spcAft>
                <a:spcPts val="0"/>
              </a:spcAft>
            </a:pPr>
            <a:r>
              <a:rPr lang="en-US" sz="20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Intracellular fluid and extracellular fluid are electrically neutral solutions, in that each has an equal number of positively and negatively charged ions.</a:t>
            </a:r>
          </a:p>
          <a:p>
            <a:pPr algn="justLow" rtl="0">
              <a:lnSpc>
                <a:spcPct val="115000"/>
              </a:lnSpc>
              <a:spcAft>
                <a:spcPts val="0"/>
              </a:spcAft>
            </a:pPr>
            <a:endParaRPr lang="en-US" sz="20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Low" rtl="0">
              <a:lnSpc>
                <a:spcPct val="115000"/>
              </a:lnSpc>
              <a:spcAft>
                <a:spcPts val="0"/>
              </a:spcAft>
            </a:pPr>
            <a:r>
              <a:rPr lang="en-US" sz="20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In an unstimulated or resting cell, a slight accumulation of negative charges (–) on the internal surface of the plasma membrane is attracted to an equal number of positive charges (+) that have accumulated on the external surface of the membrane.</a:t>
            </a:r>
          </a:p>
          <a:p>
            <a:pPr marL="0" indent="0" algn="l" rtl="0">
              <a:buNone/>
            </a:pP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 rt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Membrane Ionic  Distribution &amp; Membrane Potential </a:t>
            </a:r>
            <a:endParaRPr lang="ar-IQ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4071934" y="4071942"/>
            <a:ext cx="4381500" cy="23796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Content Placeholder 3" descr="AP2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290" y="4572008"/>
            <a:ext cx="1785950" cy="19288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2981767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28736"/>
            <a:ext cx="8629680" cy="507209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Therefore, all cells at rest are electrically polarized; that is, the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inside of the cell is slightly negative relative to the outside.</a:t>
            </a: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This separation of charge across the plasma membrane is referred to as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the membrane potential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potential is measured in millivolts (mV). Furthermore, the sign (+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or –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) of the potential is defined by the predominant charge on the internal surface of the cell membrane.</a:t>
            </a: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Therefore, the membrane potential under resting conditions is negative.</a:t>
            </a: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Nerve cells and muscle cells rely on changes in this membrane potential for their functions. In other words, changes in the membrane potential convey information to these types of cells.</a:t>
            </a:r>
          </a:p>
          <a:p>
            <a:pPr algn="justLow" rtl="0"/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786" y="357166"/>
            <a:ext cx="7000924" cy="7620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 rtl="0"/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latin typeface="Times New Roman" pitchFamily="18" charset="0"/>
                <a:cs typeface="Times New Roman" pitchFamily="18" charset="0"/>
              </a:rPr>
              <a:t>Membrane Potential</a:t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926649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42976" y="642918"/>
            <a:ext cx="6836530" cy="56436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P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85786" y="1643050"/>
            <a:ext cx="7858180" cy="46434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 rtl="0"/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latin typeface="Times New Roman" pitchFamily="18" charset="0"/>
                <a:cs typeface="Times New Roman" pitchFamily="18" charset="0"/>
              </a:rPr>
              <a:t>Membrane Potential</a:t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64347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When two electrodes are connected through a suitable amplifier and placed on the surface of a single axon, no potential difference is observed. However, if one electrode is inserted into the interior of the cell, a constant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potential difference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is observed, with the inside negative relative to the outside of the cell at rest.</a:t>
            </a:r>
          </a:p>
          <a:p>
            <a:pPr algn="justLow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RMP</a:t>
            </a:r>
            <a:r>
              <a:rPr lang="en-US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 defined as the differences of voltage across the sides of plasma membrane at rest .</a:t>
            </a:r>
          </a:p>
          <a:p>
            <a:pPr algn="justLow" rtl="0"/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A membrane potential results from separation of positive and negative charges across the cell membrane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 rtl="0"/>
            <a:br>
              <a:rPr lang="en-US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Resting</a:t>
            </a:r>
            <a:r>
              <a:rPr lang="en-US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Membrane</a:t>
            </a:r>
            <a:r>
              <a:rPr lang="en-US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Potential</a:t>
            </a:r>
            <a:r>
              <a:rPr lang="en-US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(RMP) </a:t>
            </a:r>
            <a:br>
              <a:rPr 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ar-IQ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57298"/>
            <a:ext cx="8629680" cy="519590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l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In a typical unstimulated neuron, the resting membrane potential is approximately –70 mV.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which is close to the equilibrium potential for K</a:t>
            </a:r>
            <a:r>
              <a:rPr lang="ar-IQ" sz="18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Low" rtl="0"/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 In order for a potential difference to be present across a membrane lipid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bilayer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two conditions must be met.</a:t>
            </a:r>
          </a:p>
          <a:p>
            <a:pPr algn="justLow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880110" lvl="1" indent="-514350" algn="justLow" rtl="0"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there must be an unequal distribution of ions of one or more species across the membrane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a concentration gradient).</a:t>
            </a:r>
          </a:p>
          <a:p>
            <a:pPr marL="880110" lvl="1" indent="-514350" algn="justLow" rtl="0"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the membrane must be permeable to one or more of these ion species. </a:t>
            </a:r>
          </a:p>
          <a:p>
            <a:pPr marL="880110" lvl="1" indent="-514350" algn="justLow" rtl="0">
              <a:buAutoNum type="arabicPeriod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624078" indent="-514350"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The permeability is provided by the existence of channels or pores in the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bilayer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; these channels are usually permeable to a single species of ions. </a:t>
            </a:r>
          </a:p>
          <a:p>
            <a:pPr marL="624078" indent="-514350" algn="justLow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624078" indent="-514350"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The resting membrane potential represents an equilibrium situation at which the driving force for the membrane-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permeant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ions down their concentration gradients across the membrane is equal and opposite to the driving force for these ions down their electrical gradients.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7929618" cy="785794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 rtl="0"/>
            <a:br>
              <a:rPr lang="en-US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Resting</a:t>
            </a:r>
            <a:r>
              <a:rPr lang="en-US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Membrane</a:t>
            </a:r>
            <a:r>
              <a:rPr lang="en-US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Potential</a:t>
            </a:r>
            <a:r>
              <a:rPr lang="en-US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(RMP) </a:t>
            </a:r>
            <a:br>
              <a:rPr 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ar-IQ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15872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Thus the development of membrane  potential depends on the distribution and permeability of three ions:</a:t>
            </a:r>
          </a:p>
          <a:p>
            <a:pPr marL="822960" lvl="1" indent="-457200" algn="justLow" rtl="0">
              <a:buAutoNum type="arabi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Sodium (Na +) </a:t>
            </a:r>
          </a:p>
          <a:p>
            <a:pPr marL="822960" lvl="1" indent="-457200" algn="justLow" rtl="0">
              <a:buAutoNum type="arabi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Potassium (K+ ) </a:t>
            </a:r>
          </a:p>
          <a:p>
            <a:pPr marL="822960" lvl="1" indent="-457200" algn="justLow" rtl="0">
              <a:buAutoNum type="arabicPeriod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Anions (A– )  </a:t>
            </a: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Sodium ions (Na +)  : Are found in a greater concentration in the ECF .</a:t>
            </a: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Potassium ions (K +) : Are found in a greater concentration in the ICF.</a:t>
            </a: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Anions ( A – ) : Refers to large anionic proteins found only within the ICF &amp; (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-) ions which found in a greater concentration in the ECF .</a:t>
            </a:r>
          </a:p>
          <a:p>
            <a:endParaRPr lang="ar-IQ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 rtl="0"/>
            <a:br>
              <a:rPr lang="en-US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Resting</a:t>
            </a:r>
            <a:r>
              <a:rPr lang="en-US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Membrane</a:t>
            </a:r>
            <a:r>
              <a:rPr lang="en-US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Potential</a:t>
            </a:r>
            <a:r>
              <a:rPr lang="en-US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(RMP) </a:t>
            </a:r>
            <a:br>
              <a:rPr lang="en-US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ar-IQ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57298"/>
            <a:ext cx="8701118" cy="466250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Under resting conditions, most mammalian plasma membranes are approximately 50 to 75 times more permeable to K+ ions than they are to Na + ions.</a:t>
            </a:r>
          </a:p>
          <a:p>
            <a:pPr algn="justLow" rtl="0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anions are impermeable at all times. </a:t>
            </a:r>
          </a:p>
          <a:p>
            <a:pPr algn="justLow" rtl="0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 is due to these underlying conditions that the resting membrane potential is generated and maintained.</a:t>
            </a:r>
          </a:p>
          <a:p>
            <a:pPr algn="justLow" rtl="0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When permeable, the movement of Na + and K + ions in and out of the cell depend on two factors:</a:t>
            </a:r>
          </a:p>
          <a:p>
            <a:pPr lvl="1" algn="justLow" rtl="0">
              <a:buNone/>
            </a:pP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Concentration gradient</a:t>
            </a:r>
          </a:p>
          <a:p>
            <a:pPr lvl="1" algn="justLow" rtl="0">
              <a:buNone/>
            </a:pP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Electrical gradient</a:t>
            </a:r>
          </a:p>
          <a:p>
            <a:pPr algn="l" rtl="0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Concentration gradient: movement of a substance down there conc. Gradient</a:t>
            </a:r>
          </a:p>
          <a:p>
            <a:pPr algn="l" rtl="0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Electrical gradient : movement of ions ( opposite charged ions  are attracted to one another and like charged molecules are repelled from one another).</a:t>
            </a:r>
          </a:p>
          <a:p>
            <a:pPr algn="l" rtl="0"/>
            <a:endParaRPr lang="ar-IQ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2910" y="285728"/>
            <a:ext cx="7929618" cy="78579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rtlCol="0" anchor="ctr">
            <a:normAutofit fontScale="25000" lnSpcReduction="2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4100" b="1" i="0" u="none" strike="noStrike" kern="1200" spc="150" normalizeH="0" baseline="0" noProof="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endParaRPr kumimoji="0" lang="en-US" sz="4100" b="1" i="0" u="none" strike="noStrike" kern="1200" spc="150" normalizeH="0" baseline="0" noProof="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0" b="1" i="0" u="none" strike="noStrike" kern="1200" spc="150" normalizeH="0" baseline="0" noProof="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Resting Membrane Potential (RMP) </a:t>
            </a:r>
            <a:br>
              <a:rPr kumimoji="0" lang="en-US" sz="12000" b="1" i="0" u="none" strike="noStrike" kern="1200" spc="150" normalizeH="0" baseline="0" noProof="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endParaRPr kumimoji="0" lang="ar-IQ" sz="12000" b="1" i="0" u="none" strike="noStrike" kern="1200" spc="150" normalizeH="0" baseline="0" noProof="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43214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071546"/>
            <a:ext cx="8286808" cy="554518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rtl="0">
              <a:lnSpc>
                <a:spcPct val="115000"/>
              </a:lnSpc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There are three types of 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Macroglia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 </a:t>
            </a:r>
          </a:p>
          <a:p>
            <a:pPr marL="624078" indent="-514350" algn="l" rtl="0">
              <a:lnSpc>
                <a:spcPct val="115000"/>
              </a:lnSpc>
              <a:buFont typeface="+mj-lt"/>
              <a:buAutoNum type="arabicPeriod"/>
            </a:pP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Oligodendrocytes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624078" indent="-514350" algn="l" rtl="0">
              <a:lnSpc>
                <a:spcPct val="115000"/>
              </a:lnSpc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Schwann cells</a:t>
            </a:r>
          </a:p>
          <a:p>
            <a:pPr marL="624078" indent="-514350" algn="l" rtl="0">
              <a:lnSpc>
                <a:spcPct val="115000"/>
              </a:lnSpc>
              <a:buFont typeface="+mj-lt"/>
              <a:buAutoNum type="arabicPeriod"/>
            </a:pP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Astrocytes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</a:p>
          <a:p>
            <a:pPr algn="justLow" rtl="0">
              <a:lnSpc>
                <a:spcPct val="115000"/>
              </a:lnSpc>
              <a:buNone/>
            </a:pP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214290"/>
            <a:ext cx="6000792" cy="6429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kumimoji="0" lang="en-US" sz="4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B. </a:t>
            </a:r>
            <a:r>
              <a:rPr kumimoji="0" lang="en-US" sz="41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Macroglia</a:t>
            </a:r>
            <a:r>
              <a:rPr kumimoji="0" lang="en-US" sz="4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kumimoji="0" lang="ar-IQ" sz="4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286124"/>
            <a:ext cx="8286808" cy="33575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4404875"/>
      </p:ext>
    </p:extLst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The cell membranes of nerves, like those of other cells, contain many different types of ion channels. </a:t>
            </a:r>
          </a:p>
          <a:p>
            <a:pPr algn="justLow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Some of these are voltage- gated and others are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ligand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-gated. </a:t>
            </a:r>
          </a:p>
          <a:p>
            <a:pPr algn="justLow" rt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dirty="0">
                <a:latin typeface="Times New Roman" pitchFamily="18" charset="0"/>
                <a:cs typeface="Times New Roman" pitchFamily="18" charset="0"/>
              </a:rPr>
              <a:t>It is the behavior of these channels, and particularly Na</a:t>
            </a:r>
            <a:r>
              <a:rPr lang="ar-IQ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K</a:t>
            </a:r>
            <a:r>
              <a:rPr lang="ar-IQ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channels, which explains the electrical events in nerves</a:t>
            </a:r>
            <a:r>
              <a:rPr lang="en-US" dirty="0"/>
              <a:t>.</a:t>
            </a:r>
            <a:endParaRPr lang="ar-IQ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IONIC FLUXES DURING</a:t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latin typeface="Times New Roman" pitchFamily="18" charset="0"/>
                <a:cs typeface="Times New Roman" pitchFamily="18" charset="0"/>
              </a:rPr>
              <a:t>THE ACTION POTENTIAL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285860"/>
            <a:ext cx="8429684" cy="521497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The changes in membrane conductance of Na</a:t>
            </a:r>
            <a:r>
              <a:rPr lang="en-US" sz="1800" baseline="300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+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and K</a:t>
            </a:r>
            <a:r>
              <a:rPr lang="en-US" sz="1800" baseline="300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+ 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that occur during the action potentials are shown in Figure 4–6. </a:t>
            </a:r>
          </a:p>
          <a:p>
            <a:pPr algn="justLow" rtl="0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1-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Depolariztion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: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Depolarizing stimulus lead to the voltage-gated Na</a:t>
            </a:r>
            <a:r>
              <a:rPr lang="en-US" sz="1800" baseline="300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+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channels overwhelm the K</a:t>
            </a:r>
            <a:r>
              <a:rPr lang="en-US" sz="1800" baseline="300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+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and other channels and an action potential results.  but the increase in Na</a:t>
            </a:r>
            <a:r>
              <a:rPr lang="en-US" sz="1800" baseline="300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+ 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conductance is short-lived. </a:t>
            </a:r>
          </a:p>
          <a:p>
            <a:pPr algn="justLow" rtl="0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2- 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Inactivated state: 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Remain in this state for a few milliseconds before returning to the resting state .</a:t>
            </a:r>
          </a:p>
          <a:p>
            <a:pPr algn="justLow" rtl="0">
              <a:lnSpc>
                <a:spcPct val="150000"/>
              </a:lnSpc>
            </a:pP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3-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Repolarization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: 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In this phase the opening of voltage-gated K</a:t>
            </a:r>
            <a:r>
              <a:rPr lang="en-US" sz="1800" baseline="300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+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channels occurs. This opening is slower and more prolonged than the opening of the Na</a:t>
            </a:r>
            <a:r>
              <a:rPr lang="en-US" sz="1800" baseline="300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+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channels,. The net movement of positive charge out of the cell due to K</a:t>
            </a:r>
            <a:r>
              <a:rPr lang="en-US" sz="1800" baseline="300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+</a:t>
            </a:r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efflux ( outward )  at this time helps complete the process of </a:t>
            </a:r>
            <a:r>
              <a:rPr lang="en-US" sz="1800" dirty="0" err="1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repolarization</a:t>
            </a:r>
            <a:endParaRPr lang="ar-IQ" sz="1800" dirty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7572428" cy="71438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 rtl="0"/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latin typeface="Times New Roman" pitchFamily="18" charset="0"/>
                <a:cs typeface="Times New Roman" pitchFamily="18" charset="0"/>
              </a:rPr>
              <a:t>Action potential phases </a:t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4806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Low" rtl="0"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4- After-hyper polarization: The slow return of the K</a:t>
            </a:r>
            <a:r>
              <a:rPr lang="en-US" sz="2400" baseline="300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+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channels to the closed followed by a return to the resting membrane potential. Thus, voltage-gated K</a:t>
            </a:r>
            <a:r>
              <a:rPr lang="en-US" sz="2400" baseline="300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+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channels bring the action potential to an end and cause closure of their gates through a negative feedback process.</a:t>
            </a:r>
          </a:p>
          <a:p>
            <a:pPr algn="justLow" rtl="0"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Figure 4–7 shows the sequential feedback control in voltage-gated K</a:t>
            </a:r>
            <a:r>
              <a:rPr lang="en-US" sz="2400" baseline="300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+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and Na</a:t>
            </a:r>
            <a:r>
              <a:rPr lang="en-US" sz="2400" baseline="300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+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channels during the action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potential.</a:t>
            </a:r>
          </a:p>
          <a:p>
            <a:pPr algn="l" rtl="0">
              <a:lnSpc>
                <a:spcPct val="150000"/>
              </a:lnSpc>
            </a:pP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 rtl="0"/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latin typeface="Times New Roman" pitchFamily="18" charset="0"/>
                <a:cs typeface="Times New Roman" pitchFamily="18" charset="0"/>
              </a:rPr>
              <a:t>Action potential phases </a:t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PP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4282" y="428604"/>
            <a:ext cx="8501122" cy="60007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Changes in membrane potential </a:t>
            </a:r>
            <a:endParaRPr lang="ar-IQ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71472" y="1428736"/>
            <a:ext cx="3929090" cy="49292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AP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190" y="1357298"/>
            <a:ext cx="3500462" cy="49292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71472" y="2071678"/>
            <a:ext cx="8229600" cy="11430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/>
              <a:t>Thank You </a:t>
            </a:r>
            <a:endParaRPr lang="ar-IQ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071546"/>
            <a:ext cx="8286808" cy="554518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justLow" rtl="0">
              <a:lnSpc>
                <a:spcPct val="115000"/>
              </a:lnSpc>
              <a:buNone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1- </a:t>
            </a:r>
            <a:r>
              <a:rPr lang="en-US" sz="2800" b="1" u="sng" dirty="0" err="1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Oligodendrocytes</a:t>
            </a:r>
            <a:r>
              <a:rPr lang="en-US" sz="2800" b="1" u="sng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:</a:t>
            </a:r>
          </a:p>
          <a:p>
            <a:pPr algn="justLow" rtl="0"/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Oligodendrocytes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are involved in myelin formation around axons in the CNS </a:t>
            </a:r>
          </a:p>
          <a:p>
            <a:pPr algn="justLow" rtl="0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These cells are small with relatively few processes. </a:t>
            </a:r>
          </a:p>
          <a:p>
            <a:pPr algn="justLow" rtl="0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Those in the white matter provide myelin, and those in the gray matter support neurons</a:t>
            </a:r>
          </a:p>
          <a:p>
            <a:pPr algn="justLow" rtl="0">
              <a:lnSpc>
                <a:spcPct val="115000"/>
              </a:lnSpc>
            </a:pPr>
            <a:endParaRPr lang="en-US" sz="280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Low" rtl="0">
              <a:lnSpc>
                <a:spcPct val="115000"/>
              </a:lnSpc>
              <a:buNone/>
            </a:pPr>
            <a:r>
              <a:rPr lang="en-US" sz="2800" b="1" u="sng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2- Schwann cells : </a:t>
            </a:r>
          </a:p>
          <a:p>
            <a:pPr algn="justLow" rtl="0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Schwann cells provide myelin around axons in the peripheral nervous system.</a:t>
            </a:r>
            <a:r>
              <a:rPr lang="en-US" sz="1800" dirty="0"/>
              <a:t> 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Low" rtl="0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Each cell forms a segment of myelin sheath about 1 mm long.</a:t>
            </a:r>
          </a:p>
          <a:p>
            <a:pPr algn="justLow" rtl="0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The sheath assumes its form as the inner tongue of the Schwann cell turns around the axon several times, wrapping in concentric layers. </a:t>
            </a:r>
          </a:p>
          <a:p>
            <a:pPr algn="justLow" rtl="0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Intervals between segments of myelin are the nodes of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Ranvier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214290"/>
            <a:ext cx="6000792" cy="6429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kumimoji="0" lang="en-US" sz="4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B. </a:t>
            </a:r>
            <a:r>
              <a:rPr kumimoji="0" lang="en-US" sz="41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Macroglia</a:t>
            </a:r>
            <a:r>
              <a:rPr kumimoji="0" lang="en-US" sz="4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kumimoji="0" lang="ar-IQ" sz="4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40487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071546"/>
            <a:ext cx="8286808" cy="554518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l" rtl="0">
              <a:buNone/>
            </a:pPr>
            <a:r>
              <a:rPr lang="en-US" sz="2900" b="1" u="sng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Notes: </a:t>
            </a:r>
          </a:p>
          <a:p>
            <a:pPr algn="justLow" rtl="0"/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In the </a:t>
            </a:r>
            <a:r>
              <a:rPr lang="en-US" sz="2900" b="1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CNS</a:t>
            </a: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of mammals, most neurons are </a:t>
            </a:r>
            <a:r>
              <a:rPr lang="en-US" sz="2900" dirty="0" err="1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myelinated</a:t>
            </a: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but the cells that form the myelin are </a:t>
            </a:r>
            <a:r>
              <a:rPr lang="en-US" sz="2900" b="1" dirty="0" err="1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oligodendrocyte</a:t>
            </a:r>
            <a:r>
              <a:rPr lang="en-US" sz="2900" dirty="0" err="1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</a:t>
            </a: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rather than Schwann cells . </a:t>
            </a:r>
          </a:p>
          <a:p>
            <a:pPr algn="justLow" rtl="0"/>
            <a:endParaRPr lang="en-US" sz="290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Low" rtl="0"/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Unlike the Schwann cell, which forms the myelin between two nodes of </a:t>
            </a:r>
            <a:r>
              <a:rPr lang="en-US" sz="2900" dirty="0" err="1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Ranvier</a:t>
            </a: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on a single neuron, </a:t>
            </a:r>
            <a:r>
              <a:rPr lang="en-US" sz="2900" dirty="0" err="1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oligodendrocytes</a:t>
            </a: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emit multiple processes that form myelin on many neighboring axons.</a:t>
            </a:r>
          </a:p>
          <a:p>
            <a:pPr algn="justLow" rtl="0">
              <a:buNone/>
            </a:pP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</a:p>
          <a:p>
            <a:pPr algn="justLow" rtl="0"/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In multiple sclerosis, a crippling autoimmune disease, patchy destruction of myelin occurs in the CNS.</a:t>
            </a:r>
          </a:p>
          <a:p>
            <a:pPr algn="justLow" rtl="0">
              <a:buNone/>
            </a:pPr>
            <a:endParaRPr lang="en-US" sz="290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Low" rtl="0"/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The loss of myelin is associated with delayed or blocked conduction in the </a:t>
            </a:r>
            <a:r>
              <a:rPr lang="en-US" sz="2900" dirty="0" err="1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demyelinated</a:t>
            </a:r>
            <a:r>
              <a:rPr lang="en-US" sz="29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axons.</a:t>
            </a:r>
            <a:endParaRPr lang="ar-IQ" sz="290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214290"/>
            <a:ext cx="6000792" cy="6429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kumimoji="0" lang="en-US" sz="4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B. </a:t>
            </a:r>
            <a:r>
              <a:rPr kumimoji="0" lang="en-US" sz="41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Macroglia</a:t>
            </a:r>
            <a:r>
              <a:rPr kumimoji="0" lang="en-US" sz="4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kumimoji="0" lang="ar-IQ" sz="4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404875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071546"/>
            <a:ext cx="8286808" cy="554518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>
              <a:lnSpc>
                <a:spcPct val="115000"/>
              </a:lnSpc>
              <a:buNone/>
            </a:pPr>
            <a:r>
              <a:rPr lang="en-US" sz="2800" b="1" u="sng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3- </a:t>
            </a:r>
            <a:r>
              <a:rPr lang="en-US" sz="2800" b="1" u="sng" dirty="0" err="1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Astrocytes</a:t>
            </a:r>
            <a:r>
              <a:rPr lang="en-US" sz="2800" b="1" u="sng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</a:p>
          <a:p>
            <a:pPr algn="justLow" rtl="0"/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Astrocytes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are the most common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glia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in the CNS and are characterized by their </a:t>
            </a: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starlike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shape. </a:t>
            </a:r>
          </a:p>
          <a:p>
            <a:pPr algn="justLow" rtl="0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They contact both capillaries and neurons and are thought to have a nutritive function. </a:t>
            </a:r>
          </a:p>
          <a:p>
            <a:pPr algn="justLow" rtl="0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They are also involved in forming the blood–brain barrier </a:t>
            </a:r>
          </a:p>
          <a:p>
            <a:pPr algn="l" rtl="0"/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214290"/>
            <a:ext cx="6000792" cy="6429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rtlCol="0" anchor="ctr">
            <a:normAutofit fontScale="925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kumimoji="0" lang="en-US" sz="4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B. </a:t>
            </a:r>
            <a:r>
              <a:rPr kumimoji="0" lang="en-US" sz="41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Macroglia</a:t>
            </a:r>
            <a:r>
              <a:rPr kumimoji="0" lang="en-US" sz="4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kumimoji="0" lang="ar-IQ" sz="4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4000504"/>
            <a:ext cx="3429024" cy="24288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4404875"/>
      </p:ext>
    </p:extLst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1438</TotalTime>
  <Words>4127</Words>
  <Application>Microsoft Office PowerPoint</Application>
  <PresentationFormat>On-screen Show (4:3)</PresentationFormat>
  <Paragraphs>493</Paragraphs>
  <Slides>65</Slides>
  <Notes>65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3" baseType="lpstr">
      <vt:lpstr>Calibri</vt:lpstr>
      <vt:lpstr>Lucida Sans Unicode</vt:lpstr>
      <vt:lpstr>Times New Roman</vt:lpstr>
      <vt:lpstr>Verdana</vt:lpstr>
      <vt:lpstr>Wingdings</vt:lpstr>
      <vt:lpstr>Wingdings 2</vt:lpstr>
      <vt:lpstr>Wingdings 3</vt:lpstr>
      <vt:lpstr>Concourse</vt:lpstr>
      <vt:lpstr>  Human Nervous System</vt:lpstr>
      <vt:lpstr>Introduction                                  </vt:lpstr>
      <vt:lpstr>Cellular Elements in The CNS</vt:lpstr>
      <vt:lpstr>PowerPoint Presentation</vt:lpstr>
      <vt:lpstr> A. Microglia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Defintions</vt:lpstr>
      <vt:lpstr>The Neuron</vt:lpstr>
      <vt:lpstr>The Neuron</vt:lpstr>
      <vt:lpstr>Classification of Neurons</vt:lpstr>
      <vt:lpstr>PowerPoint Presentation</vt:lpstr>
      <vt:lpstr>PowerPoint Presentation</vt:lpstr>
      <vt:lpstr>Multipolar Cells</vt:lpstr>
      <vt:lpstr>Types of Neurons</vt:lpstr>
      <vt:lpstr>Types of Neurons </vt:lpstr>
      <vt:lpstr>Types of Neurons </vt:lpstr>
      <vt:lpstr>Types of Neurons </vt:lpstr>
      <vt:lpstr>PowerPoint Presentation</vt:lpstr>
      <vt:lpstr>Now We Need To Return Back to CNS &amp; PNS </vt:lpstr>
      <vt:lpstr>Spinal Cord</vt:lpstr>
      <vt:lpstr>CNS – Spinal Cord</vt:lpstr>
      <vt:lpstr>PowerPoint Presentation</vt:lpstr>
      <vt:lpstr>PowerPoint Presentation</vt:lpstr>
      <vt:lpstr>PowerPoint Presentation</vt:lpstr>
      <vt:lpstr>PowerPoint Presentation</vt:lpstr>
      <vt:lpstr>Gray Mater</vt:lpstr>
      <vt:lpstr>Gray Mater</vt:lpstr>
      <vt:lpstr>PowerPoint Presentation</vt:lpstr>
      <vt:lpstr>White Mater</vt:lpstr>
      <vt:lpstr>White Mater</vt:lpstr>
      <vt:lpstr>Peripheral Nervous System PNS</vt:lpstr>
      <vt:lpstr>PNS - Sensory and Motor Signals</vt:lpstr>
      <vt:lpstr>PowerPoint Presentation</vt:lpstr>
      <vt:lpstr>PowerPoint Presentation</vt:lpstr>
      <vt:lpstr>Spinal Nerves</vt:lpstr>
      <vt:lpstr>PowerPoint Presentation</vt:lpstr>
      <vt:lpstr>Roots V. Rami</vt:lpstr>
      <vt:lpstr>The Big Picture</vt:lpstr>
      <vt:lpstr>Somatic Nervous System</vt:lpstr>
      <vt:lpstr>PowerPoint Presentation</vt:lpstr>
      <vt:lpstr>EXCITATION &amp; CONDUCTION</vt:lpstr>
      <vt:lpstr>Nerve Impulses</vt:lpstr>
      <vt:lpstr>Conduction</vt:lpstr>
      <vt:lpstr> Saltatory  Conduction </vt:lpstr>
      <vt:lpstr> Nerve Fiber Types &amp; Function </vt:lpstr>
      <vt:lpstr>Membrane Ionic  Distribution &amp; Membrane Potential </vt:lpstr>
      <vt:lpstr> Membrane Potential </vt:lpstr>
      <vt:lpstr>PowerPoint Presentation</vt:lpstr>
      <vt:lpstr> Membrane Potential </vt:lpstr>
      <vt:lpstr> Resting Membrane Potential (RMP)  </vt:lpstr>
      <vt:lpstr> Resting Membrane Potential (RMP)  </vt:lpstr>
      <vt:lpstr> Resting Membrane Potential (RMP)  </vt:lpstr>
      <vt:lpstr>PowerPoint Presentation</vt:lpstr>
      <vt:lpstr>IONIC FLUXES DURING THE ACTION POTENTIAL</vt:lpstr>
      <vt:lpstr> Action potential phases  </vt:lpstr>
      <vt:lpstr> Action potential phases  </vt:lpstr>
      <vt:lpstr>PowerPoint Presentation</vt:lpstr>
      <vt:lpstr>Changes in membrane potential 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Nervous System </dc:title>
  <dc:creator>irdeto</dc:creator>
  <cp:lastModifiedBy>Maher</cp:lastModifiedBy>
  <cp:revision>146</cp:revision>
  <dcterms:created xsi:type="dcterms:W3CDTF">2012-09-28T20:31:39Z</dcterms:created>
  <dcterms:modified xsi:type="dcterms:W3CDTF">2020-02-23T21:32:12Z</dcterms:modified>
</cp:coreProperties>
</file>