
<file path=[Content_Types].xml><?xml version="1.0" encoding="utf-8"?>
<Types xmlns="http://schemas.openxmlformats.org/package/2006/content-types">
  <Default Extension="png" ContentType="image/png"/>
  <Default Extension="tmp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18/10/1442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18/10/1442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18/10/1442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18/10/1442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18/10/1442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18/10/1442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18/10/1442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18/10/1442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18/10/1442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18/10/1442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18/10/1442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18/10/1442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mp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3170783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Serum Urea Measurement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M.sc.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Duaa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falah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>
                <a:latin typeface="Times New Roman" pitchFamily="18" charset="0"/>
                <a:cs typeface="Times New Roman" pitchFamily="18" charset="0"/>
              </a:rPr>
            </a:br>
            <a:r>
              <a:rPr lang="en-US" dirty="0">
                <a:latin typeface="Times New Roman" pitchFamily="18" charset="0"/>
                <a:cs typeface="Times New Roman" pitchFamily="18" charset="0"/>
              </a:rPr>
              <a:t>pharmacology and toxicology</a:t>
            </a:r>
          </a:p>
        </p:txBody>
      </p:sp>
      <p:pic>
        <p:nvPicPr>
          <p:cNvPr id="4" name="Picture 4" descr="كلية المستقبل الجامعة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5968" y="10380"/>
            <a:ext cx="3787133" cy="1988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8" descr="قسم الصيدلة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1304"/>
            <a:ext cx="1872208" cy="1872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8322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07504" y="0"/>
            <a:ext cx="8856984" cy="6741368"/>
          </a:xfrm>
        </p:spPr>
        <p:txBody>
          <a:bodyPr>
            <a:normAutofit fontScale="40000" lnSpcReduction="20000"/>
          </a:bodyPr>
          <a:lstStyle/>
          <a:p>
            <a:pPr marL="0" indent="0" algn="ctr" rtl="0">
              <a:lnSpc>
                <a:spcPct val="170000"/>
              </a:lnSpc>
              <a:buNone/>
            </a:pPr>
            <a:r>
              <a:rPr lang="en-US" sz="7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Estimation of urea in blood serum</a:t>
            </a:r>
            <a:endParaRPr lang="en-US" sz="3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Low" rtl="0">
              <a:lnSpc>
                <a:spcPct val="120000"/>
              </a:lnSpc>
              <a:buNone/>
            </a:pPr>
            <a:r>
              <a:rPr lang="en-US" sz="6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Principle</a:t>
            </a:r>
            <a:r>
              <a:rPr lang="en-US" sz="5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4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4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Low" rtl="0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sz="6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Urea is synthesized in the liver from the ammonia produced mostly by the catabolism of amino acids. Kinetic enzymatic estimation of urea uses these reactions: </a:t>
            </a:r>
          </a:p>
          <a:p>
            <a:pPr algn="justLow" rtl="0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sz="6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urea + 2 H2O urease 2 NH4+ + CO32-</a:t>
            </a:r>
          </a:p>
          <a:p>
            <a:pPr algn="justLow" rtl="0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sz="6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2-oxoglutarate + NH4+ + NADH glutamate dehydrogenase L-glutamate + NAD+ + H2O</a:t>
            </a:r>
          </a:p>
          <a:p>
            <a:pPr algn="justLow" rtl="0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sz="6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Urease </a:t>
            </a:r>
            <a:r>
              <a:rPr lang="en-US" sz="6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hydrolyses urea to ammonia. </a:t>
            </a:r>
            <a:r>
              <a:rPr lang="en-US" sz="6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Glutamate dehydrogenase </a:t>
            </a:r>
            <a:r>
              <a:rPr lang="en-US" sz="6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combines the ammonia with 2-oxoglutarate to form glutamate</a:t>
            </a:r>
            <a:r>
              <a:rPr lang="en-US" sz="6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Low" rtl="0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sz="6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this reaction, the NADH is oxidized to NAD+ and this change is detected </a:t>
            </a:r>
            <a:r>
              <a:rPr lang="en-US" sz="6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photometrically</a:t>
            </a:r>
            <a:r>
              <a:rPr lang="en-US" sz="6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 a decrease in absorbance at 340 nm (Warburg´s optical test</a:t>
            </a:r>
            <a:r>
              <a:rPr lang="en-US" sz="6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en-US" sz="3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rt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9900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51520" y="260648"/>
            <a:ext cx="8435280" cy="6264696"/>
          </a:xfrm>
        </p:spPr>
        <p:txBody>
          <a:bodyPr>
            <a:normAutofit/>
          </a:bodyPr>
          <a:lstStyle/>
          <a:p>
            <a:pPr marL="0" indent="0" algn="justLow" rtl="0">
              <a:buNone/>
            </a:pPr>
            <a:r>
              <a:rPr lang="en-US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Procedure: </a:t>
            </a:r>
            <a:endParaRPr lang="en-US" sz="3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Low" rtl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Switch the photometer on and let it to heat up for 10 minutes at 37°C. </a:t>
            </a:r>
          </a:p>
          <a:p>
            <a:pPr marL="0" indent="0" algn="justLow" rtl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Set up the wavelength to 340 nm and use distilled water to make the blanking. </a:t>
            </a:r>
          </a:p>
          <a:p>
            <a:pPr marL="0" indent="0" algn="justLow" rtl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 the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absorbances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described further are read against distilled water as a blank.) </a:t>
            </a:r>
          </a:p>
          <a:p>
            <a:pPr marL="0" indent="0" algn="justLow" rtl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There are 3 cuvettes available – one for the blank reaction, one for the standard reaction and one for the sample (blood serum)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reaction: </a:t>
            </a:r>
          </a:p>
          <a:p>
            <a:pPr marL="0" indent="0">
              <a:buNone/>
            </a:pPr>
            <a:r>
              <a:rPr lang="en-US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905873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264696"/>
          </a:xfrm>
        </p:spPr>
        <p:txBody>
          <a:bodyPr>
            <a:normAutofit/>
          </a:bodyPr>
          <a:lstStyle/>
          <a:p>
            <a:pPr algn="justLow" rtl="0">
              <a:buFont typeface="Wingdings" panose="05000000000000000000" pitchFamily="2" charset="2"/>
              <a:buChar char="Ø"/>
            </a:pPr>
            <a:r>
              <a:rPr lang="en-US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First the blank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reaction will be performed: Pipette 0.02 ml of distilled water into the cuvette and 2 ml of the reagent (working solution)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Low" rtl="0"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Second </a:t>
            </a:r>
            <a:r>
              <a:rPr lang="en-US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standard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solution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0.02 ml of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into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cuvette and 2 ml of the reagent (working solution). </a:t>
            </a:r>
          </a:p>
          <a:p>
            <a:pPr algn="justLow" rtl="0"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Third </a:t>
            </a:r>
            <a:r>
              <a:rPr lang="en-US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serum sample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0.02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ml of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into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cuvette and 2 ml of the reagent (working solution). Measure A1 and A2 analogically to the previous measurements .</a:t>
            </a:r>
          </a:p>
          <a:p>
            <a:pPr algn="l" rt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3462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3" y="260648"/>
            <a:ext cx="8712969" cy="6408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341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79512" y="260648"/>
            <a:ext cx="8640960" cy="6480720"/>
          </a:xfrm>
        </p:spPr>
        <p:txBody>
          <a:bodyPr>
            <a:normAutofit fontScale="92500" lnSpcReduction="20000"/>
          </a:bodyPr>
          <a:lstStyle/>
          <a:p>
            <a:pPr marL="0" indent="0" algn="ctr" rtl="0">
              <a:lnSpc>
                <a:spcPct val="110000"/>
              </a:lnSpc>
              <a:buNone/>
            </a:pPr>
            <a:r>
              <a:rPr lang="en-US" sz="39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Urea</a:t>
            </a:r>
          </a:p>
          <a:p>
            <a:pPr algn="justLow" rtl="0"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Urea is the highest non-protein nitrogen compound in the blood. </a:t>
            </a:r>
          </a:p>
          <a:p>
            <a:pPr algn="justLow" rtl="0"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Urea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the major excretory product of protein metabolism.</a:t>
            </a:r>
          </a:p>
          <a:p>
            <a:pPr algn="justLow" rtl="0"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formed in the liver from free ammonia generated during protein catabolism. </a:t>
            </a:r>
          </a:p>
          <a:p>
            <a:pPr algn="justLow" rtl="0"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most important catabolic pathway for eliminating excess nitrogen in the human body.</a:t>
            </a:r>
          </a:p>
          <a:p>
            <a:pPr algn="justLow" rtl="0"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Since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historic assays for urea were based on measurement of nitrogen, the term blood urea nitrogen (BUN) has been used to refer to urea determination.</a:t>
            </a:r>
          </a:p>
          <a:p>
            <a:pPr algn="l" rt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578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51520" y="260648"/>
            <a:ext cx="8640960" cy="6408712"/>
          </a:xfrm>
        </p:spPr>
        <p:txBody>
          <a:bodyPr>
            <a:normAutofit fontScale="77500" lnSpcReduction="20000"/>
          </a:bodyPr>
          <a:lstStyle/>
          <a:p>
            <a:pPr marL="0" indent="0" algn="ctr" rtl="0">
              <a:lnSpc>
                <a:spcPct val="120000"/>
              </a:lnSpc>
              <a:buNone/>
            </a:pPr>
            <a:r>
              <a:rPr lang="en-US" sz="41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Urea </a:t>
            </a:r>
            <a:r>
              <a:rPr lang="en-US" sz="41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synthesis</a:t>
            </a:r>
            <a:endParaRPr lang="en-US" sz="41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Low" rtl="0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Protein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metabolism produces amino acids that can be oxidized, this result in the release of ammonia which is converted to urea (via urea cycle) and excreted as a waste product.</a:t>
            </a:r>
          </a:p>
          <a:p>
            <a:pPr algn="justLow" rtl="0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Following synthesis in the liver, urea is carried out in the blood to the kidney which is readily filtered from the plasma by glomerulus. </a:t>
            </a:r>
          </a:p>
          <a:p>
            <a:pPr algn="justLow" rtl="0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Most of the urea in the glomerular filtrate excreted in the urine, and some urea is reabsorbed through the renal tubules.</a:t>
            </a:r>
          </a:p>
          <a:p>
            <a:pPr algn="justLow" rtl="0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amount reabsorbed depends on urine flow rate and extent of hydration .</a:t>
            </a:r>
          </a:p>
          <a:p>
            <a:pPr algn="justLow" rtl="0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concentration of urea in the plasma is determined by renal function, the protein content in diet and the rate of protein catabolism </a:t>
            </a:r>
            <a:r>
              <a:rPr lang="en-US" dirty="0"/>
              <a:t>.</a:t>
            </a:r>
          </a:p>
          <a:p>
            <a:pPr marL="0" indent="0" algn="l" rtl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383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76672"/>
            <a:ext cx="7776863" cy="59766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71835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79512" y="188640"/>
            <a:ext cx="8712968" cy="6480720"/>
          </a:xfrm>
        </p:spPr>
        <p:txBody>
          <a:bodyPr>
            <a:normAutofit lnSpcReduction="10000"/>
          </a:bodyPr>
          <a:lstStyle/>
          <a:p>
            <a:pPr marL="0" indent="0" algn="ctr" rtl="0">
              <a:lnSpc>
                <a:spcPct val="150000"/>
              </a:lnSpc>
              <a:buNone/>
            </a:pPr>
            <a:r>
              <a:rPr lang="en-US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Clinical </a:t>
            </a:r>
            <a:r>
              <a:rPr lang="en-US" sz="3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Application</a:t>
            </a:r>
            <a:endParaRPr lang="en-US" sz="36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Low" rtl="0">
              <a:lnSpc>
                <a:spcPct val="150000"/>
              </a:lnSpc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Measurement of urea used in :</a:t>
            </a:r>
          </a:p>
          <a:p>
            <a:pPr marL="514350" indent="-514350" algn="justLow" rtl="0">
              <a:lnSpc>
                <a:spcPct val="150000"/>
              </a:lnSpc>
              <a:buFont typeface="+mj-lt"/>
              <a:buAutoNum type="alphaLcParenR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Evaluate renal function</a:t>
            </a:r>
          </a:p>
          <a:p>
            <a:pPr marL="514350" indent="-514350" algn="justLow" rtl="0">
              <a:lnSpc>
                <a:spcPct val="150000"/>
              </a:lnSpc>
              <a:buFont typeface="+mj-lt"/>
              <a:buAutoNum type="alphaLcParenR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assess hydration status </a:t>
            </a:r>
          </a:p>
          <a:p>
            <a:pPr marL="514350" indent="-514350" algn="justLow" rtl="0">
              <a:lnSpc>
                <a:spcPct val="150000"/>
              </a:lnSpc>
              <a:buFont typeface="+mj-lt"/>
              <a:buAutoNum type="alphaLcParenR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determine nitrogen balance </a:t>
            </a:r>
          </a:p>
          <a:p>
            <a:pPr marL="514350" indent="-514350" algn="justLow" rtl="0">
              <a:lnSpc>
                <a:spcPct val="150000"/>
              </a:lnSpc>
              <a:buFont typeface="+mj-lt"/>
              <a:buAutoNum type="alphaLcParenR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aid in the diagnosis of renal diseases</a:t>
            </a:r>
          </a:p>
          <a:p>
            <a:pPr marL="514350" indent="-514350" algn="justLow" rtl="0">
              <a:lnSpc>
                <a:spcPct val="150000"/>
              </a:lnSpc>
              <a:buFont typeface="+mj-lt"/>
              <a:buAutoNum type="alphaLcParenR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verify adequacy of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dialysis</a:t>
            </a:r>
          </a:p>
          <a:p>
            <a:pPr marL="514350" indent="-514350" algn="justLow" rtl="0">
              <a:lnSpc>
                <a:spcPct val="160000"/>
              </a:lnSpc>
              <a:buFont typeface="+mj-lt"/>
              <a:buAutoNum type="alphaLcParenR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Check a person's protein balance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7644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6048672"/>
          </a:xfrm>
        </p:spPr>
        <p:txBody>
          <a:bodyPr/>
          <a:lstStyle/>
          <a:p>
            <a:pPr marL="0" indent="0" algn="ctr" rtl="0">
              <a:lnSpc>
                <a:spcPct val="150000"/>
              </a:lnSpc>
              <a:buNone/>
            </a:pPr>
            <a:r>
              <a:rPr lang="en-US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Urea </a:t>
            </a:r>
            <a:r>
              <a:rPr lang="en-US" sz="3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Concentration-plasma</a:t>
            </a:r>
            <a:endParaRPr lang="en-US" sz="36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Low" rtl="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Measurement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Blood urea nitrogen (BUN) alone is less useful in diagnosing kidney diseases because it’s blood level is influenced by dietary protein and hepatic function . </a:t>
            </a:r>
          </a:p>
          <a:p>
            <a:pPr algn="justLow" rtl="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its diagnostic value improves with serum creatinine values.</a:t>
            </a:r>
          </a:p>
          <a:p>
            <a:pPr algn="justLow" rtl="0">
              <a:lnSpc>
                <a:spcPct val="150000"/>
              </a:lnSpc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2654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/>
          <a:lstStyle/>
          <a:p>
            <a:pPr marL="0" indent="0" algn="justLow" rtl="0">
              <a:lnSpc>
                <a:spcPct val="150000"/>
              </a:lnSpc>
              <a:buNone/>
            </a:pPr>
            <a:r>
              <a:rPr lang="en-US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Increased blood urea nitrogen (BUN) may be due to:</a:t>
            </a:r>
            <a:endParaRPr lang="en-US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justLow" rtl="0">
              <a:lnSpc>
                <a:spcPct val="150000"/>
              </a:lnSpc>
              <a:buFont typeface="+mj-lt"/>
              <a:buAutoNum type="alphaLcParenR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Impaired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renal function (renal failure) :</a:t>
            </a:r>
          </a:p>
          <a:p>
            <a:pPr marL="514350" indent="-514350" algn="justLow" rtl="0">
              <a:lnSpc>
                <a:spcPct val="150000"/>
              </a:lnSpc>
              <a:buFont typeface="+mj-lt"/>
              <a:buAutoNum type="alphaLcParenR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Volume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depletion ( increase of urea reabsorption)</a:t>
            </a:r>
          </a:p>
          <a:p>
            <a:pPr marL="514350" indent="-514350" algn="justLow" rtl="0">
              <a:lnSpc>
                <a:spcPct val="150000"/>
              </a:lnSpc>
              <a:buFont typeface="+mj-lt"/>
              <a:buAutoNum type="alphaLcParenR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High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protein diet</a:t>
            </a:r>
          </a:p>
          <a:p>
            <a:pPr marL="514350" indent="-514350" algn="justLow" rtl="0">
              <a:lnSpc>
                <a:spcPct val="150000"/>
              </a:lnSpc>
              <a:buFont typeface="+mj-lt"/>
              <a:buAutoNum type="alphaLcParenR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Catabolic States.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Low" rtl="0">
              <a:lnSpc>
                <a:spcPct val="150000"/>
              </a:lnSpc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0365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39552" y="908720"/>
            <a:ext cx="8229600" cy="5649491"/>
          </a:xfrm>
        </p:spPr>
        <p:txBody>
          <a:bodyPr/>
          <a:lstStyle/>
          <a:p>
            <a:pPr marL="0" indent="0" algn="l" rtl="0">
              <a:lnSpc>
                <a:spcPct val="150000"/>
              </a:lnSpc>
              <a:buNone/>
            </a:pPr>
            <a:r>
              <a:rPr lang="en-US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Decreased blood urea nitrogen (BUN) may be due to:</a:t>
            </a:r>
            <a:endParaRPr lang="en-US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l" rtl="0">
              <a:lnSpc>
                <a:spcPct val="150000"/>
              </a:lnSpc>
              <a:buFont typeface="+mj-lt"/>
              <a:buAutoNum type="alphaLcParenR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Liver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Disease</a:t>
            </a:r>
          </a:p>
          <a:p>
            <a:pPr marL="514350" indent="-514350" algn="l" rtl="0">
              <a:lnSpc>
                <a:spcPct val="150000"/>
              </a:lnSpc>
              <a:buFont typeface="+mj-lt"/>
              <a:buAutoNum type="alphaLcParenR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Malabsorption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l" rtl="0">
              <a:lnSpc>
                <a:spcPct val="150000"/>
              </a:lnSpc>
              <a:buFont typeface="+mj-lt"/>
              <a:buAutoNum type="alphaLcParenR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Reduced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protein intake( Starvation , anorexia)</a:t>
            </a:r>
          </a:p>
          <a:p>
            <a:pPr algn="l" rt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4054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88640"/>
            <a:ext cx="8928992" cy="6480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7260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578</Words>
  <Application>Microsoft Office PowerPoint</Application>
  <PresentationFormat>عرض على الشاشة (3:4)‏</PresentationFormat>
  <Paragraphs>49</Paragraphs>
  <Slides>13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13</vt:i4>
      </vt:variant>
    </vt:vector>
  </HeadingPairs>
  <TitlesOfParts>
    <vt:vector size="14" baseType="lpstr">
      <vt:lpstr>سمة Office</vt:lpstr>
      <vt:lpstr>Serum Urea Measurement M.sc. Duaa falah pharmacology and toxicology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Serum Urea Measurement M.sc. Duaa falah pharmacology and toxicology</dc:title>
  <dc:creator>Media</dc:creator>
  <cp:lastModifiedBy>hhh</cp:lastModifiedBy>
  <cp:revision>6</cp:revision>
  <dcterms:created xsi:type="dcterms:W3CDTF">2021-05-29T05:47:27Z</dcterms:created>
  <dcterms:modified xsi:type="dcterms:W3CDTF">2021-05-29T06:34:20Z</dcterms:modified>
</cp:coreProperties>
</file>