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69"/>
  </p:notesMasterIdLst>
  <p:handoutMasterIdLst>
    <p:handoutMasterId r:id="rId70"/>
  </p:handoutMasterIdLst>
  <p:sldIdLst>
    <p:sldId id="256" r:id="rId2"/>
    <p:sldId id="459" r:id="rId3"/>
    <p:sldId id="460" r:id="rId4"/>
    <p:sldId id="514" r:id="rId5"/>
    <p:sldId id="461" r:id="rId6"/>
    <p:sldId id="463" r:id="rId7"/>
    <p:sldId id="464" r:id="rId8"/>
    <p:sldId id="465" r:id="rId9"/>
    <p:sldId id="466" r:id="rId10"/>
    <p:sldId id="467" r:id="rId11"/>
    <p:sldId id="470" r:id="rId12"/>
    <p:sldId id="471" r:id="rId13"/>
    <p:sldId id="473" r:id="rId14"/>
    <p:sldId id="474" r:id="rId15"/>
    <p:sldId id="475" r:id="rId16"/>
    <p:sldId id="476" r:id="rId17"/>
    <p:sldId id="477" r:id="rId18"/>
    <p:sldId id="478" r:id="rId19"/>
    <p:sldId id="479" r:id="rId20"/>
    <p:sldId id="480" r:id="rId21"/>
    <p:sldId id="517" r:id="rId22"/>
    <p:sldId id="519" r:id="rId23"/>
    <p:sldId id="518" r:id="rId24"/>
    <p:sldId id="520" r:id="rId25"/>
    <p:sldId id="481" r:id="rId26"/>
    <p:sldId id="482" r:id="rId27"/>
    <p:sldId id="483" r:id="rId28"/>
    <p:sldId id="484" r:id="rId29"/>
    <p:sldId id="485" r:id="rId30"/>
    <p:sldId id="486" r:id="rId31"/>
    <p:sldId id="521" r:id="rId32"/>
    <p:sldId id="522" r:id="rId33"/>
    <p:sldId id="523" r:id="rId34"/>
    <p:sldId id="487" r:id="rId35"/>
    <p:sldId id="524" r:id="rId36"/>
    <p:sldId id="488" r:id="rId37"/>
    <p:sldId id="525" r:id="rId38"/>
    <p:sldId id="489" r:id="rId39"/>
    <p:sldId id="492" r:id="rId40"/>
    <p:sldId id="493" r:id="rId41"/>
    <p:sldId id="494" r:id="rId42"/>
    <p:sldId id="526" r:id="rId43"/>
    <p:sldId id="495" r:id="rId44"/>
    <p:sldId id="529" r:id="rId45"/>
    <p:sldId id="530" r:id="rId46"/>
    <p:sldId id="534" r:id="rId47"/>
    <p:sldId id="528" r:id="rId48"/>
    <p:sldId id="527" r:id="rId49"/>
    <p:sldId id="531" r:id="rId50"/>
    <p:sldId id="496" r:id="rId51"/>
    <p:sldId id="497" r:id="rId52"/>
    <p:sldId id="498" r:id="rId53"/>
    <p:sldId id="499" r:id="rId54"/>
    <p:sldId id="500" r:id="rId55"/>
    <p:sldId id="501" r:id="rId56"/>
    <p:sldId id="502" r:id="rId57"/>
    <p:sldId id="515" r:id="rId58"/>
    <p:sldId id="503" r:id="rId59"/>
    <p:sldId id="504" r:id="rId60"/>
    <p:sldId id="505" r:id="rId61"/>
    <p:sldId id="507" r:id="rId62"/>
    <p:sldId id="508" r:id="rId63"/>
    <p:sldId id="509" r:id="rId64"/>
    <p:sldId id="510" r:id="rId65"/>
    <p:sldId id="512" r:id="rId66"/>
    <p:sldId id="455" r:id="rId67"/>
    <p:sldId id="535" r:id="rId68"/>
  </p:sldIdLst>
  <p:sldSz cx="9144000" cy="6858000" type="screen4x3"/>
  <p:notesSz cx="6735763" cy="9869488"/>
  <p:defaultTextStyle>
    <a:defPPr>
      <a:defRPr lang="ar-J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88710" autoAdjust="0"/>
  </p:normalViewPr>
  <p:slideViewPr>
    <p:cSldViewPr>
      <p:cViewPr varScale="1">
        <p:scale>
          <a:sx n="64" d="100"/>
          <a:sy n="64" d="100"/>
        </p:scale>
        <p:origin x="156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1635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09B9F29-7D9A-42F3-AA46-639968D55FA6}" type="datetime1">
              <a:rPr lang="en-US" smtClean="0"/>
              <a:pPr/>
              <a:t>1/21/2021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16350" y="9374188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8" y="9374188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BAA8569-03BC-4DAA-8E0F-0E2966580783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97903090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16932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6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2C6C243-F999-4261-9086-B2D18D6433A2}" type="datetime1">
              <a:rPr lang="en-US" smtClean="0"/>
              <a:pPr/>
              <a:t>1/21/2021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16932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6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09AE13E-5E5E-4491-AA01-2BFF8BC344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5570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9AE13E-5E5E-4491-AA01-2BFF8BC3445C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A091276-15C0-47C5-81DB-75FEE9B1F7D6}" type="datetime1">
              <a:rPr lang="en-US" smtClean="0"/>
              <a:pPr/>
              <a:t>1/21/2021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4655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340613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20328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14156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13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742017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16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476035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514621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18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269200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B7C066-CF50-4AB6-8186-D3200A3C15DF}" type="slidenum">
              <a:rPr lang="zh-TW" altLang="en-US" smtClean="0">
                <a:latin typeface="Arial" pitchFamily="34" charset="0"/>
              </a:rPr>
              <a:pPr/>
              <a:t>19</a:t>
            </a:fld>
            <a:endParaRPr lang="en-US" altLang="zh-TW">
              <a:latin typeface="Arial" pitchFamily="34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7368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20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308216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EBF98-EDC0-46D4-8CE8-8138DEE4EC0E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490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136854-64B1-437C-BC51-361A56012206}" type="slidenum">
              <a:rPr lang="zh-TW" altLang="en-US" smtClean="0">
                <a:latin typeface="Arial" pitchFamily="34" charset="0"/>
              </a:rPr>
              <a:pPr/>
              <a:t>2</a:t>
            </a:fld>
            <a:endParaRPr lang="en-US" altLang="zh-TW">
              <a:latin typeface="Arial" pitchFamily="34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1338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2C6C243-F999-4261-9086-B2D18D6433A2}" type="datetime1">
              <a:rPr lang="en-US" smtClean="0"/>
              <a:pPr/>
              <a:t>1/21/2021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09AE13E-5E5E-4491-AA01-2BFF8BC3445C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0601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EBF98-EDC0-46D4-8CE8-8138DEE4EC0E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9220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2C6C243-F999-4261-9086-B2D18D6433A2}" type="datetime1">
              <a:rPr lang="en-US" smtClean="0"/>
              <a:pPr/>
              <a:t>1/21/2021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09AE13E-5E5E-4491-AA01-2BFF8BC3445C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8797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25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503933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26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024883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27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954765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28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206953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29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779667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30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573714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EBF98-EDC0-46D4-8CE8-8138DEE4EC0E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686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1371D1-CD19-4690-A53B-987C98DC5279}" type="slidenum">
              <a:rPr lang="zh-TW" altLang="en-US" smtClean="0">
                <a:latin typeface="Arial" pitchFamily="34" charset="0"/>
              </a:rPr>
              <a:pPr/>
              <a:t>3</a:t>
            </a:fld>
            <a:endParaRPr lang="en-US" altLang="zh-TW">
              <a:latin typeface="Arial" pitchFamily="34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5462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EBF98-EDC0-46D4-8CE8-8138DEE4EC0E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35665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EBF98-EDC0-46D4-8CE8-8138DEE4EC0E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91550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34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5154101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EBF98-EDC0-46D4-8CE8-8138DEE4EC0E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89804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36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3259233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EBF98-EDC0-46D4-8CE8-8138DEE4EC0E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46276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38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6422947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39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0918132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40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2686459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41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656660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2C6C243-F999-4261-9086-B2D18D6433A2}" type="datetime1">
              <a:rPr lang="en-US" smtClean="0"/>
              <a:pPr/>
              <a:t>1/21/2021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09AE13E-5E5E-4491-AA01-2BFF8BC3445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09512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EBF98-EDC0-46D4-8CE8-8138DEE4EC0E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1884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6DCBF4-8894-4CAF-88F5-EC619C616144}" type="slidenum">
              <a:rPr lang="zh-TW" altLang="en-US" smtClean="0">
                <a:latin typeface="Arial" pitchFamily="34" charset="0"/>
              </a:rPr>
              <a:pPr/>
              <a:t>43</a:t>
            </a:fld>
            <a:endParaRPr lang="en-US" altLang="zh-TW">
              <a:latin typeface="Arial" pitchFamily="34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3998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EBF98-EDC0-46D4-8CE8-8138DEE4EC0E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8099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EBF98-EDC0-46D4-8CE8-8138DEE4EC0E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83736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C54BD6-37C5-42C3-A5B5-8508E18F4E55}" type="slidenum">
              <a:rPr lang="ar-IQ" smtClean="0"/>
              <a:pPr/>
              <a:t>46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05364363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EBF98-EDC0-46D4-8CE8-8138DEE4EC0E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73872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EBF98-EDC0-46D4-8CE8-8138DEE4EC0E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52601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EBF98-EDC0-46D4-8CE8-8138DEE4EC0E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29827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50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4697994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51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044751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A1514C-6821-4CF2-AC82-D3625702DF60}" type="slidenum">
              <a:rPr lang="zh-TW" altLang="en-US" smtClean="0">
                <a:latin typeface="Arial" pitchFamily="34" charset="0"/>
              </a:rPr>
              <a:pPr/>
              <a:t>5</a:t>
            </a:fld>
            <a:endParaRPr lang="en-US" altLang="zh-TW">
              <a:latin typeface="Arial" pitchFamily="34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54282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52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4485399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53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5330349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54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1576952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55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293568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56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6886505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57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6600072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58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9053369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59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3900581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60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26064984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61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86003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033822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62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0371396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483B12-9336-497E-ACE7-F55143A4E218}" type="slidenum">
              <a:rPr lang="zh-TW" altLang="en-US" smtClean="0">
                <a:latin typeface="Arial" pitchFamily="34" charset="0"/>
              </a:rPr>
              <a:pPr/>
              <a:t>63</a:t>
            </a:fld>
            <a:endParaRPr lang="en-US" altLang="zh-TW">
              <a:latin typeface="Arial" pitchFamily="34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926165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ar-IQ">
              <a:latin typeface="Arial" pitchFamily="34" charset="0"/>
            </a:endParaRPr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6897A48-4E39-4B4B-8227-412AB5C36F1C}" type="slidenum">
              <a:rPr lang="zh-TW" altLang="en-US" smtClean="0">
                <a:latin typeface="Arial" pitchFamily="34" charset="0"/>
              </a:rPr>
              <a:pPr/>
              <a:t>64</a:t>
            </a:fld>
            <a:endParaRPr lang="en-US" altLang="zh-TW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2533522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r>
              <a:rPr lang="en-US">
                <a:ea typeface="ＭＳ Ｐゴシック" charset="-128"/>
              </a:rPr>
              <a:t>Mucosa- wet, (anal, vaginal, oral)</a:t>
            </a:r>
          </a:p>
          <a:p>
            <a:pPr marL="628650" lvl="1" indent="-171450" eaLnBrk="1" hangingPunct="1">
              <a:spcBef>
                <a:spcPct val="0"/>
              </a:spcBef>
              <a:buFontTx/>
              <a:buChar char="•"/>
            </a:pPr>
            <a:r>
              <a:rPr lang="en-US">
                <a:ea typeface="ＭＳ Ｐゴシック" charset="-128"/>
              </a:rPr>
              <a:t>Lamina propria- CT</a:t>
            </a:r>
          </a:p>
          <a:p>
            <a:pPr marL="628650" lvl="1" indent="-171450" eaLnBrk="1" hangingPunct="1">
              <a:spcBef>
                <a:spcPct val="0"/>
              </a:spcBef>
              <a:buFontTx/>
              <a:buChar char="•"/>
            </a:pPr>
            <a:r>
              <a:rPr lang="en-US">
                <a:ea typeface="ＭＳ Ｐゴシック" charset="-128"/>
              </a:rPr>
              <a:t>Muscularis mucosa- thin layer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r>
              <a:rPr lang="en-US">
                <a:ea typeface="ＭＳ Ｐゴシック" charset="-128"/>
              </a:rPr>
              <a:t>Submucosa- CT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r>
              <a:rPr lang="en-US">
                <a:ea typeface="ＭＳ Ｐゴシック" charset="-128"/>
              </a:rPr>
              <a:t>Muscluaris- movement, inner circular, outer longitundinal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r>
              <a:rPr lang="en-US">
                <a:ea typeface="ＭＳ Ｐゴシック" charset="-128"/>
              </a:rPr>
              <a:t>Serosa- CT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endParaRPr lang="en-US">
              <a:ea typeface="ＭＳ Ｐゴシック" charset="-128"/>
            </a:endParaRPr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5903AC7-BBFB-4BED-9A96-309B66A009F7}" type="slidenum">
              <a:rPr lang="en-US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312096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E60239-D146-4C00-A93A-0B9D53F9206F}" type="slidenum">
              <a:rPr lang="en-US"/>
              <a:pPr/>
              <a:t>67</a:t>
            </a:fld>
            <a:endParaRPr lang="en-US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E6A662D-0E72-4C1B-A014-AA28D773DC31}" type="datetime1">
              <a:rPr lang="en-US" smtClean="0"/>
              <a:pPr/>
              <a:t>1/21/2021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8759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918533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54677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53FD8-95B5-41E0-90CA-CFF4670A8B61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72507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4A5F02A2-D4C5-4CA4-BAC3-182B52460245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E886D08-D584-44A0-AD9D-CE4C830A73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F02A2-D4C5-4CA4-BAC3-182B52460245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86D08-D584-44A0-AD9D-CE4C830A73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F02A2-D4C5-4CA4-BAC3-182B52460245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86D08-D584-44A0-AD9D-CE4C830A73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37FFB0D-6770-4CCB-9317-0AB0A5270B5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09C2146-F0DC-4F1E-A3AD-E52CF7F10C8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750E469-B9E4-4429-A033-7A13F4AFB3B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endParaRPr lang="ar-IQ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3A4F893-BBC1-40CA-9441-F433BDAA16D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F02A2-D4C5-4CA4-BAC3-182B52460245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86D08-D584-44A0-AD9D-CE4C830A73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F02A2-D4C5-4CA4-BAC3-182B52460245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86D08-D584-44A0-AD9D-CE4C830A73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F02A2-D4C5-4CA4-BAC3-182B52460245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86D08-D584-44A0-AD9D-CE4C830A73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F02A2-D4C5-4CA4-BAC3-182B52460245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86D08-D584-44A0-AD9D-CE4C830A73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F02A2-D4C5-4CA4-BAC3-182B52460245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86D08-D584-44A0-AD9D-CE4C830A73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F02A2-D4C5-4CA4-BAC3-182B52460245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86D08-D584-44A0-AD9D-CE4C830A73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F02A2-D4C5-4CA4-BAC3-182B52460245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86D08-D584-44A0-AD9D-CE4C830A73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F02A2-D4C5-4CA4-BAC3-182B52460245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86D08-D584-44A0-AD9D-CE4C830A73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4A5F02A2-D4C5-4CA4-BAC3-182B52460245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7E886D08-D584-44A0-AD9D-CE4C830A731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7" r:id="rId12"/>
    <p:sldLayoutId id="2147483678" r:id="rId13"/>
    <p:sldLayoutId id="2147483679" r:id="rId14"/>
    <p:sldLayoutId id="2147483680" r:id="rId15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eg/url?sa=i&amp;rct=j&amp;q=&amp;esrc=s&amp;frm=1&amp;source=images&amp;cd=&amp;cad=rja&amp;docid=XMEY_FxOV6lO2M&amp;tbnid=YnWCgy3OqMNk-M:&amp;ved=0CAUQjRw&amp;url=http://www.ceessentials.net/article41.html&amp;ei=kCiSUuKIH4qM0AXh_IGwCA&amp;bvm=bv.56988011,d.d2k&amp;psig=AFQjCNFQJPhG2SLp1nMTbh5c8GlO6EI5nA&amp;ust=138539652186042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eg/url?sa=i&amp;rct=j&amp;q=&amp;esrc=s&amp;frm=1&amp;source=images&amp;cd=&amp;cad=rja&amp;docid=OTIb4qJK9gB3mM&amp;tbnid=zQvLNnD62yms7M:&amp;ved=0CAUQjRw&amp;url=http://quizlet.com/22291356/biology-ch-43-animal-nutrition-flash-cards/&amp;ei=ZSGSUtzpGaOe0QXGo4G4Aw&amp;bvm=bv.56988011,d.d2k&amp;psig=AFQjCNE9FmrzbX0TQIpcGWJL7yU3Z6Z_uQ&amp;ust=1385394841176236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eg/url?sa=i&amp;rct=j&amp;q=&amp;esrc=s&amp;frm=1&amp;source=images&amp;cd=&amp;cad=rja&amp;docid=bd3EW9tp7NafOM&amp;tbnid=CpUoUw5Vu66WPM:&amp;ved=0CAUQjRw&amp;url=http://food-pictures.feedio.net/the-digestive-system/washhouseanatomy.wikispaces.com*file*view*Digestive-system.jpg*228312728*Digestive-system.jpg/&amp;ei=IwqSUuCYF8qk0AWd6oCIAw&amp;bvm=bv.56988011,d.d2k&amp;psig=AFQjCNGAi67PmNWzEtTL6Arg91JxJ2T6rg&amp;ust=1385388915063504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eg/url?sa=i&amp;rct=j&amp;q=&amp;esrc=s&amp;frm=1&amp;source=images&amp;cd=&amp;cad=rja&amp;docid=OP7fg-HuYeJmcM&amp;tbnid=R_UJzPzVqlsZtM:&amp;ved=0CAUQjRw&amp;url=http://www.hakeem-sy.com/main/node/16764&amp;ei=uCKSUrLcDarM0QXw8IHgBg&amp;bvm=bv.56988011,d.d2k&amp;psig=AFQjCNFiXuk61K2yOslBHszT_lBsasnS5A&amp;ust=1385395239424043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eg/url?sa=i&amp;rct=j&amp;q=&amp;esrc=s&amp;frm=1&amp;source=images&amp;cd=&amp;cad=rja&amp;docid=Y8lY6iPjB9YeFM&amp;tbnid=p8SoHr_Sb9ze1M:&amp;ved=0CAUQjRw&amp;url=http://cnx.org/content/m46496/latest/?collection=col11575/latest&amp;ei=9SOSUsDRJqWM0AXJsoGQBA&amp;bvm=bv.56988011,d.d2k&amp;psig=AFQjCNEQXzUy0ETxvijstiUnWNmbpfuRng&amp;ust=1385395497431260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hyperlink" Target="http://www.google.com.eg/url?sa=i&amp;rct=j&amp;q=&amp;esrc=s&amp;frm=1&amp;source=images&amp;cd=&amp;cad=rja&amp;docid=Y8lY6iPjB9YeFM&amp;tbnid=p8SoHr_Sb9ze1M:&amp;ved=0CAUQjRw&amp;url=http://www.nature.com/nrgastro/journal/v10/n6/fig_tab/nrgastro.2013.36_F1.html&amp;ei=NSSSUpK6MeKt0QWyuoEo&amp;bvm=bv.56988011,d.d2k&amp;psig=AFQjCNEQXzUy0ETxvijstiUnWNmbpfuRng&amp;ust=1385395497431260" TargetMode="External"/><Relationship Id="rId4" Type="http://schemas.openxmlformats.org/officeDocument/2006/relationships/image" Target="../media/image2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eg/url?sa=i&amp;rct=j&amp;q=&amp;esrc=s&amp;frm=1&amp;source=images&amp;cd=&amp;cad=rja&amp;docid=Js0m8RWvKu0-fM&amp;tbnid=eTmFxlbpcvzZ6M:&amp;ved=0CAUQjRw&amp;url=http://en.wikibooks.org/wiki/Medical_Physiology/Gastrointestinal_Physiology/Secretions&amp;ei=FCmSUuuUJKWM0AXJsoGQBA&amp;bvm=bv.56988011,d.d2k&amp;psig=AFQjCNFQJPhG2SLp1nMTbh5c8GlO6EI5nA&amp;ust=1385396521860421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eg/url?sa=i&amp;rct=j&amp;q=&amp;esrc=s&amp;frm=1&amp;source=images&amp;cd=&amp;cad=rja&amp;docid=l5id2tZgyNUV9M&amp;tbnid=Y7SxIpmuUPQazM:&amp;ved=0CAUQjRw&amp;url=http://www.hakeem-sy.com/main/node/16465&amp;ei=xSOSUqPdAozI0wW1woCgCg&amp;bvm=bv.56988011,d.d2k&amp;psig=AFQjCNEQXzUy0ETxvijstiUnWNmbpfuRng&amp;ust=1385395497431260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eg/url?sa=i&amp;rct=j&amp;q=&amp;esrc=s&amp;frm=1&amp;source=images&amp;cd=&amp;cad=rja&amp;docid=XMEY_FxOV6lO2M&amp;tbnid=YnWCgy3OqMNk-M:&amp;ved=0CAUQjRw&amp;url=http://www.ceessentials.net/article41.html&amp;ei=kCiSUuKIH4qM0AXh_IGwCA&amp;bvm=bv.56988011,d.d2k&amp;psig=AFQjCNFQJPhG2SLp1nMTbh5c8GlO6EI5nA&amp;ust=1385396521860421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eg/url?sa=i&amp;rct=j&amp;q=&amp;esrc=s&amp;frm=1&amp;source=images&amp;cd=&amp;cad=rja&amp;docid=8qtTQf5lyaKXLM&amp;tbnid=pKlA-JrA3feiZM:&amp;ved=0CAUQjRw&amp;url=http://www.teachengineering.org/view_lesson.php?url=collection/cub_/lessons/cub_human/cub_human_lesson04.xml&amp;ei=FwuSUtDHLeuX0AXWs4DQCQ&amp;bvm=bv.56988011,d.d2k&amp;psig=AFQjCNGAi67PmNWzEtTL6Arg91JxJ2T6rg&amp;ust=1385388915063504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eg/url?sa=i&amp;rct=j&amp;q=&amp;esrc=s&amp;frm=1&amp;source=images&amp;cd=&amp;cad=rja&amp;docid=UlFLTzxpf7pbzM&amp;tbnid=p0MJAt9QyLm4qM:&amp;ved=0CAUQjRw&amp;url=http://textbook.s-anand.net/ncert/class-11/biology/16-digestion-and-absorption&amp;ei=Qi6SUuyqKrC00QWjuoC4DQ&amp;bvm=bv.56988011,d.d2k&amp;psig=AFQjCNFj08CRliH4NBYXXHxOXF1zvfSgbQ&amp;ust=1385398164989297" TargetMode="Externa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eg/url?sa=i&amp;rct=j&amp;q=&amp;esrc=s&amp;frm=1&amp;source=images&amp;cd=&amp;cad=rja&amp;docid=HkqehXMCrWlfpM&amp;tbnid=1MKhG169p_GNlM:&amp;ved=0CAUQjRw&amp;url=http://www.hns.org.uk/bio/index.php?option=com_content&amp;view=article&amp;id=123&amp;ei=1xySUun1HMSg0wWN7IDgCA&amp;bvm=bv.56988011,d.d2k&amp;psig=AFQjCNH7FxjyL4ZkFvvlLychZAos7o8xNg&amp;ust=1385391213925757" TargetMode="External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eg/url?sa=i&amp;rct=j&amp;q=&amp;esrc=s&amp;frm=1&amp;source=images&amp;cd=&amp;cad=rja&amp;docid=YeOHgH6HEr2LWM&amp;tbnid=GA5BYu-62vJtJM:&amp;ved=0CAUQjRw&amp;url=http://www.sciencelearn.org.nz/Contexts/Digestion-Chemistry/Sci-Media/Images/Villi-in-the-small-intestine&amp;ei=dDGSUsefNPLy0gX0uIHoBQ&amp;bvm=bv.56988011,d.d2k&amp;psig=AFQjCNGPDt7XV6i-EOmPS_GmIixPDximxg&amp;ust=1385398659353437" TargetMode="External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16016" y="2554115"/>
            <a:ext cx="3313355" cy="170216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ＭＳ Ｐゴシック" charset="-128"/>
              </a:rPr>
              <a:t>The Digestive System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37112"/>
            <a:ext cx="3309803" cy="1244597"/>
          </a:xfrm>
        </p:spPr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Lecture : 10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Dr. SHAIMAA MUNTHER</a:t>
            </a:r>
          </a:p>
        </p:txBody>
      </p:sp>
      <p:pic>
        <p:nvPicPr>
          <p:cNvPr id="5" name="Picture 2" descr="http://www.ceessentials.net/images/biliary/image011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1357298"/>
            <a:ext cx="3978758" cy="257176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680146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7" name="Picture 3" descr="FG20_13a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4572000" cy="35004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3" descr="FG20_13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0"/>
            <a:ext cx="4500562" cy="35004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3" descr="FG20_13c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0" y="3571876"/>
            <a:ext cx="4572000" cy="32861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4643438" y="3571876"/>
            <a:ext cx="4500562" cy="328612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altLang="zh-CN" sz="2400" b="1" dirty="0">
                <a:ln/>
                <a:solidFill>
                  <a:schemeClr val="accent3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Motility in the mouth</a:t>
            </a:r>
            <a:endParaRPr lang="ar-IQ" sz="2400" b="1" dirty="0">
              <a:ln/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14281" y="928670"/>
            <a:ext cx="5143537" cy="5715040"/>
          </a:xfr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altLang="zh-CN" sz="2800" u="sng" dirty="0">
                <a:solidFill>
                  <a:schemeClr val="tx1"/>
                </a:solidFill>
                <a:ea typeface="SimSun" pitchFamily="2" charset="-122"/>
              </a:rPr>
              <a:t>2. Motility of Esophagus</a:t>
            </a:r>
            <a:endParaRPr lang="en-US" altLang="zh-CN" sz="2600" dirty="0">
              <a:solidFill>
                <a:srgbClr val="0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Low" eaLnBrk="1" hangingPunct="1">
              <a:buClr>
                <a:srgbClr val="C00000"/>
              </a:buClr>
            </a:pPr>
            <a:r>
              <a:rPr lang="en-US" altLang="zh-CN" sz="2600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 esophagus is 25 cm </a:t>
            </a:r>
            <a:r>
              <a:rPr lang="en-US" altLang="zh-CN" sz="2600" b="1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ms tube</a:t>
            </a:r>
          </a:p>
          <a:p>
            <a:pPr algn="justLow" eaLnBrk="1" hangingPunct="1">
              <a:buClr>
                <a:srgbClr val="C00000"/>
              </a:buClr>
            </a:pPr>
            <a:r>
              <a:rPr lang="en-US" altLang="zh-CN" sz="2600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It is guarded by 2 sphincters;</a:t>
            </a:r>
          </a:p>
          <a:p>
            <a:pPr lvl="1" algn="justLow">
              <a:buClr>
                <a:srgbClr val="C00000"/>
              </a:buClr>
              <a:buFontTx/>
              <a:buAutoNum type="arabicPeriod"/>
            </a:pPr>
            <a:r>
              <a:rPr lang="en-US" altLang="zh-CN" b="1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Upper esophageal sphincter</a:t>
            </a:r>
            <a:r>
              <a:rPr lang="en-US" altLang="zh-CN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prevents </a:t>
            </a:r>
            <a:r>
              <a:rPr lang="en-US" altLang="zh-CN" b="1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air</a:t>
            </a:r>
            <a:r>
              <a:rPr lang="en-US" altLang="zh-CN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from entering the GIT</a:t>
            </a:r>
          </a:p>
          <a:p>
            <a:pPr lvl="1" algn="justLow">
              <a:buClr>
                <a:srgbClr val="C00000"/>
              </a:buClr>
              <a:buFontTx/>
              <a:buAutoNum type="arabicPeriod"/>
            </a:pPr>
            <a:r>
              <a:rPr lang="en-US" altLang="zh-CN" b="1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Lower esophageal sphincter </a:t>
            </a:r>
            <a:r>
              <a:rPr lang="en-US" altLang="zh-CN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prevents </a:t>
            </a:r>
            <a:r>
              <a:rPr lang="en-US" altLang="zh-CN" b="1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gastric contents </a:t>
            </a:r>
            <a:r>
              <a:rPr lang="en-US" altLang="zh-CN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from re-entering the esophagus from the stomach</a:t>
            </a:r>
          </a:p>
          <a:p>
            <a:pPr algn="justLow" eaLnBrk="1" hangingPunct="1">
              <a:buClr>
                <a:srgbClr val="C00000"/>
              </a:buClr>
            </a:pPr>
            <a:r>
              <a:rPr lang="en-US" altLang="zh-CN" sz="2600" b="1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Esophageal peristalsis sweeps down the esophagus</a:t>
            </a:r>
          </a:p>
        </p:txBody>
      </p:sp>
      <p:pic>
        <p:nvPicPr>
          <p:cNvPr id="157698" name="Picture 2" descr="http://www.beltina.org/pics/peristalsi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928670"/>
            <a:ext cx="3429024" cy="57150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2"/>
          <p:cNvSpPr txBox="1">
            <a:spLocks noRot="1" noChangeArrowheads="1"/>
          </p:cNvSpPr>
          <p:nvPr/>
        </p:nvSpPr>
        <p:spPr>
          <a:xfrm>
            <a:off x="214282" y="214290"/>
            <a:ext cx="6715172" cy="6429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marL="1117600" marR="0" lvl="0" indent="-11176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Motility of the GIT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149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7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91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1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91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1" grpId="0" build="p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42844" y="714357"/>
            <a:ext cx="4857784" cy="5929353"/>
          </a:xfr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>
              <a:buNone/>
            </a:pPr>
            <a:endParaRPr lang="en-US" altLang="zh-CN" b="1" u="sng" dirty="0">
              <a:solidFill>
                <a:schemeClr val="tx1"/>
              </a:solidFill>
              <a:ea typeface="SimSun" pitchFamily="2" charset="-122"/>
            </a:endParaRPr>
          </a:p>
          <a:p>
            <a:pPr>
              <a:buNone/>
            </a:pPr>
            <a:r>
              <a:rPr lang="en-US" altLang="zh-CN" b="1" u="sng" dirty="0">
                <a:solidFill>
                  <a:schemeClr val="tx1"/>
                </a:solidFill>
                <a:ea typeface="SimSun" pitchFamily="2" charset="-122"/>
              </a:rPr>
              <a:t>3. Motility of Stomach</a:t>
            </a:r>
            <a:endParaRPr lang="en-US" altLang="zh-CN" sz="24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Low" eaLnBrk="1" hangingPunct="1">
              <a:buClr>
                <a:srgbClr val="C00000"/>
              </a:buClr>
              <a:buFont typeface="Wingdings" pitchFamily="2" charset="2"/>
              <a:buChar char="v"/>
            </a:pP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 stomach consists of </a:t>
            </a:r>
            <a:r>
              <a:rPr lang="en-US" altLang="zh-CN" sz="2400" b="1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fundus</a:t>
            </a: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body and pylorus</a:t>
            </a:r>
          </a:p>
          <a:p>
            <a:pPr algn="justLow" eaLnBrk="1" hangingPunct="1">
              <a:buClr>
                <a:srgbClr val="C00000"/>
              </a:buClr>
              <a:buFont typeface="Wingdings" pitchFamily="2" charset="2"/>
              <a:buChar char="v"/>
            </a:pP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Proximal area  (</a:t>
            </a:r>
            <a:r>
              <a:rPr lang="en-US" altLang="zh-CN" sz="2400" b="1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fundus</a:t>
            </a: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and body) 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has a thin wall and contracts weakly and infrequently → holds large volumes of food (to store food) because of receptive relaxation.</a:t>
            </a:r>
          </a:p>
          <a:p>
            <a:pPr algn="justLow" eaLnBrk="1" hangingPunct="1">
              <a:buClr>
                <a:srgbClr val="C00000"/>
              </a:buClr>
              <a:buFont typeface="Wingdings" pitchFamily="2" charset="2"/>
              <a:buChar char="v"/>
            </a:pP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Distal area (pylorus) 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has thick wall with strong and frequent peristaltic contractions that mix and propel food into the duodenum.</a:t>
            </a:r>
          </a:p>
          <a:p>
            <a:pPr algn="justLow" eaLnBrk="1" hangingPunct="1">
              <a:buClr>
                <a:srgbClr val="C00000"/>
              </a:buClr>
              <a:buFont typeface="Wingdings" pitchFamily="2" charset="2"/>
              <a:buChar char="v"/>
            </a:pP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Also, </a:t>
            </a: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distal area 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is responsible for </a:t>
            </a: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gastric emptying 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into duodenum </a:t>
            </a:r>
          </a:p>
        </p:txBody>
      </p:sp>
      <p:pic>
        <p:nvPicPr>
          <p:cNvPr id="165890" name="Picture 2" descr="http://www.healthhype.com/wp-content/uploads/stomach_part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714356"/>
            <a:ext cx="3786214" cy="58579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2"/>
          <p:cNvSpPr txBox="1">
            <a:spLocks noRot="1" noChangeArrowheads="1"/>
          </p:cNvSpPr>
          <p:nvPr/>
        </p:nvSpPr>
        <p:spPr>
          <a:xfrm>
            <a:off x="0" y="0"/>
            <a:ext cx="6715172" cy="6429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marL="1117600" marR="0" lvl="0" indent="-11176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Motility of the GIT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149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5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91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91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91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1" grpId="0" build="p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14282" y="928670"/>
            <a:ext cx="5000628" cy="5715040"/>
          </a:xfr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Low">
              <a:lnSpc>
                <a:spcPct val="95000"/>
              </a:lnSpc>
              <a:buNone/>
              <a:defRPr/>
            </a:pPr>
            <a:r>
              <a:rPr lang="en-US" altLang="zh-CN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4. Motility of Small intestine</a:t>
            </a:r>
            <a:endParaRPr lang="en-US" altLang="zh-CN" sz="2400" b="1" u="sng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Low" eaLnBrk="1" hangingPunct="1">
              <a:lnSpc>
                <a:spcPct val="95000"/>
              </a:lnSpc>
              <a:buFontTx/>
              <a:buNone/>
              <a:defRPr/>
            </a:pPr>
            <a:r>
              <a:rPr lang="en-US" altLang="zh-CN" sz="2400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Types:</a:t>
            </a:r>
          </a:p>
          <a:p>
            <a:pPr algn="justLow" eaLnBrk="1" hangingPunct="1">
              <a:lnSpc>
                <a:spcPct val="95000"/>
              </a:lnSpc>
              <a:buClr>
                <a:srgbClr val="C00000"/>
              </a:buClr>
              <a:defRPr/>
            </a:pP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Two basic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motility patterns exist </a:t>
            </a: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segmentation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and </a:t>
            </a: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peristalsis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pPr algn="justLow" eaLnBrk="1" hangingPunct="1">
              <a:lnSpc>
                <a:spcPct val="95000"/>
              </a:lnSpc>
              <a:buClr>
                <a:srgbClr val="C00000"/>
              </a:buClr>
              <a:buFontTx/>
              <a:buNone/>
              <a:defRPr/>
            </a:pPr>
            <a:r>
              <a:rPr lang="en-US" altLang="zh-CN" sz="2400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Significance: </a:t>
            </a:r>
          </a:p>
          <a:p>
            <a:pPr algn="justLow" eaLnBrk="1" hangingPunct="1">
              <a:lnSpc>
                <a:spcPct val="95000"/>
              </a:lnSpc>
              <a:buClr>
                <a:srgbClr val="C00000"/>
              </a:buClr>
              <a:buNone/>
              <a:defRPr/>
            </a:pP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Motility of the small intestine serves 3 functions:</a:t>
            </a:r>
          </a:p>
          <a:p>
            <a:pPr marL="457200" indent="-457200" algn="justLow" eaLnBrk="1" hangingPunct="1">
              <a:lnSpc>
                <a:spcPct val="95000"/>
              </a:lnSpc>
              <a:buClr>
                <a:srgbClr val="C00000"/>
              </a:buClr>
              <a:buFontTx/>
              <a:buAutoNum type="arabicPeriod"/>
              <a:defRPr/>
            </a:pP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Mixing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contents with enzymes and other secretions → help digestion</a:t>
            </a:r>
          </a:p>
          <a:p>
            <a:pPr marL="457200" indent="-457200" algn="justLow" eaLnBrk="1" hangingPunct="1">
              <a:lnSpc>
                <a:spcPct val="95000"/>
              </a:lnSpc>
              <a:buClr>
                <a:srgbClr val="C00000"/>
              </a:buClr>
              <a:buFontTx/>
              <a:buAutoNum type="arabicPeriod"/>
              <a:defRPr/>
            </a:pP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Maximizing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exposure of the contents 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to membranes of intestinal cells → help absorption and digestion. </a:t>
            </a:r>
          </a:p>
          <a:p>
            <a:pPr marL="457200" indent="-457200" algn="justLow" eaLnBrk="1" hangingPunct="1">
              <a:lnSpc>
                <a:spcPct val="95000"/>
              </a:lnSpc>
              <a:buClr>
                <a:srgbClr val="C00000"/>
              </a:buClr>
              <a:buFontTx/>
              <a:buNone/>
              <a:defRPr/>
            </a:pP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3. </a:t>
            </a: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Propulsion 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of contents into the large intestine.</a:t>
            </a:r>
          </a:p>
          <a:p>
            <a:pPr eaLnBrk="1" hangingPunct="1">
              <a:lnSpc>
                <a:spcPct val="95000"/>
              </a:lnSpc>
              <a:defRPr/>
            </a:pPr>
            <a:endParaRPr lang="en-US" altLang="zh-CN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66914" name="Picture 2" descr="http://www.cancer.ca/Canada-wide/About%20cancer/Types%20of%20cancer/~/media/CCS/Canada%20wide/Images%20list/English%20Images/Graphics/Small%20Intestine%20diagram%20-%20JPG%20English_1607232790.ashx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928670"/>
            <a:ext cx="3571900" cy="57150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2"/>
          <p:cNvSpPr txBox="1">
            <a:spLocks noRot="1" noChangeArrowheads="1"/>
          </p:cNvSpPr>
          <p:nvPr/>
        </p:nvSpPr>
        <p:spPr>
          <a:xfrm>
            <a:off x="0" y="214290"/>
            <a:ext cx="6715172" cy="6429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marL="1117600" marR="0" lvl="0" indent="-11176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Motility of the GIT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6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149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1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1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1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1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91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1" grpId="0" build="p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0" y="857232"/>
            <a:ext cx="9144000" cy="6000768"/>
            <a:chOff x="0" y="861"/>
            <a:chExt cx="5511" cy="3249"/>
          </a:xfrm>
        </p:grpSpPr>
        <p:pic>
          <p:nvPicPr>
            <p:cNvPr id="21510" name="Picture 4" descr="FG20_04b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861"/>
              <a:ext cx="5511" cy="3249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" name="Line 9"/>
            <p:cNvSpPr>
              <a:spLocks noChangeShapeType="1"/>
            </p:cNvSpPr>
            <p:nvPr/>
          </p:nvSpPr>
          <p:spPr bwMode="auto">
            <a:xfrm>
              <a:off x="1927" y="1344"/>
              <a:ext cx="0" cy="3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ar-IQ"/>
            </a:p>
          </p:txBody>
        </p:sp>
        <p:sp>
          <p:nvSpPr>
            <p:cNvPr id="21512" name="Line 10"/>
            <p:cNvSpPr>
              <a:spLocks noChangeShapeType="1"/>
            </p:cNvSpPr>
            <p:nvPr/>
          </p:nvSpPr>
          <p:spPr bwMode="auto">
            <a:xfrm>
              <a:off x="3696" y="1344"/>
              <a:ext cx="0" cy="3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ar-IQ"/>
            </a:p>
          </p:txBody>
        </p:sp>
        <p:sp>
          <p:nvSpPr>
            <p:cNvPr id="21513" name="Text Box 12"/>
            <p:cNvSpPr txBox="1">
              <a:spLocks noChangeArrowheads="1"/>
            </p:cNvSpPr>
            <p:nvPr/>
          </p:nvSpPr>
          <p:spPr bwMode="auto">
            <a:xfrm>
              <a:off x="1927" y="1288"/>
              <a:ext cx="18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1400" b="1">
                  <a:solidFill>
                    <a:srgbClr val="000000"/>
                  </a:solidFill>
                  <a:ea typeface="SimSun" pitchFamily="2" charset="-122"/>
                </a:rPr>
                <a:t>1 </a:t>
              </a:r>
              <a:r>
                <a:rPr lang="en-US" altLang="zh-CN" sz="1400" b="1">
                  <a:solidFill>
                    <a:srgbClr val="000000"/>
                  </a:solidFill>
                  <a:ea typeface="SimSun" pitchFamily="2" charset="-122"/>
                  <a:cs typeface="Arial" pitchFamily="34" charset="0"/>
                </a:rPr>
                <a:t>~ 5 cm</a:t>
              </a:r>
            </a:p>
          </p:txBody>
        </p:sp>
        <p:sp>
          <p:nvSpPr>
            <p:cNvPr id="21514" name="Line 13"/>
            <p:cNvSpPr>
              <a:spLocks noChangeShapeType="1"/>
            </p:cNvSpPr>
            <p:nvPr/>
          </p:nvSpPr>
          <p:spPr bwMode="auto">
            <a:xfrm flipH="1">
              <a:off x="1927" y="1389"/>
              <a:ext cx="68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ar-IQ"/>
            </a:p>
          </p:txBody>
        </p:sp>
        <p:sp>
          <p:nvSpPr>
            <p:cNvPr id="21515" name="Line 14"/>
            <p:cNvSpPr>
              <a:spLocks noChangeShapeType="1"/>
            </p:cNvSpPr>
            <p:nvPr/>
          </p:nvSpPr>
          <p:spPr bwMode="auto">
            <a:xfrm>
              <a:off x="3198" y="1389"/>
              <a:ext cx="49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ar-IQ"/>
            </a:p>
          </p:txBody>
        </p:sp>
      </p:grpSp>
      <p:sp>
        <p:nvSpPr>
          <p:cNvPr id="21509" name="Rectangle 10"/>
          <p:cNvSpPr>
            <a:spLocks noChangeArrowheads="1"/>
          </p:cNvSpPr>
          <p:nvPr/>
        </p:nvSpPr>
        <p:spPr bwMode="auto">
          <a:xfrm>
            <a:off x="285720" y="214290"/>
            <a:ext cx="5756309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/>
            <a:r>
              <a:rPr lang="en-US" altLang="zh-CN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SimSun" pitchFamily="2" charset="-122"/>
              </a:rPr>
              <a:t>Segmentation movements 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214282" y="214290"/>
            <a:ext cx="8715436" cy="6643710"/>
            <a:chOff x="204" y="799"/>
            <a:chExt cx="5307" cy="3311"/>
          </a:xfrm>
        </p:grpSpPr>
        <p:pic>
          <p:nvPicPr>
            <p:cNvPr id="22533" name="Picture 4" descr="FG20_04a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04" y="799"/>
              <a:ext cx="5307" cy="3311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2534" name="Text Box 8"/>
            <p:cNvSpPr txBox="1">
              <a:spLocks noChangeArrowheads="1"/>
            </p:cNvSpPr>
            <p:nvPr/>
          </p:nvSpPr>
          <p:spPr bwMode="auto">
            <a:xfrm>
              <a:off x="1066" y="3339"/>
              <a:ext cx="9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>
                  <a:solidFill>
                    <a:srgbClr val="000000"/>
                  </a:solidFill>
                  <a:ea typeface="SimSun" pitchFamily="2" charset="-122"/>
                </a:rPr>
                <a:t>Orad</a:t>
              </a:r>
            </a:p>
          </p:txBody>
        </p:sp>
        <p:sp>
          <p:nvSpPr>
            <p:cNvPr id="22535" name="Text Box 9"/>
            <p:cNvSpPr txBox="1">
              <a:spLocks noChangeArrowheads="1"/>
            </p:cNvSpPr>
            <p:nvPr/>
          </p:nvSpPr>
          <p:spPr bwMode="auto">
            <a:xfrm>
              <a:off x="4468" y="3339"/>
              <a:ext cx="9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>
                  <a:solidFill>
                    <a:srgbClr val="000000"/>
                  </a:solidFill>
                  <a:ea typeface="SimSun" pitchFamily="2" charset="-122"/>
                </a:rPr>
                <a:t>caudad</a:t>
              </a:r>
            </a:p>
          </p:txBody>
        </p:sp>
      </p:grpSp>
      <p:sp>
        <p:nvSpPr>
          <p:cNvPr id="20487" name="Rectangle 7"/>
          <p:cNvSpPr>
            <a:spLocks noGrp="1" noRot="1" noChangeArrowheads="1"/>
          </p:cNvSpPr>
          <p:nvPr>
            <p:ph type="title"/>
          </p:nvPr>
        </p:nvSpPr>
        <p:spPr>
          <a:xfrm>
            <a:off x="301625" y="357166"/>
            <a:ext cx="8842375" cy="646112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zh-CN" sz="3600" u="sng" dirty="0">
                <a:solidFill>
                  <a:schemeClr val="tx1"/>
                </a:solidFill>
                <a:latin typeface="+mn-lt"/>
              </a:rPr>
              <a:t>Peristalsis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5000628" y="785794"/>
            <a:ext cx="4143372" cy="6286544"/>
            <a:chOff x="340" y="1071"/>
            <a:chExt cx="5080" cy="3158"/>
          </a:xfrm>
        </p:grpSpPr>
        <p:pic>
          <p:nvPicPr>
            <p:cNvPr id="23558" name="Picture 4" descr="msotw9_temp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21" y="1071"/>
              <a:ext cx="4899" cy="3039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3559" name="Text Box 7"/>
            <p:cNvSpPr txBox="1">
              <a:spLocks noChangeArrowheads="1"/>
            </p:cNvSpPr>
            <p:nvPr/>
          </p:nvSpPr>
          <p:spPr bwMode="auto">
            <a:xfrm>
              <a:off x="1384" y="3898"/>
              <a:ext cx="1587" cy="19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ar-IQ" sz="1600"/>
            </a:p>
          </p:txBody>
        </p:sp>
        <p:sp>
          <p:nvSpPr>
            <p:cNvPr id="23560" name="Text Box 8"/>
            <p:cNvSpPr txBox="1">
              <a:spLocks noChangeArrowheads="1"/>
            </p:cNvSpPr>
            <p:nvPr/>
          </p:nvSpPr>
          <p:spPr bwMode="auto">
            <a:xfrm>
              <a:off x="340" y="1071"/>
              <a:ext cx="289" cy="315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endParaRPr lang="ar-IQ"/>
            </a:p>
          </p:txBody>
        </p:sp>
      </p:grpSp>
      <p:sp>
        <p:nvSpPr>
          <p:cNvPr id="19149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14283" y="785794"/>
            <a:ext cx="5000660" cy="6072206"/>
          </a:xfr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>
              <a:buNone/>
            </a:pPr>
            <a:r>
              <a:rPr lang="en-US" altLang="zh-CN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5. Motility of Large intestine or colon</a:t>
            </a:r>
            <a:endParaRPr lang="en-US" altLang="zh-CN" sz="2400" b="1" u="sng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Low" eaLnBrk="1" hangingPunct="1">
              <a:buFontTx/>
              <a:buNone/>
            </a:pP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Types Include 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</a:t>
            </a:r>
          </a:p>
          <a:p>
            <a:pPr algn="justLow" eaLnBrk="1" hangingPunct="1">
              <a:buFont typeface="Wingdings" pitchFamily="2" charset="2"/>
              <a:buNone/>
            </a:pP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a)Segmentation 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 the large intestine causes the contents to be continuously mixed</a:t>
            </a:r>
          </a:p>
          <a:p>
            <a:pPr algn="justLow" eaLnBrk="1" hangingPunct="1">
              <a:buFont typeface="Wingdings" pitchFamily="2" charset="2"/>
              <a:buNone/>
            </a:pP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b) Mass movement  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propels the contents of one segment of the large intestine into the next downstream segment.  </a:t>
            </a:r>
          </a:p>
          <a:p>
            <a:pPr algn="justLow" eaLnBrk="1" hangingPunct="1">
              <a:buFontTx/>
              <a:buNone/>
            </a:pP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c) Defecation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involves involuntary reflexes and voluntary reflexes → evacuation of colonic content through anal canal </a:t>
            </a:r>
          </a:p>
        </p:txBody>
      </p:sp>
      <p:sp>
        <p:nvSpPr>
          <p:cNvPr id="9" name="Rectangle 2"/>
          <p:cNvSpPr txBox="1">
            <a:spLocks noRot="1" noChangeArrowheads="1"/>
          </p:cNvSpPr>
          <p:nvPr/>
        </p:nvSpPr>
        <p:spPr>
          <a:xfrm>
            <a:off x="214282" y="0"/>
            <a:ext cx="6715172" cy="78579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marL="1117600" marR="0" lvl="0" indent="-11176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Motility of the GIT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149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1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1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1" grpId="0" build="p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Placeholder 2"/>
          <p:cNvSpPr>
            <a:spLocks noGrp="1"/>
          </p:cNvSpPr>
          <p:nvPr>
            <p:ph type="body" idx="1"/>
          </p:nvPr>
        </p:nvSpPr>
        <p:spPr>
          <a:xfrm>
            <a:off x="571472" y="2000241"/>
            <a:ext cx="7915303" cy="164307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Secretary Functions (Secretions) of GIT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071537" y="1643062"/>
            <a:ext cx="7072363" cy="4214829"/>
          </a:xfr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justLow" eaLnBrk="1" hangingPunct="1">
              <a:buClr>
                <a:srgbClr val="C00000"/>
              </a:buClr>
              <a:buFont typeface="Wingdings" pitchFamily="2" charset="2"/>
              <a:buChar char="v"/>
            </a:pPr>
            <a:endParaRPr lang="en-US" altLang="zh-CN" sz="2600" dirty="0">
              <a:solidFill>
                <a:srgbClr val="0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Low" eaLnBrk="1" hangingPunct="1">
              <a:buClr>
                <a:srgbClr val="C00000"/>
              </a:buClr>
              <a:buFont typeface="Wingdings" pitchFamily="2" charset="2"/>
              <a:buChar char="v"/>
            </a:pPr>
            <a:r>
              <a:rPr lang="en-US" altLang="zh-CN" sz="2600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 </a:t>
            </a:r>
            <a:r>
              <a:rPr lang="en-US" altLang="zh-CN" sz="2600" b="1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total volume </a:t>
            </a:r>
            <a:r>
              <a:rPr lang="en-US" altLang="zh-CN" sz="2600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of GIT secretions is about  </a:t>
            </a:r>
            <a:r>
              <a:rPr lang="en-US" altLang="zh-CN" sz="2600" b="1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6-8 L/day .</a:t>
            </a:r>
          </a:p>
          <a:p>
            <a:pPr algn="justLow" eaLnBrk="1" hangingPunct="1">
              <a:buClr>
                <a:srgbClr val="C00000"/>
              </a:buClr>
              <a:buNone/>
            </a:pPr>
            <a:endParaRPr lang="en-US" altLang="zh-CN" sz="2600" b="1" dirty="0">
              <a:solidFill>
                <a:srgbClr val="0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Low" eaLnBrk="1" hangingPunct="1">
              <a:buClr>
                <a:srgbClr val="C00000"/>
              </a:buClr>
              <a:buFont typeface="Wingdings" pitchFamily="2" charset="2"/>
              <a:buChar char="v"/>
            </a:pPr>
            <a:r>
              <a:rPr lang="en-US" altLang="zh-CN" sz="2600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Secretions arise from </a:t>
            </a:r>
            <a:r>
              <a:rPr lang="en-US" altLang="zh-CN" sz="2600" b="1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specialized cells </a:t>
            </a:r>
            <a:r>
              <a:rPr lang="en-US" altLang="zh-CN" sz="2600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lining the </a:t>
            </a:r>
            <a:r>
              <a:rPr lang="en-US" altLang="zh-CN" sz="2600" b="1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GI tract</a:t>
            </a:r>
            <a:r>
              <a:rPr lang="en-US" altLang="zh-CN" sz="2600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the </a:t>
            </a:r>
            <a:r>
              <a:rPr lang="en-US" altLang="zh-CN" sz="2600" b="1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pancreas</a:t>
            </a:r>
            <a:r>
              <a:rPr lang="en-US" altLang="zh-CN" sz="2600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en-US" altLang="zh-CN" sz="2600" b="1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liver</a:t>
            </a:r>
            <a:r>
              <a:rPr lang="en-US" altLang="zh-CN" sz="2600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and </a:t>
            </a:r>
            <a:r>
              <a:rPr lang="en-US" altLang="zh-CN" sz="2600" b="1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gallbladder</a:t>
            </a:r>
            <a:r>
              <a:rPr lang="en-US" altLang="zh-CN" sz="2600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pPr algn="justLow" eaLnBrk="1" hangingPunct="1">
              <a:buClr>
                <a:srgbClr val="C00000"/>
              </a:buClr>
              <a:buNone/>
            </a:pPr>
            <a:endParaRPr lang="en-US" altLang="zh-CN" sz="2600" dirty="0">
              <a:solidFill>
                <a:srgbClr val="0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Low" eaLnBrk="1" hangingPunct="1">
              <a:buClr>
                <a:srgbClr val="C00000"/>
              </a:buClr>
              <a:buFont typeface="Wingdings" pitchFamily="2" charset="2"/>
              <a:buChar char="v"/>
            </a:pPr>
            <a:r>
              <a:rPr lang="en-US" altLang="zh-CN" sz="2600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GI secretions function to </a:t>
            </a:r>
            <a:r>
              <a:rPr lang="en-US" altLang="zh-CN" sz="2600" b="1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lubricate</a:t>
            </a:r>
            <a:r>
              <a:rPr lang="en-US" altLang="zh-CN" sz="2600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(water and mucus), </a:t>
            </a:r>
            <a:r>
              <a:rPr lang="en-US" altLang="zh-CN" sz="2600" b="1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protect</a:t>
            </a:r>
            <a:r>
              <a:rPr lang="en-US" altLang="zh-CN" sz="2600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(mucus), </a:t>
            </a:r>
            <a:r>
              <a:rPr lang="en-US" altLang="zh-CN" sz="2600" b="1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sterilize</a:t>
            </a:r>
            <a:r>
              <a:rPr lang="en-US" altLang="zh-CN" sz="2600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(</a:t>
            </a:r>
            <a:r>
              <a:rPr lang="en-US" altLang="zh-CN" sz="2600" dirty="0" err="1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HCl</a:t>
            </a:r>
            <a:r>
              <a:rPr lang="en-US" altLang="zh-CN" sz="2600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), </a:t>
            </a:r>
            <a:r>
              <a:rPr lang="en-US" altLang="zh-CN" sz="2600" b="1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neutralize</a:t>
            </a:r>
            <a:r>
              <a:rPr lang="en-US" altLang="zh-CN" sz="2600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(HCO</a:t>
            </a:r>
            <a:r>
              <a:rPr lang="en-US" altLang="zh-CN" sz="2600" baseline="-25000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</a:t>
            </a:r>
            <a:r>
              <a:rPr lang="en-US" altLang="zh-CN" sz="2600" baseline="30000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r>
              <a:rPr lang="en-US" altLang="zh-CN" sz="2600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), and </a:t>
            </a:r>
            <a:r>
              <a:rPr lang="en-US" altLang="zh-CN" sz="2600" b="1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digest</a:t>
            </a:r>
            <a:r>
              <a:rPr lang="en-US" altLang="zh-CN" sz="2600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(enzymes).</a:t>
            </a:r>
            <a:endParaRPr lang="en-US" altLang="zh-CN" sz="2600" b="1" dirty="0">
              <a:solidFill>
                <a:srgbClr val="0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Low" eaLnBrk="1" hangingPunct="1"/>
            <a:endParaRPr lang="en-US" altLang="zh-CN" sz="2600" b="1" dirty="0">
              <a:solidFill>
                <a:srgbClr val="0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7224" y="785794"/>
            <a:ext cx="4006850" cy="6461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Secretions of GIT</a:t>
            </a:r>
            <a:endParaRPr lang="en-US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99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9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9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9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357166"/>
            <a:ext cx="6929486" cy="64611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/>
            <a:r>
              <a:rPr lang="en-US" altLang="zh-TW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新細明體" pitchFamily="18" charset="-120"/>
              </a:rPr>
              <a:t>Secretions of GIT in Mouth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42910" y="1071546"/>
            <a:ext cx="4429126" cy="5357850"/>
          </a:xfr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buFontTx/>
              <a:buNone/>
            </a:pPr>
            <a:r>
              <a:rPr lang="en-US" altLang="zh-TW" sz="2800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Salivary Glands</a:t>
            </a:r>
          </a:p>
          <a:p>
            <a:pPr marL="0" indent="0" eaLnBrk="1" hangingPunct="1">
              <a:buClr>
                <a:srgbClr val="C00000"/>
              </a:buClr>
            </a:pPr>
            <a:r>
              <a:rPr lang="en-US" altLang="zh-TW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Three pairs </a:t>
            </a:r>
            <a:r>
              <a:rPr lang="en-US" altLang="zh-TW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of glands</a:t>
            </a:r>
          </a:p>
          <a:p>
            <a:pPr lvl="1" eaLnBrk="1" hangingPunct="1">
              <a:buClr>
                <a:srgbClr val="C00000"/>
              </a:buClr>
            </a:pPr>
            <a:r>
              <a:rPr lang="en-US" altLang="zh-TW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Parotid</a:t>
            </a:r>
            <a:endParaRPr lang="zh-TW" altLang="en-US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1" eaLnBrk="1" hangingPunct="1">
              <a:buClr>
                <a:srgbClr val="C00000"/>
              </a:buClr>
            </a:pPr>
            <a:r>
              <a:rPr lang="en-US" altLang="zh-TW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Sublingual</a:t>
            </a:r>
            <a:endParaRPr lang="zh-TW" altLang="en-US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1" eaLnBrk="1" hangingPunct="1">
              <a:buClr>
                <a:srgbClr val="C00000"/>
              </a:buClr>
            </a:pPr>
            <a:r>
              <a:rPr lang="en-US" altLang="zh-TW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Submandibular</a:t>
            </a:r>
            <a:endParaRPr lang="en-US" altLang="zh-TW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 eaLnBrk="1" hangingPunct="1">
              <a:buClr>
                <a:srgbClr val="C00000"/>
              </a:buClr>
              <a:buFontTx/>
              <a:buNone/>
            </a:pPr>
            <a:r>
              <a:rPr lang="en-US" altLang="zh-TW" sz="2800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Functions of saliva</a:t>
            </a:r>
          </a:p>
          <a:p>
            <a:pPr marL="0" indent="0" eaLnBrk="1" hangingPunct="1">
              <a:buClr>
                <a:srgbClr val="C00000"/>
              </a:buClr>
              <a:buFontTx/>
              <a:buAutoNum type="arabicPeriod"/>
            </a:pPr>
            <a:r>
              <a:rPr lang="en-US" altLang="zh-TW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Lubricates, </a:t>
            </a:r>
            <a:r>
              <a:rPr lang="en-US" altLang="zh-TW" sz="24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cleanes</a:t>
            </a:r>
            <a:r>
              <a:rPr lang="en-US" altLang="zh-TW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oral cavity</a:t>
            </a:r>
          </a:p>
          <a:p>
            <a:pPr marL="0" indent="0" eaLnBrk="1" hangingPunct="1">
              <a:buClr>
                <a:srgbClr val="C00000"/>
              </a:buClr>
              <a:buFontTx/>
              <a:buAutoNum type="arabicPeriod"/>
            </a:pPr>
            <a:r>
              <a:rPr lang="en-US" altLang="zh-TW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Dissolves chemicals</a:t>
            </a:r>
          </a:p>
          <a:p>
            <a:pPr marL="0" indent="0" eaLnBrk="1" hangingPunct="1">
              <a:buClr>
                <a:srgbClr val="C00000"/>
              </a:buClr>
              <a:buFontTx/>
              <a:buAutoNum type="arabicPeriod"/>
            </a:pPr>
            <a:r>
              <a:rPr lang="en-US" altLang="zh-TW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Suppresses bacterial growth</a:t>
            </a:r>
          </a:p>
          <a:p>
            <a:pPr marL="0" indent="0" eaLnBrk="1" hangingPunct="1">
              <a:buClr>
                <a:srgbClr val="C00000"/>
              </a:buClr>
              <a:buFontTx/>
              <a:buAutoNum type="arabicPeriod"/>
            </a:pPr>
            <a:r>
              <a:rPr lang="en-US" altLang="zh-TW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Digest starch by amylase </a:t>
            </a:r>
          </a:p>
        </p:txBody>
      </p:sp>
      <p:pic>
        <p:nvPicPr>
          <p:cNvPr id="16389" name="Picture 5" descr="16_05SalivaryGlands_L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214942" y="1071545"/>
            <a:ext cx="3500462" cy="53578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bldLvl="5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10" y="642918"/>
            <a:ext cx="7858180" cy="8572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hangingPunct="1"/>
            <a:r>
              <a:rPr lang="en-US" altLang="zh-TW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新細明體" pitchFamily="18" charset="-120"/>
              </a:rPr>
              <a:t>Overview of the Digestive System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47" y="1785925"/>
            <a:ext cx="7572429" cy="435771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eaLnBrk="1" hangingPunct="1">
              <a:buFontTx/>
              <a:buNone/>
              <a:defRPr/>
            </a:pPr>
            <a:r>
              <a:rPr lang="en-US" altLang="zh-TW" sz="2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 Digestive System Consists of :</a:t>
            </a:r>
          </a:p>
          <a:p>
            <a:pPr marL="514350" lvl="1" indent="-514350">
              <a:buClr>
                <a:srgbClr val="C00000"/>
              </a:buClr>
              <a:buFont typeface="+mj-lt"/>
              <a:buAutoNum type="arabicPeriod"/>
              <a:defRPr/>
            </a:pPr>
            <a:r>
              <a:rPr lang="en-US" altLang="zh-TW" sz="2800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Long hollow muscular tube </a:t>
            </a:r>
            <a:r>
              <a:rPr lang="en-US" altLang="zh-TW" sz="2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or canal or tract called gastrointestinal tract or </a:t>
            </a:r>
            <a:r>
              <a:rPr lang="en-US" altLang="zh-TW" sz="28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(GIT), that </a:t>
            </a:r>
            <a:r>
              <a:rPr lang="en-US" altLang="zh-TW" sz="2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it is about 5 meters long , (other name Alimentary tract or canal)</a:t>
            </a:r>
          </a:p>
          <a:p>
            <a:pPr marL="514350" indent="-514350">
              <a:buClr>
                <a:srgbClr val="C00000"/>
              </a:buClr>
              <a:buFont typeface="+mj-lt"/>
              <a:buAutoNum type="arabicPeriod"/>
              <a:defRPr/>
            </a:pPr>
            <a:endParaRPr lang="en-US" altLang="zh-TW" sz="28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514350" indent="-514350">
              <a:buClr>
                <a:srgbClr val="C00000"/>
              </a:buClr>
              <a:buFont typeface="+mj-lt"/>
              <a:buAutoNum type="arabicPeriod"/>
              <a:defRPr/>
            </a:pPr>
            <a:r>
              <a:rPr lang="en-US" altLang="zh-TW" sz="2800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Accessory glands</a:t>
            </a:r>
            <a:r>
              <a:rPr lang="en-US" altLang="zh-TW" sz="28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</a:t>
            </a:r>
            <a:r>
              <a:rPr lang="en-US" altLang="zh-TW" sz="2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include:</a:t>
            </a:r>
          </a:p>
          <a:p>
            <a:pPr marL="1143000" lvl="2" indent="-457200" eaLnBrk="1" hangingPunct="1">
              <a:buClr>
                <a:srgbClr val="C00000"/>
              </a:buClr>
              <a:buFont typeface="+mj-lt"/>
              <a:buAutoNum type="arabicPeriod"/>
              <a:defRPr/>
            </a:pPr>
            <a:r>
              <a:rPr lang="en-US" altLang="zh-TW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Salivary glands </a:t>
            </a:r>
          </a:p>
          <a:p>
            <a:pPr marL="1143000" lvl="2" indent="-457200" eaLnBrk="1" hangingPunct="1">
              <a:buClr>
                <a:srgbClr val="C00000"/>
              </a:buClr>
              <a:buFont typeface="+mj-lt"/>
              <a:buAutoNum type="arabicPeriod"/>
              <a:defRPr/>
            </a:pPr>
            <a:r>
              <a:rPr lang="en-US" altLang="zh-TW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Liver and gall bladder </a:t>
            </a:r>
          </a:p>
          <a:p>
            <a:pPr marL="1143000" lvl="2" indent="-457200" eaLnBrk="1" hangingPunct="1">
              <a:buClr>
                <a:srgbClr val="C00000"/>
              </a:buClr>
              <a:buFont typeface="+mj-lt"/>
              <a:buAutoNum type="arabicPeriod"/>
              <a:defRPr/>
            </a:pPr>
            <a:r>
              <a:rPr lang="en-US" altLang="zh-TW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Pancreas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365124" y="6350"/>
            <a:ext cx="8350280" cy="99375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Regulation</a:t>
            </a:r>
            <a:r>
              <a:rPr lang="en-US" sz="3600" dirty="0"/>
              <a:t> </a:t>
            </a:r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of salivary secretion </a:t>
            </a:r>
            <a:endParaRPr lang="en-US" sz="3600" dirty="0"/>
          </a:p>
        </p:txBody>
      </p:sp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000108"/>
            <a:ext cx="8286807" cy="55245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4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5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00034" y="357166"/>
            <a:ext cx="7024744" cy="78581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Stomach Anatomy:</a:t>
            </a:r>
          </a:p>
        </p:txBody>
      </p:sp>
      <p:pic>
        <p:nvPicPr>
          <p:cNvPr id="1217541" name="Picture 5" descr="FG24_12b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4857752" y="1428736"/>
            <a:ext cx="3643338" cy="47863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17539" name="Rectangle 3"/>
          <p:cNvSpPr>
            <a:spLocks noGrp="1" noChangeArrowheads="1"/>
          </p:cNvSpPr>
          <p:nvPr>
            <p:ph sz="quarter" idx="14"/>
          </p:nvPr>
        </p:nvSpPr>
        <p:spPr>
          <a:xfrm>
            <a:off x="500034" y="1357298"/>
            <a:ext cx="4143404" cy="500066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Clr>
                <a:schemeClr val="tx1"/>
              </a:buClr>
            </a:pPr>
            <a:r>
              <a:rPr lang="en-US" sz="2800" dirty="0">
                <a:solidFill>
                  <a:srgbClr val="000099"/>
                </a:solidFill>
              </a:rPr>
              <a:t>Openings</a:t>
            </a:r>
          </a:p>
          <a:p>
            <a:pPr lvl="1">
              <a:buClr>
                <a:srgbClr val="FF0000"/>
              </a:buClr>
            </a:pPr>
            <a:r>
              <a:rPr lang="en-US" sz="2400" dirty="0" err="1">
                <a:solidFill>
                  <a:srgbClr val="000099"/>
                </a:solidFill>
              </a:rPr>
              <a:t>Gastroesophageal</a:t>
            </a:r>
            <a:r>
              <a:rPr lang="en-US" sz="2400" dirty="0"/>
              <a:t>: To esophagus</a:t>
            </a:r>
          </a:p>
          <a:p>
            <a:pPr lvl="1">
              <a:buClr>
                <a:srgbClr val="FF0000"/>
              </a:buClr>
            </a:pPr>
            <a:r>
              <a:rPr lang="en-US" sz="2400" dirty="0">
                <a:solidFill>
                  <a:srgbClr val="000099"/>
                </a:solidFill>
              </a:rPr>
              <a:t>Pyloric</a:t>
            </a:r>
            <a:r>
              <a:rPr lang="en-US" sz="2400" dirty="0"/>
              <a:t>: To duodenum</a:t>
            </a:r>
          </a:p>
          <a:p>
            <a:pPr>
              <a:buClr>
                <a:schemeClr val="tx1"/>
              </a:buClr>
            </a:pPr>
            <a:r>
              <a:rPr lang="en-US" sz="2800" dirty="0">
                <a:solidFill>
                  <a:srgbClr val="000099"/>
                </a:solidFill>
              </a:rPr>
              <a:t>Regions</a:t>
            </a:r>
          </a:p>
          <a:p>
            <a:pPr lvl="1">
              <a:buClr>
                <a:srgbClr val="FF0000"/>
              </a:buClr>
            </a:pPr>
            <a:r>
              <a:rPr lang="en-US" sz="2400" dirty="0"/>
              <a:t>Cardiac</a:t>
            </a:r>
          </a:p>
          <a:p>
            <a:pPr lvl="1">
              <a:buClr>
                <a:srgbClr val="FF0000"/>
              </a:buClr>
            </a:pPr>
            <a:r>
              <a:rPr lang="en-US" sz="2400" dirty="0" err="1"/>
              <a:t>Fundus</a:t>
            </a:r>
            <a:endParaRPr lang="en-US" sz="2400" dirty="0"/>
          </a:p>
          <a:p>
            <a:pPr lvl="1">
              <a:buClr>
                <a:srgbClr val="FF0000"/>
              </a:buClr>
            </a:pPr>
            <a:r>
              <a:rPr lang="en-US" sz="2400" dirty="0"/>
              <a:t>Body</a:t>
            </a:r>
          </a:p>
          <a:p>
            <a:pPr lvl="1">
              <a:buClr>
                <a:srgbClr val="FF0000"/>
              </a:buClr>
            </a:pPr>
            <a:r>
              <a:rPr lang="en-US" sz="2400" dirty="0"/>
              <a:t>Pyloric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7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17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75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175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7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17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7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217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7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17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7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217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7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217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7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217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75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175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75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2175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7538" grpId="0" animBg="1"/>
      <p:bldP spid="1217539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FG24_12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000100" y="428604"/>
            <a:ext cx="7024744" cy="8572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Stomach Histology:</a:t>
            </a:r>
          </a:p>
        </p:txBody>
      </p:sp>
      <p:pic>
        <p:nvPicPr>
          <p:cNvPr id="1218565" name="Picture 5" descr="FG24_13c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4643438" y="1500174"/>
            <a:ext cx="4000528" cy="47149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18563" name="Rectangle 3"/>
          <p:cNvSpPr>
            <a:spLocks noGrp="1" noChangeArrowheads="1"/>
          </p:cNvSpPr>
          <p:nvPr>
            <p:ph sz="quarter" idx="14"/>
          </p:nvPr>
        </p:nvSpPr>
        <p:spPr>
          <a:xfrm>
            <a:off x="642910" y="1500174"/>
            <a:ext cx="3919922" cy="471490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Clr>
                <a:schemeClr val="tx1"/>
              </a:buClr>
            </a:pPr>
            <a:r>
              <a:rPr lang="en-US" sz="2800" dirty="0">
                <a:solidFill>
                  <a:srgbClr val="000099"/>
                </a:solidFill>
              </a:rPr>
              <a:t>Layers</a:t>
            </a:r>
          </a:p>
          <a:p>
            <a:pPr lvl="1">
              <a:buClr>
                <a:srgbClr val="FF0000"/>
              </a:buClr>
            </a:pPr>
            <a:r>
              <a:rPr lang="en-US" sz="2400" dirty="0" err="1"/>
              <a:t>Serosa</a:t>
            </a:r>
            <a:r>
              <a:rPr lang="en-US" sz="2400" dirty="0"/>
              <a:t> or visceral peritoneum: Outermost</a:t>
            </a:r>
          </a:p>
          <a:p>
            <a:pPr lvl="1">
              <a:buClr>
                <a:srgbClr val="FF0000"/>
              </a:buClr>
            </a:pPr>
            <a:r>
              <a:rPr lang="en-US" sz="2400" dirty="0" err="1"/>
              <a:t>Muscularis</a:t>
            </a:r>
            <a:r>
              <a:rPr lang="en-US" sz="2400" dirty="0"/>
              <a:t>: Three layers</a:t>
            </a:r>
          </a:p>
          <a:p>
            <a:pPr lvl="2">
              <a:buClr>
                <a:schemeClr val="tx1"/>
              </a:buClr>
            </a:pPr>
            <a:r>
              <a:rPr lang="en-US" sz="2000" dirty="0"/>
              <a:t>Outer longitudinal</a:t>
            </a:r>
          </a:p>
          <a:p>
            <a:pPr lvl="2">
              <a:buClr>
                <a:schemeClr val="tx1"/>
              </a:buClr>
            </a:pPr>
            <a:r>
              <a:rPr lang="en-US" sz="2000" dirty="0"/>
              <a:t>Middle circular</a:t>
            </a:r>
          </a:p>
          <a:p>
            <a:pPr lvl="2">
              <a:buClr>
                <a:schemeClr val="tx1"/>
              </a:buClr>
            </a:pPr>
            <a:r>
              <a:rPr lang="en-US" sz="2000" dirty="0"/>
              <a:t>Inner oblique </a:t>
            </a:r>
          </a:p>
          <a:p>
            <a:pPr lvl="1">
              <a:buClr>
                <a:srgbClr val="FF0000"/>
              </a:buClr>
            </a:pPr>
            <a:r>
              <a:rPr lang="en-US" sz="2400" dirty="0" err="1"/>
              <a:t>Submucosa</a:t>
            </a:r>
            <a:endParaRPr lang="en-US" sz="2400" dirty="0"/>
          </a:p>
          <a:p>
            <a:pPr lvl="1">
              <a:buClr>
                <a:srgbClr val="FF0000"/>
              </a:buClr>
            </a:pPr>
            <a:r>
              <a:rPr lang="en-US" sz="2400" dirty="0"/>
              <a:t>Mucosa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18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1856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18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218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18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218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218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18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218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218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62" grpId="0" animBg="1"/>
      <p:bldP spid="1218563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24_11b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61" name="Rectangle 9"/>
          <p:cNvSpPr>
            <a:spLocks noGrp="1" noRot="1" noChangeArrowheads="1"/>
          </p:cNvSpPr>
          <p:nvPr>
            <p:ph type="title"/>
          </p:nvPr>
        </p:nvSpPr>
        <p:spPr>
          <a:xfrm>
            <a:off x="214282" y="285728"/>
            <a:ext cx="8572560" cy="70802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en-US" altLang="zh-CN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GIT secretions in Stomach </a:t>
            </a:r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08"/>
            <a:ext cx="8501122" cy="58578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42910" y="714356"/>
            <a:ext cx="7715304" cy="50323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altLang="zh-CN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Function of Gastric HCL </a:t>
            </a:r>
            <a:r>
              <a:rPr lang="en-US" altLang="zh-CN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( </a:t>
            </a:r>
            <a:r>
              <a:rPr lang="en-US" altLang="zh-CN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parital</a:t>
            </a:r>
            <a:r>
              <a:rPr lang="en-US" altLang="zh-CN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 cell)</a:t>
            </a:r>
          </a:p>
        </p:txBody>
      </p:sp>
      <p:sp>
        <p:nvSpPr>
          <p:cNvPr id="9523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42909" y="1357313"/>
            <a:ext cx="7786743" cy="4929207"/>
          </a:xfr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457200" indent="-457200" algn="just" eaLnBrk="1" hangingPunct="1">
              <a:lnSpc>
                <a:spcPct val="120000"/>
              </a:lnSpc>
              <a:buClr>
                <a:srgbClr val="C00000"/>
              </a:buClr>
              <a:buFontTx/>
              <a:buAutoNum type="arabicPeriod"/>
            </a:pPr>
            <a:r>
              <a:rPr lang="en-US" altLang="zh-CN" sz="2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Activates </a:t>
            </a:r>
            <a:r>
              <a:rPr lang="en-US" altLang="zh-CN" sz="28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pepsinogen</a:t>
            </a:r>
            <a:r>
              <a:rPr lang="en-US" altLang="zh-CN" sz="2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into pepsins </a:t>
            </a:r>
          </a:p>
          <a:p>
            <a:pPr marL="457200" indent="-457200" algn="just" eaLnBrk="1" hangingPunct="1">
              <a:lnSpc>
                <a:spcPct val="120000"/>
              </a:lnSpc>
              <a:buClr>
                <a:srgbClr val="C00000"/>
              </a:buClr>
              <a:buFontTx/>
              <a:buAutoNum type="arabicPeriod"/>
            </a:pPr>
            <a:r>
              <a:rPr lang="en-US" altLang="zh-CN" sz="2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Provides optimum for pH for action of pepsins</a:t>
            </a:r>
            <a:endParaRPr lang="zh-CN" altLang="en-US" sz="28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457200" indent="-457200" algn="just" eaLnBrk="1" hangingPunct="1">
              <a:lnSpc>
                <a:spcPct val="120000"/>
              </a:lnSpc>
              <a:buClr>
                <a:srgbClr val="C00000"/>
              </a:buClr>
              <a:buFontTx/>
              <a:buAutoNum type="arabicPeriod"/>
            </a:pPr>
            <a:r>
              <a:rPr lang="en-US" altLang="zh-CN" sz="2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Denatures protein (</a:t>
            </a:r>
            <a:r>
              <a:rPr lang="en-US" altLang="zh-CN" sz="28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denaturation</a:t>
            </a:r>
            <a:r>
              <a:rPr lang="en-US" altLang="zh-CN" sz="2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→ help its digestion) </a:t>
            </a:r>
            <a:endParaRPr lang="zh-CN" altLang="en-US" sz="28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457200" indent="-457200" algn="just" eaLnBrk="1" hangingPunct="1">
              <a:lnSpc>
                <a:spcPct val="120000"/>
              </a:lnSpc>
              <a:buClr>
                <a:srgbClr val="C00000"/>
              </a:buClr>
              <a:buFontTx/>
              <a:buAutoNum type="arabicPeriod"/>
            </a:pPr>
            <a:r>
              <a:rPr lang="en-US" altLang="zh-CN" sz="2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Kills bacteria in food</a:t>
            </a:r>
            <a:endParaRPr lang="zh-CN" altLang="en-US" sz="28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457200" indent="-457200" algn="just" eaLnBrk="1" hangingPunct="1">
              <a:lnSpc>
                <a:spcPct val="120000"/>
              </a:lnSpc>
              <a:buClr>
                <a:srgbClr val="C00000"/>
              </a:buClr>
              <a:buFontTx/>
              <a:buAutoNum type="arabicPeriod"/>
            </a:pPr>
            <a:r>
              <a:rPr lang="en-US" altLang="zh-CN" sz="2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Help  Fe</a:t>
            </a:r>
            <a:r>
              <a:rPr lang="en-US" altLang="zh-CN" sz="2800" baseline="30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2+</a:t>
            </a:r>
            <a:r>
              <a:rPr lang="zh-CN" altLang="en-US" sz="2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、</a:t>
            </a:r>
            <a:r>
              <a:rPr lang="en-US" altLang="zh-CN" sz="2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Ca</a:t>
            </a:r>
            <a:r>
              <a:rPr lang="en-US" altLang="zh-CN" sz="2800" baseline="30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2+ </a:t>
            </a:r>
            <a:r>
              <a:rPr lang="en-US" altLang="zh-CN" sz="2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absorption.</a:t>
            </a:r>
          </a:p>
          <a:p>
            <a:pPr marL="457200" indent="-457200" algn="just" eaLnBrk="1" hangingPunct="1">
              <a:lnSpc>
                <a:spcPct val="120000"/>
              </a:lnSpc>
              <a:buClr>
                <a:srgbClr val="C00000"/>
              </a:buClr>
              <a:buFontTx/>
              <a:buAutoNum type="arabicPeriod"/>
            </a:pPr>
            <a:r>
              <a:rPr lang="en-US" altLang="zh-CN" sz="2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Promotes pancreatic, small intestinal and bile secretion </a:t>
            </a:r>
            <a:endParaRPr lang="zh-CN" altLang="en-US" sz="28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52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52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2" descr="https://encrypted-tbn3.gstatic.com/images?q=tbn:ANd9GcSUc_1uU467IrehsaNz-Pt4nGchzSqV8djgz3YDCUZPlg4fF1_8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4480" y="1071546"/>
            <a:ext cx="5957911" cy="47149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0" y="2924175"/>
            <a:ext cx="2209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>
                <a:latin typeface="Times New Roman" pitchFamily="18" charset="0"/>
                <a:ea typeface="SimSun" pitchFamily="2" charset="-122"/>
              </a:rPr>
              <a:t>  </a:t>
            </a:r>
            <a:endParaRPr kumimoji="1" lang="en-US" altLang="zh-CN" b="1">
              <a:solidFill>
                <a:srgbClr val="FF0000"/>
              </a:solidFill>
              <a:latin typeface="Times New Roman" pitchFamily="18" charset="0"/>
              <a:ea typeface="SimSun" pitchFamily="2" charset="-122"/>
            </a:endParaRP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kumimoji="1" lang="en-US" altLang="zh-CN" b="1">
                <a:latin typeface="Times New Roman" pitchFamily="18" charset="0"/>
                <a:ea typeface="SimSun" pitchFamily="2" charset="-122"/>
              </a:rPr>
              <a:t>Pepsinogen</a:t>
            </a: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3428992" y="3143248"/>
            <a:ext cx="19224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dirty="0">
                <a:latin typeface="Times New Roman" pitchFamily="18" charset="0"/>
                <a:ea typeface="SimSun" pitchFamily="2" charset="-122"/>
              </a:rPr>
              <a:t>Pepsin</a:t>
            </a: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6072198" y="2357430"/>
            <a:ext cx="16557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>
              <a:spcBef>
                <a:spcPct val="50000"/>
              </a:spcBef>
            </a:pPr>
            <a:r>
              <a:rPr kumimoji="1" lang="en-US" altLang="zh-CN" b="1" dirty="0">
                <a:ea typeface="SimSun" pitchFamily="2" charset="-122"/>
              </a:rPr>
              <a:t>protein</a:t>
            </a: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5857884" y="4000504"/>
            <a:ext cx="23764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>
              <a:spcBef>
                <a:spcPct val="50000"/>
              </a:spcBef>
            </a:pPr>
            <a:r>
              <a:rPr kumimoji="1" lang="en-US" altLang="zh-CN" b="1" dirty="0">
                <a:ea typeface="SimSun" pitchFamily="2" charset="-122"/>
              </a:rPr>
              <a:t>peptone</a:t>
            </a:r>
          </a:p>
        </p:txBody>
      </p:sp>
      <p:sp>
        <p:nvSpPr>
          <p:cNvPr id="31750" name="Line 6"/>
          <p:cNvSpPr>
            <a:spLocks noChangeShapeType="1"/>
          </p:cNvSpPr>
          <p:nvPr/>
        </p:nvSpPr>
        <p:spPr bwMode="auto">
          <a:xfrm>
            <a:off x="2357422" y="34290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ar-IQ"/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2357422" y="3714752"/>
            <a:ext cx="1371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dirty="0">
                <a:latin typeface="Times New Roman" pitchFamily="18" charset="0"/>
                <a:ea typeface="SimSun" pitchFamily="2" charset="-122"/>
              </a:rPr>
              <a:t>  pH 2-3.5</a:t>
            </a:r>
          </a:p>
        </p:txBody>
      </p:sp>
      <p:sp>
        <p:nvSpPr>
          <p:cNvPr id="31752" name="Line 8"/>
          <p:cNvSpPr>
            <a:spLocks noChangeShapeType="1"/>
          </p:cNvSpPr>
          <p:nvPr/>
        </p:nvSpPr>
        <p:spPr bwMode="auto">
          <a:xfrm>
            <a:off x="7000892" y="3000372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ar-IQ"/>
          </a:p>
        </p:txBody>
      </p:sp>
      <p:sp>
        <p:nvSpPr>
          <p:cNvPr id="31753" name="Line 9"/>
          <p:cNvSpPr>
            <a:spLocks noChangeShapeType="1"/>
          </p:cNvSpPr>
          <p:nvPr/>
        </p:nvSpPr>
        <p:spPr bwMode="auto">
          <a:xfrm>
            <a:off x="5429256" y="34290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ar-IQ"/>
          </a:p>
        </p:txBody>
      </p:sp>
      <p:sp>
        <p:nvSpPr>
          <p:cNvPr id="31759" name="Text Box 15"/>
          <p:cNvSpPr txBox="1">
            <a:spLocks noChangeArrowheads="1"/>
          </p:cNvSpPr>
          <p:nvPr/>
        </p:nvSpPr>
        <p:spPr bwMode="auto">
          <a:xfrm>
            <a:off x="2714612" y="2857496"/>
            <a:ext cx="7699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0">
              <a:spcBef>
                <a:spcPct val="50000"/>
              </a:spcBef>
            </a:pPr>
            <a:r>
              <a:rPr kumimoji="1" lang="en-US" altLang="zh-CN" dirty="0" err="1">
                <a:latin typeface="Times New Roman" pitchFamily="18" charset="0"/>
                <a:ea typeface="SimSun" pitchFamily="2" charset="-122"/>
              </a:rPr>
              <a:t>HCl</a:t>
            </a:r>
            <a:endParaRPr kumimoji="1" lang="en-US" altLang="zh-CN" dirty="0"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307216" name="Text Box 16"/>
          <p:cNvSpPr txBox="1">
            <a:spLocks noChangeArrowheads="1"/>
          </p:cNvSpPr>
          <p:nvPr/>
        </p:nvSpPr>
        <p:spPr bwMode="auto">
          <a:xfrm>
            <a:off x="500034" y="1214422"/>
            <a:ext cx="82089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>
              <a:spcBef>
                <a:spcPct val="50000"/>
              </a:spcBef>
              <a:defRPr/>
            </a:pPr>
            <a:r>
              <a:rPr kumimoji="1" lang="en-US" altLang="zh-CN" sz="3200" b="1" dirty="0">
                <a:latin typeface="+mn-lt"/>
              </a:rPr>
              <a:t>Function of </a:t>
            </a:r>
            <a:r>
              <a:rPr kumimoji="1" lang="en-US" altLang="zh-CN" sz="3200" b="1" dirty="0" err="1">
                <a:latin typeface="+mn-lt"/>
              </a:rPr>
              <a:t>pepsinogen</a:t>
            </a:r>
            <a:r>
              <a:rPr kumimoji="1" lang="en-US" altLang="zh-CN" sz="3200" b="1" dirty="0">
                <a:latin typeface="+mn-lt"/>
              </a:rPr>
              <a:t> </a:t>
            </a:r>
            <a:r>
              <a:rPr kumimoji="1" lang="en-US" altLang="zh-CN" b="1" dirty="0">
                <a:latin typeface="+mn-lt"/>
              </a:rPr>
              <a:t>( chief cell)</a:t>
            </a:r>
            <a:endParaRPr lang="en-US" altLang="zh-CN" b="1" dirty="0"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42910" y="1571612"/>
            <a:ext cx="7929618" cy="295592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en-US" altLang="zh-CN" b="1" dirty="0">
                <a:solidFill>
                  <a:schemeClr val="tx1"/>
                </a:solidFill>
              </a:rPr>
              <a:t>Mucus secretion </a:t>
            </a:r>
            <a:r>
              <a:rPr lang="en-US" altLang="zh-CN" sz="1600" b="1" dirty="0">
                <a:solidFill>
                  <a:schemeClr val="tx1"/>
                </a:solidFill>
              </a:rPr>
              <a:t>(mucous neck cell)</a:t>
            </a:r>
            <a:endParaRPr lang="en-US" altLang="zh-CN" sz="1600" b="1" dirty="0">
              <a:ea typeface="SimSun" pitchFamily="2" charset="-122"/>
            </a:endParaRPr>
          </a:p>
          <a:p>
            <a:pPr algn="justLow" eaLnBrk="1" hangingPunct="1"/>
            <a:r>
              <a:rPr lang="en-US" altLang="zh-CN" sz="2400" dirty="0">
                <a:ea typeface="SimSun" pitchFamily="2" charset="-122"/>
              </a:rPr>
              <a:t>Soluble and insoluble mucus are secreted by cells of the stomach.</a:t>
            </a:r>
          </a:p>
          <a:p>
            <a:pPr algn="justLow" eaLnBrk="1" hangingPunct="1"/>
            <a:r>
              <a:rPr lang="en-US" altLang="zh-CN" sz="2400" b="1" dirty="0">
                <a:ea typeface="SimSun" pitchFamily="2" charset="-122"/>
              </a:rPr>
              <a:t>Soluble mucus </a:t>
            </a:r>
            <a:r>
              <a:rPr lang="en-US" altLang="zh-CN" sz="2400" dirty="0">
                <a:ea typeface="SimSun" pitchFamily="2" charset="-122"/>
              </a:rPr>
              <a:t>mixes with the contents of the stomach and helps to lubricate </a:t>
            </a:r>
            <a:r>
              <a:rPr lang="en-US" altLang="zh-CN" sz="2400" dirty="0" err="1">
                <a:ea typeface="SimSun" pitchFamily="2" charset="-122"/>
              </a:rPr>
              <a:t>chyme</a:t>
            </a:r>
            <a:r>
              <a:rPr lang="en-US" altLang="zh-CN" sz="2400" dirty="0">
                <a:ea typeface="SimSun" pitchFamily="2" charset="-122"/>
              </a:rPr>
              <a:t>. </a:t>
            </a:r>
          </a:p>
          <a:p>
            <a:pPr algn="justLow" eaLnBrk="1" hangingPunct="1"/>
            <a:r>
              <a:rPr lang="en-US" altLang="zh-CN" sz="2400" b="1" dirty="0">
                <a:ea typeface="SimSun" pitchFamily="2" charset="-122"/>
              </a:rPr>
              <a:t>Insoluble mucus </a:t>
            </a:r>
            <a:r>
              <a:rPr lang="en-US" altLang="zh-CN" sz="2400" dirty="0">
                <a:ea typeface="SimSun" pitchFamily="2" charset="-122"/>
              </a:rPr>
              <a:t>forms a protective barrier against the high acidity of the stomach content. </a:t>
            </a:r>
          </a:p>
        </p:txBody>
      </p:sp>
      <p:sp>
        <p:nvSpPr>
          <p:cNvPr id="4" name="Rectangle 3"/>
          <p:cNvSpPr txBox="1">
            <a:spLocks noRot="1" noChangeArrowheads="1"/>
          </p:cNvSpPr>
          <p:nvPr/>
        </p:nvSpPr>
        <p:spPr bwMode="auto">
          <a:xfrm>
            <a:off x="642910" y="4500570"/>
            <a:ext cx="7929618" cy="129881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l" rtl="0">
              <a:spcBef>
                <a:spcPct val="20000"/>
              </a:spcBef>
              <a:defRPr/>
            </a:pPr>
            <a:r>
              <a:rPr lang="en-US" altLang="zh-CN" kern="0" dirty="0">
                <a:latin typeface="+mn-lt"/>
              </a:rPr>
              <a:t>                                     </a:t>
            </a:r>
            <a:r>
              <a:rPr lang="en-US" altLang="zh-CN" sz="2800" b="1" kern="0" dirty="0"/>
              <a:t>Intrinsic Factor </a:t>
            </a:r>
            <a:r>
              <a:rPr kumimoji="1" lang="en-US" altLang="zh-CN" b="1" dirty="0"/>
              <a:t>( chief cell)</a:t>
            </a:r>
            <a:endParaRPr lang="en-US" altLang="zh-CN" b="1" dirty="0"/>
          </a:p>
          <a:p>
            <a:pPr marL="342900" indent="-342900" algn="l" rtl="0">
              <a:spcBef>
                <a:spcPct val="20000"/>
              </a:spcBef>
              <a:defRPr/>
            </a:pPr>
            <a:endParaRPr lang="en-US" altLang="zh-CN" b="1" kern="0" dirty="0"/>
          </a:p>
          <a:p>
            <a:pPr marL="342900" indent="-342900" algn="l" rtl="0">
              <a:spcBef>
                <a:spcPct val="20000"/>
              </a:spcBef>
              <a:buFontTx/>
              <a:buChar char="•"/>
              <a:defRPr/>
            </a:pPr>
            <a:r>
              <a:rPr lang="en-US" altLang="zh-CN" sz="2400" dirty="0">
                <a:ea typeface="SimSun" pitchFamily="2" charset="-122"/>
              </a:rPr>
              <a:t>Help absorption of vitamin B12   </a:t>
            </a:r>
          </a:p>
        </p:txBody>
      </p:sp>
      <p:sp>
        <p:nvSpPr>
          <p:cNvPr id="5" name="Rectangle 2"/>
          <p:cNvSpPr txBox="1">
            <a:spLocks noRot="1" noChangeArrowheads="1"/>
          </p:cNvSpPr>
          <p:nvPr/>
        </p:nvSpPr>
        <p:spPr bwMode="auto">
          <a:xfrm>
            <a:off x="642910" y="714356"/>
            <a:ext cx="7897808" cy="584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3200" kern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+mj-ea"/>
                <a:cs typeface="+mj-cs"/>
              </a:rPr>
              <a:t>Function of mucous and intrinsic factor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 animBg="1"/>
      <p:bldP spid="4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 descr="http://www.ellies-whole-grains.com/image-files/human_digestive_system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95234" name="Picture 2" descr="http://www.hakeem-sy.com/main/files/PhasesOfGastricSecretion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5" y="1071546"/>
            <a:ext cx="8215370" cy="54292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500034" y="285728"/>
            <a:ext cx="8229600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3600" kern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Regulation of Gastric S</a:t>
            </a:r>
            <a:r>
              <a:rPr lang="en-US" sz="3600" kern="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ecretion</a:t>
            </a:r>
            <a:r>
              <a:rPr lang="en-US" sz="3600" kern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5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8501" name="Picture 5" descr="FG24_15a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 l="3114" t="25256" r="3094" b="26561"/>
          <a:stretch>
            <a:fillRect/>
          </a:stretch>
        </p:blipFill>
        <p:spPr>
          <a:xfrm>
            <a:off x="500034" y="357166"/>
            <a:ext cx="8143932" cy="63579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25" name="Picture 5" descr="FG24_15b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 l="2138" t="17444" r="1140" b="23955"/>
          <a:stretch>
            <a:fillRect/>
          </a:stretch>
        </p:blipFill>
        <p:spPr>
          <a:xfrm>
            <a:off x="500034" y="285728"/>
            <a:ext cx="8215370" cy="62151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0549" name="Picture 5" descr="FG24_15c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 l="1160" t="17444" r="1140" b="17444"/>
          <a:stretch>
            <a:fillRect/>
          </a:stretch>
        </p:blipFill>
        <p:spPr>
          <a:xfrm>
            <a:off x="428596" y="357166"/>
            <a:ext cx="8286808" cy="62151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358246" cy="84137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4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Pancrease</a:t>
            </a:r>
            <a:r>
              <a:rPr 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</a:p>
        </p:txBody>
      </p:sp>
      <p:pic>
        <p:nvPicPr>
          <p:cNvPr id="34819" name="Picture 2" descr="http://cnx.org/content/m46496/latest/2424_Exocrine_and_Endocrine_Pancreas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1214422"/>
            <a:ext cx="4714908" cy="53276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4820" name="Picture 4" descr="http://www.nature.com/nrgastro/journal/v10/n6/images/nrgastro.2013.36-f1.jpg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14942" y="1214422"/>
            <a:ext cx="3571900" cy="5357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7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85723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Duodenum</a:t>
            </a:r>
            <a:r>
              <a:rPr lang="en-US" dirty="0"/>
              <a:t> 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and</a:t>
            </a:r>
            <a:r>
              <a:rPr lang="en-US" dirty="0"/>
              <a:t> 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Pancreas</a:t>
            </a:r>
            <a:endParaRPr lang="en-US" dirty="0"/>
          </a:p>
        </p:txBody>
      </p:sp>
      <p:pic>
        <p:nvPicPr>
          <p:cNvPr id="1225732" name="Picture 4" descr="FG24_18a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857232"/>
            <a:ext cx="9144000" cy="60007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5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5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573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500034" y="1000108"/>
            <a:ext cx="8143932" cy="5500726"/>
          </a:xfr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 eaLnBrk="1" hangingPunct="1">
              <a:buClr>
                <a:srgbClr val="C00000"/>
              </a:buClr>
            </a:pP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Pancreas has </a:t>
            </a: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 functions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</a:t>
            </a:r>
          </a:p>
          <a:p>
            <a:pPr algn="justLow" eaLnBrk="1" hangingPunct="1">
              <a:buClr>
                <a:srgbClr val="C00000"/>
              </a:buClr>
              <a:buFontTx/>
              <a:buNone/>
            </a:pP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a) </a:t>
            </a:r>
            <a:r>
              <a:rPr lang="en-US" altLang="zh-CN" sz="2400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Endocrine functions</a:t>
            </a:r>
            <a:r>
              <a:rPr lang="en-US" altLang="zh-CN" sz="2400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secretes insulin and glucagon from islets of </a:t>
            </a:r>
            <a:r>
              <a:rPr lang="en-US" altLang="zh-CN" sz="24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Langerhans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 algn="justLow" eaLnBrk="1" hangingPunct="1">
              <a:buClr>
                <a:srgbClr val="C00000"/>
              </a:buClr>
              <a:buFontTx/>
              <a:buNone/>
            </a:pP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b) Ex</a:t>
            </a:r>
            <a:r>
              <a:rPr lang="en-US" altLang="zh-CN" sz="2400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ocrine function</a:t>
            </a:r>
            <a:r>
              <a:rPr lang="en-US" altLang="zh-CN" sz="2400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secretion of pancreatic juice</a:t>
            </a:r>
          </a:p>
          <a:p>
            <a:pPr algn="justLow" eaLnBrk="1" hangingPunct="1">
              <a:buClr>
                <a:srgbClr val="C00000"/>
              </a:buClr>
            </a:pP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It has </a:t>
            </a: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 components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aqueous and enzymatic components.</a:t>
            </a:r>
          </a:p>
          <a:p>
            <a:pPr lvl="1" algn="justLow">
              <a:buClr>
                <a:srgbClr val="C00000"/>
              </a:buClr>
            </a:pPr>
            <a:r>
              <a:rPr lang="en-US" altLang="zh-CN" sz="2200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Aqueous component </a:t>
            </a:r>
            <a:r>
              <a:rPr lang="en-US" altLang="zh-CN" sz="2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(contains HCO3) is important for neutralizing stomach acid in the duodenum so pancreatic enzymes can function properly</a:t>
            </a:r>
          </a:p>
          <a:p>
            <a:pPr lvl="1" algn="justLow">
              <a:buClr>
                <a:srgbClr val="C00000"/>
              </a:buClr>
            </a:pPr>
            <a:r>
              <a:rPr lang="en-US" altLang="zh-CN" sz="2200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Enzymatic component </a:t>
            </a:r>
            <a:r>
              <a:rPr lang="en-US" altLang="zh-CN" sz="2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is essential for the proper digestion and absorption of carbohydrates, fats, and proteins</a:t>
            </a:r>
          </a:p>
          <a:p>
            <a:pPr lvl="2">
              <a:lnSpc>
                <a:spcPct val="90000"/>
              </a:lnSpc>
              <a:buClr>
                <a:schemeClr val="tx1"/>
              </a:buClr>
            </a:pP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Pancreatic enzymes 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include </a:t>
            </a:r>
            <a:r>
              <a:rPr lang="en-US" altLang="zh-CN" sz="24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trypsin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en-US" altLang="zh-CN" sz="24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chemotrypsin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lipase, </a:t>
            </a:r>
            <a:r>
              <a:rPr lang="en-US" altLang="zh-CN" sz="24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carboxypeptidase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pancreatic amylase, enzymes that reduce DNA and ribonucleic acid .</a:t>
            </a:r>
          </a:p>
          <a:p>
            <a:pPr eaLnBrk="1" hangingPunct="1"/>
            <a:endParaRPr lang="en-US" altLang="zh-CN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Rectangle 2"/>
          <p:cNvSpPr txBox="1">
            <a:spLocks noRot="1" noChangeArrowheads="1"/>
          </p:cNvSpPr>
          <p:nvPr/>
        </p:nvSpPr>
        <p:spPr bwMode="auto">
          <a:xfrm>
            <a:off x="500034" y="357166"/>
            <a:ext cx="8143932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CN" sz="3600" kern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+mj-ea"/>
                <a:cs typeface="+mj-cs"/>
              </a:rPr>
              <a:t>Pancreatic Secretion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16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1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9" grpId="0" build="p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4645" name="Picture 5" descr="FG24_18b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>
            <a:off x="500034" y="357166"/>
            <a:ext cx="8143932" cy="61436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214282" y="1000108"/>
            <a:ext cx="84296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>
              <a:spcBef>
                <a:spcPct val="50000"/>
              </a:spcBef>
            </a:pPr>
            <a:r>
              <a:rPr kumimoji="1" lang="en-US" altLang="zh-CN" b="1" dirty="0">
                <a:ea typeface="SimSun" pitchFamily="2" charset="-122"/>
              </a:rPr>
              <a:t>Starch</a:t>
            </a:r>
            <a:r>
              <a:rPr kumimoji="1" lang="en-US" altLang="zh-CN" b="1" dirty="0">
                <a:latin typeface="Times New Roman" pitchFamily="18" charset="0"/>
                <a:ea typeface="SimSun" pitchFamily="2" charset="-122"/>
              </a:rPr>
              <a:t>                                                      </a:t>
            </a:r>
            <a:r>
              <a:rPr kumimoji="1" lang="en-US" altLang="zh-CN" b="1" dirty="0">
                <a:ea typeface="SimSun" pitchFamily="2" charset="-122"/>
              </a:rPr>
              <a:t>Maltose + </a:t>
            </a:r>
            <a:r>
              <a:rPr kumimoji="1" lang="en-US" altLang="zh-CN" b="1" dirty="0" err="1">
                <a:ea typeface="SimSun" pitchFamily="2" charset="-122"/>
              </a:rPr>
              <a:t>Maltotriose</a:t>
            </a:r>
            <a:r>
              <a:rPr kumimoji="1" lang="en-US" altLang="zh-CN" b="1" dirty="0">
                <a:ea typeface="SimSun" pitchFamily="2" charset="-122"/>
              </a:rPr>
              <a:t> </a:t>
            </a:r>
          </a:p>
        </p:txBody>
      </p:sp>
      <p:sp>
        <p:nvSpPr>
          <p:cNvPr id="36867" name="Line 3"/>
          <p:cNvSpPr>
            <a:spLocks noChangeShapeType="1"/>
          </p:cNvSpPr>
          <p:nvPr/>
        </p:nvSpPr>
        <p:spPr bwMode="auto">
          <a:xfrm>
            <a:off x="2428860" y="1214422"/>
            <a:ext cx="2286000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ar-IQ"/>
          </a:p>
        </p:txBody>
      </p:sp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1357290" y="785794"/>
            <a:ext cx="42862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>
              <a:spcBef>
                <a:spcPct val="50000"/>
              </a:spcBef>
            </a:pPr>
            <a:r>
              <a:rPr kumimoji="1" lang="en-US" altLang="zh-CN" b="1" dirty="0">
                <a:ea typeface="SimSun" pitchFamily="2" charset="-122"/>
              </a:rPr>
              <a:t>     pancreatic amylase</a:t>
            </a: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2428860" y="1285860"/>
            <a:ext cx="1571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1800" b="1" dirty="0">
                <a:latin typeface="Times New Roman" pitchFamily="18" charset="0"/>
                <a:ea typeface="SimSun" pitchFamily="2" charset="-122"/>
              </a:rPr>
              <a:t> pH  7.0</a:t>
            </a:r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0" y="2071678"/>
            <a:ext cx="9321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>
              <a:spcBef>
                <a:spcPct val="50000"/>
              </a:spcBef>
            </a:pPr>
            <a:r>
              <a:rPr kumimoji="1" lang="en-US" altLang="zh-CN" sz="2000" b="1" dirty="0">
                <a:latin typeface="Times New Roman" pitchFamily="18" charset="0"/>
                <a:ea typeface="SimSun" pitchFamily="2" charset="-122"/>
              </a:rPr>
              <a:t>Fat</a:t>
            </a:r>
            <a:r>
              <a:rPr kumimoji="1" lang="zh-CN" altLang="en-US" sz="2000" b="1" dirty="0">
                <a:latin typeface="Times New Roman" pitchFamily="18" charset="0"/>
                <a:ea typeface="SimSun" pitchFamily="2" charset="-122"/>
              </a:rPr>
              <a:t>（</a:t>
            </a:r>
            <a:r>
              <a:rPr kumimoji="1" lang="en-US" altLang="zh-CN" sz="2000" b="1" dirty="0">
                <a:ea typeface="SimSun" pitchFamily="2" charset="-122"/>
              </a:rPr>
              <a:t>Triglyceride</a:t>
            </a:r>
            <a:r>
              <a:rPr kumimoji="1" lang="zh-CN" altLang="en-US" sz="2000" b="1" dirty="0">
                <a:latin typeface="Times New Roman" pitchFamily="18" charset="0"/>
                <a:ea typeface="SimSun" pitchFamily="2" charset="-122"/>
              </a:rPr>
              <a:t>）                                 </a:t>
            </a:r>
            <a:r>
              <a:rPr kumimoji="1" lang="en-US" altLang="zh-CN" sz="2000" b="1" dirty="0" err="1">
                <a:ea typeface="SimSun" pitchFamily="2" charset="-122"/>
              </a:rPr>
              <a:t>Monoglyceride</a:t>
            </a:r>
            <a:r>
              <a:rPr kumimoji="1" lang="en-US" altLang="zh-CN" sz="2000" b="1" dirty="0">
                <a:ea typeface="SimSun" pitchFamily="2" charset="-122"/>
              </a:rPr>
              <a:t> </a:t>
            </a:r>
            <a:r>
              <a:rPr kumimoji="1" lang="en-US" altLang="zh-CN" sz="2000" b="1" dirty="0">
                <a:latin typeface="Times New Roman" pitchFamily="18" charset="0"/>
                <a:ea typeface="SimSun" pitchFamily="2" charset="-122"/>
              </a:rPr>
              <a:t>+ </a:t>
            </a:r>
            <a:r>
              <a:rPr kumimoji="1" lang="en-US" altLang="zh-CN" sz="2000" b="1" dirty="0">
                <a:ea typeface="SimSun" pitchFamily="2" charset="-122"/>
              </a:rPr>
              <a:t>Fatty acids</a:t>
            </a:r>
            <a:r>
              <a:rPr kumimoji="1" lang="en-US" altLang="zh-CN" sz="2000" b="1" dirty="0">
                <a:latin typeface="Times New Roman" pitchFamily="18" charset="0"/>
                <a:ea typeface="SimSun" pitchFamily="2" charset="-122"/>
              </a:rPr>
              <a:t>                </a:t>
            </a:r>
          </a:p>
        </p:txBody>
      </p:sp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2285984" y="1857364"/>
            <a:ext cx="27352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b="1" dirty="0">
                <a:ea typeface="SimSun" pitchFamily="2" charset="-122"/>
              </a:rPr>
              <a:t>Lipase </a:t>
            </a:r>
            <a:r>
              <a:rPr kumimoji="1" lang="en-US" altLang="zh-CN" b="1" dirty="0">
                <a:latin typeface="Times New Roman" pitchFamily="18" charset="0"/>
                <a:ea typeface="SimSun" pitchFamily="2" charset="-122"/>
              </a:rPr>
              <a:t>+ </a:t>
            </a:r>
            <a:r>
              <a:rPr kumimoji="1" lang="en-US" altLang="zh-CN" b="1" dirty="0" err="1">
                <a:ea typeface="SimSun" pitchFamily="2" charset="-122"/>
              </a:rPr>
              <a:t>colipase</a:t>
            </a:r>
            <a:endParaRPr kumimoji="1" lang="en-US" altLang="zh-CN" b="1" dirty="0">
              <a:ea typeface="SimSun" pitchFamily="2" charset="-122"/>
            </a:endParaRPr>
          </a:p>
        </p:txBody>
      </p:sp>
      <p:sp>
        <p:nvSpPr>
          <p:cNvPr id="36873" name="Text Box 9"/>
          <p:cNvSpPr txBox="1">
            <a:spLocks noChangeArrowheads="1"/>
          </p:cNvSpPr>
          <p:nvPr/>
        </p:nvSpPr>
        <p:spPr bwMode="auto">
          <a:xfrm>
            <a:off x="2786050" y="2357430"/>
            <a:ext cx="1981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>
              <a:spcBef>
                <a:spcPct val="50000"/>
              </a:spcBef>
            </a:pPr>
            <a:r>
              <a:rPr kumimoji="1" lang="en-US" altLang="zh-CN" b="1" dirty="0">
                <a:latin typeface="Times New Roman" pitchFamily="18" charset="0"/>
                <a:ea typeface="SimSun" pitchFamily="2" charset="-122"/>
              </a:rPr>
              <a:t>pH  8.0</a:t>
            </a:r>
          </a:p>
        </p:txBody>
      </p:sp>
      <p:sp>
        <p:nvSpPr>
          <p:cNvPr id="36874" name="Text Box 10"/>
          <p:cNvSpPr txBox="1">
            <a:spLocks noChangeArrowheads="1"/>
          </p:cNvSpPr>
          <p:nvPr/>
        </p:nvSpPr>
        <p:spPr bwMode="auto">
          <a:xfrm>
            <a:off x="357158" y="3429000"/>
            <a:ext cx="64484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>
              <a:spcBef>
                <a:spcPct val="50000"/>
              </a:spcBef>
            </a:pPr>
            <a:r>
              <a:rPr kumimoji="1" lang="en-US" altLang="zh-CN" b="1" dirty="0" err="1">
                <a:ea typeface="SimSun" pitchFamily="2" charset="-122"/>
              </a:rPr>
              <a:t>Trypsinogen</a:t>
            </a:r>
            <a:r>
              <a:rPr kumimoji="1" lang="en-US" altLang="zh-CN" b="1" dirty="0">
                <a:latin typeface="Times New Roman" pitchFamily="18" charset="0"/>
                <a:ea typeface="SimSun" pitchFamily="2" charset="-122"/>
              </a:rPr>
              <a:t>                                                             </a:t>
            </a:r>
            <a:r>
              <a:rPr kumimoji="1" lang="en-US" altLang="zh-CN" b="1" dirty="0" err="1">
                <a:ea typeface="SimSun" pitchFamily="2" charset="-122"/>
              </a:rPr>
              <a:t>Trypsin</a:t>
            </a:r>
            <a:endParaRPr kumimoji="1" lang="en-US" altLang="zh-CN" b="1" dirty="0">
              <a:ea typeface="SimSun" pitchFamily="2" charset="-122"/>
            </a:endParaRPr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>
            <a:off x="2428860" y="3714752"/>
            <a:ext cx="2819400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ar-IQ"/>
          </a:p>
        </p:txBody>
      </p:sp>
      <p:sp>
        <p:nvSpPr>
          <p:cNvPr id="36876" name="Text Box 12"/>
          <p:cNvSpPr txBox="1">
            <a:spLocks noChangeArrowheads="1"/>
          </p:cNvSpPr>
          <p:nvPr/>
        </p:nvSpPr>
        <p:spPr bwMode="auto">
          <a:xfrm>
            <a:off x="2667000" y="3276600"/>
            <a:ext cx="28416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>
              <a:spcBef>
                <a:spcPct val="50000"/>
              </a:spcBef>
            </a:pPr>
            <a:r>
              <a:rPr kumimoji="1" lang="en-US" altLang="zh-CN" b="1" dirty="0" err="1">
                <a:ea typeface="SimSun" pitchFamily="2" charset="-122"/>
              </a:rPr>
              <a:t>Enterokinase</a:t>
            </a:r>
            <a:endParaRPr kumimoji="1" lang="en-US" altLang="zh-CN" b="1" dirty="0">
              <a:ea typeface="SimSun" pitchFamily="2" charset="-122"/>
            </a:endParaRPr>
          </a:p>
        </p:txBody>
      </p:sp>
      <p:sp>
        <p:nvSpPr>
          <p:cNvPr id="36877" name="Text Box 13"/>
          <p:cNvSpPr txBox="1">
            <a:spLocks noChangeArrowheads="1"/>
          </p:cNvSpPr>
          <p:nvPr/>
        </p:nvSpPr>
        <p:spPr bwMode="auto">
          <a:xfrm>
            <a:off x="0" y="4508500"/>
            <a:ext cx="27717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b="1">
                <a:latin typeface="Times New Roman" pitchFamily="18" charset="0"/>
                <a:ea typeface="SimSun" pitchFamily="2" charset="-122"/>
              </a:rPr>
              <a:t>Chymotrypsinogen</a:t>
            </a:r>
          </a:p>
        </p:txBody>
      </p:sp>
      <p:sp>
        <p:nvSpPr>
          <p:cNvPr id="36878" name="Text Box 14"/>
          <p:cNvSpPr txBox="1">
            <a:spLocks noChangeArrowheads="1"/>
          </p:cNvSpPr>
          <p:nvPr/>
        </p:nvSpPr>
        <p:spPr bwMode="auto">
          <a:xfrm>
            <a:off x="4786313" y="4500563"/>
            <a:ext cx="22812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>
              <a:spcBef>
                <a:spcPct val="50000"/>
              </a:spcBef>
            </a:pPr>
            <a:r>
              <a:rPr kumimoji="1" lang="en-US" altLang="zh-CN" b="1" dirty="0">
                <a:ea typeface="SimSun" pitchFamily="2" charset="-122"/>
              </a:rPr>
              <a:t>    </a:t>
            </a:r>
            <a:r>
              <a:rPr kumimoji="1" lang="en-US" altLang="zh-CN" b="1" dirty="0" err="1">
                <a:ea typeface="SimSun" pitchFamily="2" charset="-122"/>
              </a:rPr>
              <a:t>Chymotrypsin</a:t>
            </a:r>
            <a:endParaRPr kumimoji="1" lang="en-US" altLang="zh-CN" b="1" dirty="0">
              <a:ea typeface="SimSun" pitchFamily="2" charset="-122"/>
            </a:endParaRPr>
          </a:p>
        </p:txBody>
      </p:sp>
      <p:sp>
        <p:nvSpPr>
          <p:cNvPr id="36879" name="Text Box 15"/>
          <p:cNvSpPr txBox="1">
            <a:spLocks noChangeArrowheads="1"/>
          </p:cNvSpPr>
          <p:nvPr/>
        </p:nvSpPr>
        <p:spPr bwMode="auto">
          <a:xfrm>
            <a:off x="7286644" y="3000372"/>
            <a:ext cx="13144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b="1" dirty="0">
                <a:ea typeface="SimSun" pitchFamily="2" charset="-122"/>
              </a:rPr>
              <a:t>protein</a:t>
            </a:r>
          </a:p>
        </p:txBody>
      </p:sp>
      <p:sp>
        <p:nvSpPr>
          <p:cNvPr id="36880" name="Text Box 16"/>
          <p:cNvSpPr txBox="1">
            <a:spLocks noChangeArrowheads="1"/>
          </p:cNvSpPr>
          <p:nvPr/>
        </p:nvSpPr>
        <p:spPr bwMode="auto">
          <a:xfrm>
            <a:off x="6572264" y="5072074"/>
            <a:ext cx="20716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b="1" dirty="0">
                <a:ea typeface="SimSun" pitchFamily="2" charset="-122"/>
              </a:rPr>
              <a:t>polypeptide</a:t>
            </a:r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>
            <a:off x="5943600" y="3962400"/>
            <a:ext cx="0" cy="22860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ar-IQ"/>
          </a:p>
        </p:txBody>
      </p:sp>
      <p:sp>
        <p:nvSpPr>
          <p:cNvPr id="36883" name="Line 19"/>
          <p:cNvSpPr>
            <a:spLocks noChangeShapeType="1"/>
          </p:cNvSpPr>
          <p:nvPr/>
        </p:nvSpPr>
        <p:spPr bwMode="auto">
          <a:xfrm>
            <a:off x="3962400" y="4191000"/>
            <a:ext cx="1981200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ar-IQ"/>
          </a:p>
        </p:txBody>
      </p:sp>
      <p:sp>
        <p:nvSpPr>
          <p:cNvPr id="36884" name="Line 20"/>
          <p:cNvSpPr>
            <a:spLocks noChangeShapeType="1"/>
          </p:cNvSpPr>
          <p:nvPr/>
        </p:nvSpPr>
        <p:spPr bwMode="auto">
          <a:xfrm>
            <a:off x="3924300" y="4221163"/>
            <a:ext cx="0" cy="3810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ar-IQ"/>
          </a:p>
        </p:txBody>
      </p:sp>
      <p:sp>
        <p:nvSpPr>
          <p:cNvPr id="36885" name="Line 21"/>
          <p:cNvSpPr>
            <a:spLocks noChangeShapeType="1"/>
          </p:cNvSpPr>
          <p:nvPr/>
        </p:nvSpPr>
        <p:spPr bwMode="auto">
          <a:xfrm flipV="1">
            <a:off x="3924300" y="3789363"/>
            <a:ext cx="0" cy="3810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ar-IQ"/>
          </a:p>
        </p:txBody>
      </p:sp>
      <p:sp>
        <p:nvSpPr>
          <p:cNvPr id="36886" name="Line 22"/>
          <p:cNvSpPr>
            <a:spLocks noChangeShapeType="1"/>
          </p:cNvSpPr>
          <p:nvPr/>
        </p:nvSpPr>
        <p:spPr bwMode="auto">
          <a:xfrm>
            <a:off x="8143900" y="3500438"/>
            <a:ext cx="0" cy="14478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ar-IQ"/>
          </a:p>
        </p:txBody>
      </p:sp>
      <p:sp>
        <p:nvSpPr>
          <p:cNvPr id="36887" name="Line 23"/>
          <p:cNvSpPr>
            <a:spLocks noChangeShapeType="1"/>
          </p:cNvSpPr>
          <p:nvPr/>
        </p:nvSpPr>
        <p:spPr bwMode="auto">
          <a:xfrm>
            <a:off x="6858000" y="3733800"/>
            <a:ext cx="1066800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ar-IQ"/>
          </a:p>
        </p:txBody>
      </p:sp>
      <p:sp>
        <p:nvSpPr>
          <p:cNvPr id="36888" name="Line 24"/>
          <p:cNvSpPr>
            <a:spLocks noChangeShapeType="1"/>
          </p:cNvSpPr>
          <p:nvPr/>
        </p:nvSpPr>
        <p:spPr bwMode="auto">
          <a:xfrm flipV="1">
            <a:off x="6948488" y="4724400"/>
            <a:ext cx="976312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ar-IQ"/>
          </a:p>
        </p:txBody>
      </p:sp>
      <p:sp>
        <p:nvSpPr>
          <p:cNvPr id="36889" name="Text Box 25"/>
          <p:cNvSpPr txBox="1">
            <a:spLocks noChangeArrowheads="1"/>
          </p:cNvSpPr>
          <p:nvPr/>
        </p:nvSpPr>
        <p:spPr bwMode="auto">
          <a:xfrm>
            <a:off x="0" y="5643578"/>
            <a:ext cx="29162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b="1" dirty="0" err="1">
                <a:ea typeface="SimSun" pitchFamily="2" charset="-122"/>
              </a:rPr>
              <a:t>Carboxypeptidase</a:t>
            </a:r>
            <a:endParaRPr kumimoji="1" lang="en-US" altLang="zh-CN" b="1" dirty="0">
              <a:ea typeface="SimSun" pitchFamily="2" charset="-122"/>
            </a:endParaRPr>
          </a:p>
        </p:txBody>
      </p:sp>
      <p:sp>
        <p:nvSpPr>
          <p:cNvPr id="36890" name="Text Box 26"/>
          <p:cNvSpPr txBox="1">
            <a:spLocks noChangeArrowheads="1"/>
          </p:cNvSpPr>
          <p:nvPr/>
        </p:nvSpPr>
        <p:spPr bwMode="auto">
          <a:xfrm>
            <a:off x="6572264" y="6072206"/>
            <a:ext cx="19796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b="1" dirty="0">
                <a:ea typeface="SimSun" pitchFamily="2" charset="-122"/>
              </a:rPr>
              <a:t>amino acid</a:t>
            </a:r>
          </a:p>
        </p:txBody>
      </p:sp>
      <p:sp>
        <p:nvSpPr>
          <p:cNvPr id="36891" name="Line 27"/>
          <p:cNvSpPr>
            <a:spLocks noChangeShapeType="1"/>
          </p:cNvSpPr>
          <p:nvPr/>
        </p:nvSpPr>
        <p:spPr bwMode="auto">
          <a:xfrm>
            <a:off x="8215338" y="5572140"/>
            <a:ext cx="0" cy="4572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ar-IQ"/>
          </a:p>
        </p:txBody>
      </p:sp>
      <p:sp>
        <p:nvSpPr>
          <p:cNvPr id="36892" name="Line 28"/>
          <p:cNvSpPr>
            <a:spLocks noChangeShapeType="1"/>
          </p:cNvSpPr>
          <p:nvPr/>
        </p:nvSpPr>
        <p:spPr bwMode="auto">
          <a:xfrm flipV="1">
            <a:off x="2928926" y="5929330"/>
            <a:ext cx="4932362" cy="14288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ar-IQ"/>
          </a:p>
        </p:txBody>
      </p:sp>
      <p:sp>
        <p:nvSpPr>
          <p:cNvPr id="36893" name="Text Box 29"/>
          <p:cNvSpPr txBox="1">
            <a:spLocks noChangeArrowheads="1"/>
          </p:cNvSpPr>
          <p:nvPr/>
        </p:nvSpPr>
        <p:spPr bwMode="auto">
          <a:xfrm>
            <a:off x="323850" y="333375"/>
            <a:ext cx="18002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ar-IQ"/>
          </a:p>
        </p:txBody>
      </p:sp>
      <p:sp>
        <p:nvSpPr>
          <p:cNvPr id="31" name="Rectangle 30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宋体" pitchFamily="2" charset="-122"/>
              </a:rPr>
              <a:t>Functions</a:t>
            </a:r>
            <a:r>
              <a:rPr lang="en-US" altLang="zh-CN" sz="3200" b="1" dirty="0">
                <a:solidFill>
                  <a:srgbClr val="FFD92A"/>
                </a:solidFill>
                <a:latin typeface="+mn-lt"/>
                <a:ea typeface="宋体" pitchFamily="2" charset="-122"/>
              </a:rPr>
              <a:t> </a:t>
            </a:r>
            <a:r>
              <a:rPr lang="en-US" altLang="zh-CN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宋体" pitchFamily="2" charset="-122"/>
              </a:rPr>
              <a:t>of</a:t>
            </a:r>
            <a:r>
              <a:rPr lang="en-US" altLang="zh-CN" sz="3200" b="1" dirty="0">
                <a:solidFill>
                  <a:srgbClr val="FFD92A"/>
                </a:solidFill>
                <a:latin typeface="+mn-lt"/>
                <a:ea typeface="宋体" pitchFamily="2" charset="-122"/>
              </a:rPr>
              <a:t> </a:t>
            </a:r>
            <a:r>
              <a:rPr lang="en-US" altLang="zh-CN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宋体" pitchFamily="2" charset="-122"/>
              </a:rPr>
              <a:t>pancreatic</a:t>
            </a:r>
            <a:r>
              <a:rPr lang="en-US" altLang="zh-CN" sz="3200" b="1" dirty="0">
                <a:solidFill>
                  <a:srgbClr val="FFD92A"/>
                </a:solidFill>
                <a:latin typeface="+mn-lt"/>
                <a:ea typeface="宋体" pitchFamily="2" charset="-122"/>
              </a:rPr>
              <a:t> </a:t>
            </a:r>
            <a:r>
              <a:rPr lang="en-US" altLang="zh-CN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宋体" pitchFamily="2" charset="-122"/>
              </a:rPr>
              <a:t>juice</a:t>
            </a:r>
            <a:r>
              <a:rPr lang="en-US" altLang="zh-CN" sz="3200" b="1" dirty="0">
                <a:solidFill>
                  <a:srgbClr val="FFD92A"/>
                </a:solidFill>
                <a:latin typeface="+mn-lt"/>
                <a:ea typeface="宋体" pitchFamily="2" charset="-122"/>
              </a:rPr>
              <a:t> </a:t>
            </a:r>
            <a:r>
              <a:rPr lang="en-US" altLang="zh-CN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宋体" pitchFamily="2" charset="-122"/>
              </a:rPr>
              <a:t>enzymes</a:t>
            </a:r>
            <a:r>
              <a:rPr lang="en-US" altLang="zh-CN" sz="3200" b="1" dirty="0">
                <a:solidFill>
                  <a:srgbClr val="FFD92A"/>
                </a:solidFill>
                <a:latin typeface="+mn-lt"/>
                <a:ea typeface="宋体" pitchFamily="2" charset="-122"/>
              </a:rPr>
              <a:t> </a:t>
            </a:r>
            <a:endParaRPr lang="en-US" sz="3200" dirty="0">
              <a:solidFill>
                <a:srgbClr val="FFD92A"/>
              </a:solidFill>
              <a:latin typeface="+mn-lt"/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3071802" y="2285992"/>
            <a:ext cx="185738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36877" idx="3"/>
          </p:cNvCxnSpPr>
          <p:nvPr/>
        </p:nvCxnSpPr>
        <p:spPr>
          <a:xfrm flipV="1">
            <a:off x="2771775" y="4714884"/>
            <a:ext cx="2371729" cy="2459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39939" name="Picture 2" descr="http://upload.wikimedia.org/wikipedia/commons/6/6e/Pancreas_secretion.pn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928670"/>
            <a:ext cx="8207375" cy="55721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428596" y="357166"/>
            <a:ext cx="8286808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宋体" pitchFamily="2" charset="-122"/>
              </a:rPr>
              <a:t>Regulation of pancreatic secretion 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FG24_01"/>
          <p:cNvPicPr>
            <a:picLocks noChangeAspect="1" noChangeArrowheads="1"/>
          </p:cNvPicPr>
          <p:nvPr/>
        </p:nvPicPr>
        <p:blipFill>
          <a:blip r:embed="rId3"/>
          <a:srcRect l="2899" t="6728" r="1450" b="1093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0963" name="Picture 2" descr="http://www.hakeem-sy.com/main/files/ControlOfPancreaticJuiceSecretion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642918"/>
            <a:ext cx="8569325" cy="59293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357158" y="0"/>
            <a:ext cx="857256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宋体" pitchFamily="2" charset="-122"/>
              </a:rPr>
              <a:t>Regulation of pancreatic secretion 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285720" y="357166"/>
            <a:ext cx="8229600" cy="76993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Liver and Gallbladder  </a:t>
            </a:r>
          </a:p>
        </p:txBody>
      </p:sp>
      <p:pic>
        <p:nvPicPr>
          <p:cNvPr id="41987" name="Picture 2" descr="http://www.ceessentials.net/images/biliary/image011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142985"/>
            <a:ext cx="8215370" cy="53102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7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28596" y="76200"/>
            <a:ext cx="7143800" cy="70959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Liver</a:t>
            </a:r>
            <a:endParaRPr lang="en-US" dirty="0"/>
          </a:p>
        </p:txBody>
      </p:sp>
      <p:sp>
        <p:nvSpPr>
          <p:cNvPr id="122777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28596" y="785794"/>
            <a:ext cx="4038600" cy="5786478"/>
          </a:xfr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Clr>
                <a:schemeClr val="tx1"/>
              </a:buClr>
            </a:pPr>
            <a:r>
              <a:rPr lang="en-US" sz="2800" dirty="0">
                <a:solidFill>
                  <a:srgbClr val="000099"/>
                </a:solidFill>
              </a:rPr>
              <a:t>Lobes</a:t>
            </a:r>
          </a:p>
          <a:p>
            <a:pPr lvl="1">
              <a:buClr>
                <a:srgbClr val="FF0000"/>
              </a:buClr>
            </a:pPr>
            <a:r>
              <a:rPr lang="en-US" sz="2400" dirty="0">
                <a:solidFill>
                  <a:srgbClr val="000099"/>
                </a:solidFill>
              </a:rPr>
              <a:t>Major</a:t>
            </a:r>
            <a:r>
              <a:rPr lang="en-US" sz="2400" dirty="0"/>
              <a:t>: Left and right</a:t>
            </a:r>
          </a:p>
          <a:p>
            <a:pPr lvl="1">
              <a:buClr>
                <a:srgbClr val="FF0000"/>
              </a:buClr>
            </a:pPr>
            <a:r>
              <a:rPr lang="en-US" sz="2400" dirty="0">
                <a:solidFill>
                  <a:srgbClr val="000099"/>
                </a:solidFill>
              </a:rPr>
              <a:t>Minor</a:t>
            </a:r>
            <a:r>
              <a:rPr lang="en-US" sz="2400" dirty="0"/>
              <a:t>: Caudate and quadrate</a:t>
            </a:r>
          </a:p>
          <a:p>
            <a:pPr>
              <a:buClr>
                <a:schemeClr val="tx1"/>
              </a:buClr>
            </a:pPr>
            <a:r>
              <a:rPr lang="en-US" sz="2800" dirty="0">
                <a:solidFill>
                  <a:srgbClr val="000099"/>
                </a:solidFill>
              </a:rPr>
              <a:t>Ducts</a:t>
            </a:r>
          </a:p>
          <a:p>
            <a:pPr lvl="1">
              <a:buClr>
                <a:srgbClr val="FF0000"/>
              </a:buClr>
            </a:pPr>
            <a:r>
              <a:rPr lang="en-US" sz="2400" dirty="0"/>
              <a:t>Common hepatic</a:t>
            </a:r>
          </a:p>
          <a:p>
            <a:pPr lvl="1">
              <a:buClr>
                <a:srgbClr val="FF0000"/>
              </a:buClr>
            </a:pPr>
            <a:r>
              <a:rPr lang="en-US" sz="2400" dirty="0"/>
              <a:t>Cystic duct</a:t>
            </a:r>
          </a:p>
          <a:p>
            <a:pPr lvl="2">
              <a:buClr>
                <a:schemeClr val="tx1"/>
              </a:buClr>
            </a:pPr>
            <a:r>
              <a:rPr lang="en-US" sz="2000" dirty="0"/>
              <a:t>From gallbladder</a:t>
            </a:r>
          </a:p>
          <a:p>
            <a:pPr lvl="1">
              <a:buClr>
                <a:srgbClr val="FF0000"/>
              </a:buClr>
            </a:pPr>
            <a:r>
              <a:rPr lang="en-US" sz="2400" dirty="0"/>
              <a:t>Common bile ducts</a:t>
            </a:r>
          </a:p>
          <a:p>
            <a:pPr lvl="2">
              <a:buClr>
                <a:schemeClr val="tx1"/>
              </a:buClr>
            </a:pPr>
            <a:r>
              <a:rPr lang="en-US" sz="2000" dirty="0"/>
              <a:t>Joins pancreatic duct at </a:t>
            </a:r>
            <a:r>
              <a:rPr lang="en-US" sz="2000" dirty="0" err="1"/>
              <a:t>hepatopancreatic</a:t>
            </a:r>
            <a:r>
              <a:rPr lang="en-US" sz="2000" dirty="0"/>
              <a:t> </a:t>
            </a:r>
            <a:r>
              <a:rPr lang="en-US" sz="2000" dirty="0" err="1"/>
              <a:t>ampulla</a:t>
            </a:r>
            <a:endParaRPr lang="en-US" sz="2000" dirty="0"/>
          </a:p>
        </p:txBody>
      </p:sp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1357298"/>
            <a:ext cx="3786214" cy="40005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7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7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2777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27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227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27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227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227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227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27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7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2277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7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2277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7778" grpId="0" animBg="1"/>
      <p:bldP spid="1227779" grpId="0" build="p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357166"/>
            <a:ext cx="8143932" cy="84137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/>
            <a:r>
              <a:rPr lang="en-US" altLang="zh-TW" sz="4400" dirty="0">
                <a:ea typeface="新細明體" pitchFamily="18" charset="-120"/>
              </a:rPr>
              <a:t>Liver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1214422"/>
            <a:ext cx="8143931" cy="5286412"/>
          </a:xfr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eaLnBrk="1" hangingPunct="1">
              <a:buFontTx/>
              <a:buNone/>
              <a:defRPr/>
            </a:pPr>
            <a:r>
              <a:rPr lang="en-US" altLang="zh-TW" sz="2800" b="1" u="sng" dirty="0">
                <a:ea typeface="新細明體" pitchFamily="18" charset="-120"/>
              </a:rPr>
              <a:t>Functions of the Liver:</a:t>
            </a:r>
          </a:p>
          <a:p>
            <a:pPr eaLnBrk="1" hangingPunct="1">
              <a:buFontTx/>
              <a:buNone/>
              <a:defRPr/>
            </a:pPr>
            <a:r>
              <a:rPr lang="en-US" altLang="zh-TW" sz="2400" b="1" dirty="0">
                <a:ea typeface="新細明體" pitchFamily="18" charset="-120"/>
              </a:rPr>
              <a:t>1) Metabolic regulation</a:t>
            </a:r>
          </a:p>
          <a:p>
            <a:pPr lvl="2">
              <a:defRPr/>
            </a:pPr>
            <a:r>
              <a:rPr lang="en-US" altLang="zh-TW" sz="2400" dirty="0">
                <a:ea typeface="新細明體" pitchFamily="18" charset="-120"/>
              </a:rPr>
              <a:t>Store absorbed nutrients,( </a:t>
            </a:r>
            <a:r>
              <a:rPr lang="en-US" sz="2400" dirty="0"/>
              <a:t>Glycogen, fat, vitamins, copper and iron)</a:t>
            </a:r>
            <a:endParaRPr lang="en-US" altLang="zh-TW" sz="2400" dirty="0">
              <a:ea typeface="新細明體" pitchFamily="18" charset="-120"/>
            </a:endParaRPr>
          </a:p>
          <a:p>
            <a:pPr lvl="2" eaLnBrk="1" hangingPunct="1">
              <a:defRPr/>
            </a:pPr>
            <a:r>
              <a:rPr lang="en-US" altLang="zh-TW" sz="2400" dirty="0">
                <a:ea typeface="新細明體" pitchFamily="18" charset="-120"/>
              </a:rPr>
              <a:t>Release nutrients as needed</a:t>
            </a:r>
          </a:p>
          <a:p>
            <a:pPr marL="571500" indent="-457200" eaLnBrk="1" hangingPunct="1">
              <a:buFontTx/>
              <a:buNone/>
              <a:defRPr/>
            </a:pPr>
            <a:r>
              <a:rPr lang="en-US" altLang="zh-TW" sz="2400" b="1" dirty="0">
                <a:ea typeface="新細明體" pitchFamily="18" charset="-120"/>
              </a:rPr>
              <a:t>2) Hematological regulation</a:t>
            </a:r>
          </a:p>
          <a:p>
            <a:pPr lvl="2" eaLnBrk="1" hangingPunct="1">
              <a:defRPr/>
            </a:pPr>
            <a:r>
              <a:rPr lang="en-US" altLang="zh-TW" sz="2400" dirty="0">
                <a:ea typeface="新細明體" pitchFamily="18" charset="-120"/>
              </a:rPr>
              <a:t>Plasma protein production</a:t>
            </a:r>
          </a:p>
          <a:p>
            <a:pPr lvl="2" eaLnBrk="1" hangingPunct="1">
              <a:defRPr/>
            </a:pPr>
            <a:r>
              <a:rPr lang="en-US" altLang="zh-TW" sz="2400" dirty="0">
                <a:ea typeface="新細明體" pitchFamily="18" charset="-120"/>
              </a:rPr>
              <a:t>Remove old RBCs</a:t>
            </a:r>
          </a:p>
          <a:p>
            <a:pPr eaLnBrk="1" hangingPunct="1">
              <a:buFontTx/>
              <a:buNone/>
              <a:defRPr/>
            </a:pPr>
            <a:r>
              <a:rPr lang="en-US" altLang="zh-TW" sz="2400" b="1" dirty="0">
                <a:ea typeface="新細明體" pitchFamily="18" charset="-120"/>
              </a:rPr>
              <a:t>3) Production of bile</a:t>
            </a:r>
          </a:p>
          <a:p>
            <a:pPr lvl="2" eaLnBrk="1" hangingPunct="1">
              <a:defRPr/>
            </a:pPr>
            <a:r>
              <a:rPr lang="en-US" altLang="zh-TW" sz="2400" dirty="0">
                <a:ea typeface="新細明體" pitchFamily="18" charset="-120"/>
              </a:rPr>
              <a:t>Required for fat digestion and absorption</a:t>
            </a:r>
          </a:p>
          <a:p>
            <a:pPr lvl="2" eaLnBrk="1" hangingPunct="1">
              <a:defRPr/>
            </a:pPr>
            <a:r>
              <a:rPr lang="en-US" sz="2000" dirty="0"/>
              <a:t>Salts emulsify fats, contain pigments as </a:t>
            </a:r>
            <a:r>
              <a:rPr lang="en-US" sz="2000" dirty="0" err="1"/>
              <a:t>bilirubin</a:t>
            </a:r>
            <a:endParaRPr lang="en-US" dirty="0"/>
          </a:p>
          <a:p>
            <a:pPr>
              <a:lnSpc>
                <a:spcPct val="90000"/>
              </a:lnSpc>
              <a:buNone/>
            </a:pPr>
            <a:endParaRPr lang="en-US" dirty="0"/>
          </a:p>
          <a:p>
            <a:pPr>
              <a:lnSpc>
                <a:spcPct val="90000"/>
              </a:lnSpc>
              <a:buNone/>
            </a:pPr>
            <a:r>
              <a:rPr lang="en-US" altLang="zh-TW" b="1" dirty="0">
                <a:ea typeface="新細明體" pitchFamily="18" charset="-120"/>
              </a:rPr>
              <a:t>4) Nutrient </a:t>
            </a:r>
            <a:r>
              <a:rPr lang="en-US" altLang="zh-TW" b="1" dirty="0" err="1">
                <a:ea typeface="新細明體" pitchFamily="18" charset="-120"/>
              </a:rPr>
              <a:t>interconversion</a:t>
            </a:r>
            <a:endParaRPr lang="en-US" altLang="zh-TW" b="1" dirty="0">
              <a:ea typeface="新細明體" pitchFamily="18" charset="-120"/>
            </a:endParaRPr>
          </a:p>
          <a:p>
            <a:pPr>
              <a:lnSpc>
                <a:spcPct val="90000"/>
              </a:lnSpc>
              <a:buNone/>
            </a:pPr>
            <a:r>
              <a:rPr lang="en-US" altLang="zh-TW" b="1" dirty="0">
                <a:ea typeface="新細明體" pitchFamily="18" charset="-120"/>
              </a:rPr>
              <a:t>5) Detoxification</a:t>
            </a:r>
          </a:p>
          <a:p>
            <a:pPr lvl="2">
              <a:defRPr/>
            </a:pPr>
            <a:r>
              <a:rPr lang="en-US" altLang="zh-TW" sz="2400" dirty="0" err="1">
                <a:ea typeface="新細明體" pitchFamily="18" charset="-120"/>
              </a:rPr>
              <a:t>Hepatocytes</a:t>
            </a:r>
            <a:r>
              <a:rPr lang="en-US" altLang="zh-TW" sz="2400" dirty="0">
                <a:ea typeface="新細明體" pitchFamily="18" charset="-120"/>
              </a:rPr>
              <a:t> remove ammonia and convert to urea</a:t>
            </a:r>
          </a:p>
          <a:p>
            <a:pPr>
              <a:lnSpc>
                <a:spcPct val="90000"/>
              </a:lnSpc>
              <a:buNone/>
            </a:pPr>
            <a:r>
              <a:rPr lang="en-US" altLang="zh-TW" b="1" dirty="0">
                <a:ea typeface="新細明體" pitchFamily="18" charset="-120"/>
              </a:rPr>
              <a:t>6) </a:t>
            </a:r>
            <a:r>
              <a:rPr lang="en-US" altLang="zh-TW" b="1" dirty="0" err="1">
                <a:ea typeface="新細明體" pitchFamily="18" charset="-120"/>
              </a:rPr>
              <a:t>Phagocytosis</a:t>
            </a:r>
            <a:endParaRPr lang="en-US" altLang="zh-TW" b="1" dirty="0">
              <a:ea typeface="新細明體" pitchFamily="18" charset="-120"/>
            </a:endParaRPr>
          </a:p>
          <a:p>
            <a:pPr lvl="2">
              <a:defRPr/>
            </a:pPr>
            <a:r>
              <a:rPr lang="en-US" altLang="zh-TW" sz="2400" dirty="0" err="1">
                <a:ea typeface="新細明體" pitchFamily="18" charset="-120"/>
              </a:rPr>
              <a:t>Kupffer</a:t>
            </a:r>
            <a:r>
              <a:rPr lang="en-US" altLang="zh-TW" sz="2400" dirty="0">
                <a:ea typeface="新細明體" pitchFamily="18" charset="-120"/>
              </a:rPr>
              <a:t> cells </a:t>
            </a:r>
            <a:r>
              <a:rPr lang="en-US" altLang="zh-TW" sz="2400" dirty="0" err="1">
                <a:ea typeface="新細明體" pitchFamily="18" charset="-120"/>
              </a:rPr>
              <a:t>phagocytize</a:t>
            </a:r>
            <a:r>
              <a:rPr lang="en-US" altLang="zh-TW" sz="2400" dirty="0">
                <a:ea typeface="新細明體" pitchFamily="18" charset="-120"/>
              </a:rPr>
              <a:t> worn-out and dying red and white blood cells, some bacteria</a:t>
            </a:r>
          </a:p>
          <a:p>
            <a:pPr lvl="2" eaLnBrk="1" hangingPunct="1">
              <a:defRPr/>
            </a:pPr>
            <a:endParaRPr lang="en-US" altLang="zh-TW" sz="2400" dirty="0">
              <a:ea typeface="新細明體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9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1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19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19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198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198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198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198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 bldLvl="5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8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85800" y="76200"/>
            <a:ext cx="7772400" cy="78103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Blood and Bile Flow</a:t>
            </a:r>
          </a:p>
        </p:txBody>
      </p:sp>
      <p:pic>
        <p:nvPicPr>
          <p:cNvPr id="1229827" name="Picture 3" descr="24_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000108"/>
            <a:ext cx="8072494" cy="55340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82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8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85800" y="76200"/>
            <a:ext cx="7772400" cy="85247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Duct</a:t>
            </a:r>
            <a:r>
              <a:rPr lang="en-US" dirty="0"/>
              <a:t> 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System</a:t>
            </a:r>
            <a:endParaRPr lang="en-US" dirty="0"/>
          </a:p>
        </p:txBody>
      </p:sp>
      <p:pic>
        <p:nvPicPr>
          <p:cNvPr id="1230851" name="Picture 3" descr="24_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143000"/>
            <a:ext cx="8215370" cy="5562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30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85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istology_of_the_liver130706758901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3429000"/>
            <a:ext cx="4000528" cy="32861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hepatocyte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7356" y="214290"/>
            <a:ext cx="5929354" cy="28575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sinusoid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283" y="3429000"/>
            <a:ext cx="4429156" cy="32861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8741" name="Picture 5" descr="FG24_20b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 l="5556" t="3162" r="5556" b="6761"/>
          <a:stretch>
            <a:fillRect/>
          </a:stretch>
        </p:blipFill>
        <p:spPr>
          <a:xfrm>
            <a:off x="285720" y="0"/>
            <a:ext cx="8643998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6693" name="Picture 5" descr="FG24_20a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 l="9052" t="3410" r="8052" b="3410"/>
          <a:stretch>
            <a:fillRect/>
          </a:stretch>
        </p:blipFill>
        <p:spPr>
          <a:xfrm>
            <a:off x="857224" y="533400"/>
            <a:ext cx="7500990" cy="57832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8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00034" y="285728"/>
            <a:ext cx="7772400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Gallbladder</a:t>
            </a:r>
            <a:endParaRPr lang="en-US" dirty="0"/>
          </a:p>
        </p:txBody>
      </p:sp>
      <p:sp>
        <p:nvSpPr>
          <p:cNvPr id="1231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48" y="1600200"/>
            <a:ext cx="7429552" cy="427513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justLow"/>
            <a:r>
              <a:rPr lang="en-US" dirty="0"/>
              <a:t>Bile is stored and concentrated</a:t>
            </a:r>
          </a:p>
          <a:p>
            <a:pPr algn="justLow"/>
            <a:r>
              <a:rPr lang="en-US" dirty="0"/>
              <a:t>Stimulated by </a:t>
            </a:r>
            <a:r>
              <a:rPr lang="en-US" dirty="0" err="1"/>
              <a:t>cholecystokinin</a:t>
            </a:r>
            <a:r>
              <a:rPr lang="en-US" dirty="0"/>
              <a:t> and </a:t>
            </a:r>
            <a:r>
              <a:rPr lang="en-US" dirty="0" err="1"/>
              <a:t>vegal</a:t>
            </a:r>
            <a:r>
              <a:rPr lang="en-US" dirty="0"/>
              <a:t> stimulation</a:t>
            </a:r>
          </a:p>
          <a:p>
            <a:pPr algn="justLow"/>
            <a:r>
              <a:rPr lang="en-US" dirty="0"/>
              <a:t>Dumps into small intestine</a:t>
            </a:r>
          </a:p>
          <a:p>
            <a:pPr algn="ctr"/>
            <a:r>
              <a:rPr lang="en-US" i="1" dirty="0"/>
              <a:t>each day around 600 ml of bile is produced…</a:t>
            </a:r>
          </a:p>
          <a:p>
            <a:pPr algn="ctr"/>
            <a:endParaRPr lang="en-US" i="1" dirty="0"/>
          </a:p>
          <a:p>
            <a:r>
              <a:rPr lang="en-US" sz="2000" b="1" dirty="0"/>
              <a:t>Bile composition :</a:t>
            </a:r>
          </a:p>
          <a:p>
            <a:r>
              <a:rPr lang="en-US" sz="2000" dirty="0"/>
              <a:t>Bile acid			</a:t>
            </a:r>
          </a:p>
          <a:p>
            <a:r>
              <a:rPr lang="en-US" sz="2000" dirty="0"/>
              <a:t>Phospholipids</a:t>
            </a:r>
          </a:p>
          <a:p>
            <a:r>
              <a:rPr lang="en-US" sz="2000" dirty="0"/>
              <a:t>Cholesterol</a:t>
            </a:r>
          </a:p>
          <a:p>
            <a:r>
              <a:rPr lang="en-US" sz="2000" dirty="0" err="1"/>
              <a:t>Bilirubin</a:t>
            </a:r>
            <a:endParaRPr lang="en-US" sz="2000" dirty="0"/>
          </a:p>
          <a:p>
            <a:r>
              <a:rPr lang="en-US" sz="2000" dirty="0"/>
              <a:t>Waste products</a:t>
            </a:r>
          </a:p>
          <a:p>
            <a:r>
              <a:rPr lang="en-US" sz="2000" dirty="0"/>
              <a:t>Electrolytes</a:t>
            </a:r>
          </a:p>
          <a:p>
            <a:r>
              <a:rPr lang="en-US" sz="2000" dirty="0" err="1"/>
              <a:t>Mucin</a:t>
            </a:r>
            <a:endParaRPr lang="en-US" sz="2000" dirty="0"/>
          </a:p>
          <a:p>
            <a:pPr algn="ctr"/>
            <a:endParaRPr lang="en-US" sz="2000" i="1" dirty="0"/>
          </a:p>
          <a:p>
            <a:pPr algn="justLow"/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31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318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31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31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31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31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31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231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2318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2318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2318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2318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2318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7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23187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1874" grpId="0" animBg="1"/>
      <p:bldP spid="1231875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http://www.teachengineering.org/collection/cub_/lessons/cub_images/cub_human_lesson04_figure4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142984"/>
            <a:ext cx="4071966" cy="5357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28596" y="357166"/>
            <a:ext cx="4071966" cy="78581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Organs of the GIT</a:t>
            </a:r>
            <a:endParaRPr lang="ar-IQ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71472" y="1285860"/>
            <a:ext cx="3714776" cy="5214974"/>
          </a:xfr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altLang="zh-TW" b="1" dirty="0">
                <a:ea typeface="新細明體" pitchFamily="18" charset="-120"/>
              </a:rPr>
              <a:t>Regions of the GIT consists :</a:t>
            </a:r>
          </a:p>
          <a:p>
            <a:pPr lvl="1" eaLnBrk="1" hangingPunct="1">
              <a:buClr>
                <a:srgbClr val="C00000"/>
              </a:buClr>
              <a:buFont typeface="Wingdings" pitchFamily="2" charset="2"/>
              <a:buChar char="v"/>
            </a:pPr>
            <a:r>
              <a:rPr lang="en-US" altLang="zh-TW" dirty="0">
                <a:ea typeface="新細明體" pitchFamily="18" charset="-120"/>
              </a:rPr>
              <a:t>Oral cavity or mouth </a:t>
            </a:r>
          </a:p>
          <a:p>
            <a:pPr lvl="1" eaLnBrk="1" hangingPunct="1">
              <a:buClr>
                <a:srgbClr val="C00000"/>
              </a:buClr>
              <a:buFont typeface="Wingdings" pitchFamily="2" charset="2"/>
              <a:buChar char="v"/>
            </a:pPr>
            <a:r>
              <a:rPr lang="en-US" altLang="zh-TW" dirty="0">
                <a:ea typeface="新細明體" pitchFamily="18" charset="-120"/>
              </a:rPr>
              <a:t>Pharynx</a:t>
            </a:r>
          </a:p>
          <a:p>
            <a:pPr lvl="1" eaLnBrk="1" hangingPunct="1">
              <a:buClr>
                <a:srgbClr val="C00000"/>
              </a:buClr>
              <a:buFont typeface="Wingdings" pitchFamily="2" charset="2"/>
              <a:buChar char="v"/>
            </a:pPr>
            <a:r>
              <a:rPr lang="en-US" altLang="zh-TW" dirty="0">
                <a:ea typeface="新細明體" pitchFamily="18" charset="-120"/>
              </a:rPr>
              <a:t>Esophagus</a:t>
            </a:r>
            <a:endParaRPr lang="zh-TW" altLang="en-US" dirty="0">
              <a:ea typeface="新細明體" pitchFamily="18" charset="-120"/>
            </a:endParaRPr>
          </a:p>
          <a:p>
            <a:pPr lvl="1" eaLnBrk="1" hangingPunct="1">
              <a:buClr>
                <a:srgbClr val="C00000"/>
              </a:buClr>
              <a:buFont typeface="Wingdings" pitchFamily="2" charset="2"/>
              <a:buChar char="v"/>
            </a:pPr>
            <a:r>
              <a:rPr lang="en-US" altLang="zh-TW" dirty="0">
                <a:ea typeface="新細明體" pitchFamily="18" charset="-120"/>
              </a:rPr>
              <a:t>Stomach</a:t>
            </a:r>
            <a:endParaRPr lang="zh-TW" altLang="en-US" dirty="0">
              <a:ea typeface="新細明體" pitchFamily="18" charset="-120"/>
            </a:endParaRPr>
          </a:p>
          <a:p>
            <a:pPr lvl="1" eaLnBrk="1" hangingPunct="1">
              <a:buClr>
                <a:srgbClr val="C00000"/>
              </a:buClr>
              <a:buFont typeface="Wingdings" pitchFamily="2" charset="2"/>
              <a:buChar char="v"/>
            </a:pPr>
            <a:r>
              <a:rPr lang="en-US" altLang="zh-TW" dirty="0">
                <a:ea typeface="新細明體" pitchFamily="18" charset="-120"/>
              </a:rPr>
              <a:t>Small intestine</a:t>
            </a:r>
            <a:endParaRPr lang="zh-TW" altLang="en-US" dirty="0">
              <a:ea typeface="新細明體" pitchFamily="18" charset="-120"/>
            </a:endParaRPr>
          </a:p>
          <a:p>
            <a:pPr lvl="1" eaLnBrk="1" hangingPunct="1">
              <a:buClr>
                <a:srgbClr val="C00000"/>
              </a:buClr>
              <a:buFont typeface="Wingdings" pitchFamily="2" charset="2"/>
              <a:buChar char="v"/>
            </a:pPr>
            <a:r>
              <a:rPr lang="en-US" altLang="zh-TW" dirty="0">
                <a:ea typeface="新細明體" pitchFamily="18" charset="-120"/>
              </a:rPr>
              <a:t>Large intestine</a:t>
            </a:r>
            <a:endParaRPr lang="zh-TW" altLang="en-US" dirty="0">
              <a:ea typeface="新細明體" pitchFamily="18" charset="-120"/>
            </a:endParaRPr>
          </a:p>
          <a:p>
            <a:pPr lvl="1" eaLnBrk="1" hangingPunct="1">
              <a:buClr>
                <a:srgbClr val="C00000"/>
              </a:buClr>
              <a:buFont typeface="Wingdings" pitchFamily="2" charset="2"/>
              <a:buChar char="v"/>
            </a:pPr>
            <a:r>
              <a:rPr lang="en-US" altLang="zh-TW" dirty="0">
                <a:ea typeface="新細明體" pitchFamily="18" charset="-120"/>
              </a:rPr>
              <a:t>Rectum</a:t>
            </a:r>
            <a:endParaRPr lang="zh-TW" altLang="en-US" dirty="0">
              <a:ea typeface="新細明體" pitchFamily="18" charset="-120"/>
            </a:endParaRPr>
          </a:p>
          <a:p>
            <a:pPr lvl="1" eaLnBrk="1" hangingPunct="1">
              <a:buClr>
                <a:srgbClr val="C00000"/>
              </a:buClr>
              <a:buFont typeface="Wingdings" pitchFamily="2" charset="2"/>
              <a:buChar char="v"/>
            </a:pPr>
            <a:r>
              <a:rPr lang="en-US" altLang="zh-TW" dirty="0">
                <a:ea typeface="新細明體" pitchFamily="18" charset="-120"/>
              </a:rPr>
              <a:t>Anus</a:t>
            </a:r>
            <a:endParaRPr lang="zh-TW" altLang="en-US" dirty="0">
              <a:ea typeface="新細明體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8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bldLvl="5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28596" y="1071546"/>
            <a:ext cx="8215370" cy="5429287"/>
          </a:xfr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lnSpc>
                <a:spcPct val="110000"/>
              </a:lnSpc>
            </a:pPr>
            <a:endParaRPr lang="en-US" altLang="zh-CN" sz="2400" dirty="0">
              <a:solidFill>
                <a:srgbClr val="000000"/>
              </a:solidFill>
              <a:ea typeface="SimSun" pitchFamily="2" charset="-122"/>
            </a:endParaRPr>
          </a:p>
          <a:p>
            <a:pPr algn="justLow" eaLnBrk="1" hangingPunct="1">
              <a:lnSpc>
                <a:spcPct val="110000"/>
              </a:lnSpc>
            </a:pPr>
            <a:r>
              <a:rPr lang="en-US" altLang="zh-CN" sz="2400" dirty="0">
                <a:solidFill>
                  <a:srgbClr val="000000"/>
                </a:solidFill>
                <a:ea typeface="SimSun" pitchFamily="2" charset="-122"/>
              </a:rPr>
              <a:t>Secretion from duodenal gland and intestinal gland</a:t>
            </a:r>
            <a:endParaRPr lang="en-US" altLang="zh-CN" sz="2400" dirty="0">
              <a:solidFill>
                <a:srgbClr val="000000"/>
              </a:solidFill>
              <a:ea typeface="仿宋_GB2312" pitchFamily="49" charset="-122"/>
            </a:endParaRPr>
          </a:p>
          <a:p>
            <a:pPr algn="justLow" eaLnBrk="1" hangingPunct="1">
              <a:lnSpc>
                <a:spcPct val="110000"/>
              </a:lnSpc>
            </a:pPr>
            <a:r>
              <a:rPr lang="en-US" altLang="zh-CN" sz="2400" dirty="0" err="1">
                <a:solidFill>
                  <a:srgbClr val="000000"/>
                </a:solidFill>
                <a:ea typeface="SimSun" pitchFamily="2" charset="-122"/>
              </a:rPr>
              <a:t>Secretory</a:t>
            </a:r>
            <a:r>
              <a:rPr lang="en-US" altLang="zh-CN" sz="2400" dirty="0">
                <a:solidFill>
                  <a:srgbClr val="000000"/>
                </a:solidFill>
                <a:ea typeface="SimSun" pitchFamily="2" charset="-122"/>
              </a:rPr>
              <a:t> volume is 1</a:t>
            </a:r>
            <a:r>
              <a:rPr lang="zh-CN" altLang="en-US" sz="2400" dirty="0">
                <a:solidFill>
                  <a:srgbClr val="000000"/>
                </a:solidFill>
                <a:ea typeface="SimSun" pitchFamily="2" charset="-122"/>
              </a:rPr>
              <a:t>～</a:t>
            </a:r>
            <a:r>
              <a:rPr lang="en-US" altLang="zh-CN" sz="2400" dirty="0">
                <a:solidFill>
                  <a:srgbClr val="000000"/>
                </a:solidFill>
                <a:ea typeface="SimSun" pitchFamily="2" charset="-122"/>
              </a:rPr>
              <a:t>3L/day</a:t>
            </a:r>
          </a:p>
          <a:p>
            <a:pPr algn="justLow" eaLnBrk="1" hangingPunct="1">
              <a:lnSpc>
                <a:spcPct val="110000"/>
              </a:lnSpc>
            </a:pPr>
            <a:r>
              <a:rPr lang="en-US" altLang="zh-CN" sz="2400" dirty="0">
                <a:solidFill>
                  <a:srgbClr val="000000"/>
                </a:solidFill>
                <a:ea typeface="仿宋_GB2312" pitchFamily="49" charset="-122"/>
              </a:rPr>
              <a:t>It contains </a:t>
            </a:r>
            <a:r>
              <a:rPr lang="en-US" altLang="zh-CN" sz="2400" b="1" dirty="0">
                <a:solidFill>
                  <a:srgbClr val="000000"/>
                </a:solidFill>
                <a:ea typeface="SimSun" pitchFamily="2" charset="-122"/>
              </a:rPr>
              <a:t>inorganic ion, </a:t>
            </a:r>
            <a:r>
              <a:rPr lang="en-US" altLang="zh-CN" sz="2400" b="1" dirty="0" err="1">
                <a:solidFill>
                  <a:srgbClr val="000000"/>
                </a:solidFill>
                <a:ea typeface="SimSun" pitchFamily="2" charset="-122"/>
              </a:rPr>
              <a:t>mucoprotein</a:t>
            </a:r>
            <a:r>
              <a:rPr lang="en-US" altLang="zh-CN" sz="2400" b="1" dirty="0">
                <a:solidFill>
                  <a:srgbClr val="000000"/>
                </a:solidFill>
                <a:ea typeface="SimSun" pitchFamily="2" charset="-122"/>
              </a:rPr>
              <a:t>, </a:t>
            </a:r>
            <a:r>
              <a:rPr lang="en-US" altLang="zh-CN" sz="2400" b="1" dirty="0" err="1">
                <a:solidFill>
                  <a:srgbClr val="000000"/>
                </a:solidFill>
                <a:ea typeface="SimSun" pitchFamily="2" charset="-122"/>
              </a:rPr>
              <a:t>IgA</a:t>
            </a:r>
            <a:r>
              <a:rPr lang="en-US" altLang="zh-CN" sz="2400" b="1" dirty="0">
                <a:solidFill>
                  <a:srgbClr val="000000"/>
                </a:solidFill>
                <a:ea typeface="SimSun" pitchFamily="2" charset="-122"/>
              </a:rPr>
              <a:t>, various  </a:t>
            </a:r>
          </a:p>
          <a:p>
            <a:pPr algn="justLow" eaLnBrk="1" hangingPunct="1">
              <a:lnSpc>
                <a:spcPct val="110000"/>
              </a:lnSpc>
              <a:buFont typeface="Wingdings" pitchFamily="2" charset="2"/>
              <a:buNone/>
            </a:pPr>
            <a:r>
              <a:rPr lang="en-US" altLang="zh-CN" sz="2400" b="1" dirty="0">
                <a:solidFill>
                  <a:srgbClr val="000000"/>
                </a:solidFill>
                <a:ea typeface="SimSun" pitchFamily="2" charset="-122"/>
              </a:rPr>
              <a:t>                     enzyme, e.g.  </a:t>
            </a:r>
            <a:r>
              <a:rPr lang="en-US" altLang="zh-CN" sz="2400" b="1" dirty="0" err="1">
                <a:solidFill>
                  <a:srgbClr val="000000"/>
                </a:solidFill>
                <a:ea typeface="SimSun" pitchFamily="2" charset="-122"/>
              </a:rPr>
              <a:t>enterokinase</a:t>
            </a:r>
            <a:r>
              <a:rPr lang="en-US" altLang="zh-CN" sz="2400" b="1" dirty="0">
                <a:solidFill>
                  <a:srgbClr val="000000"/>
                </a:solidFill>
                <a:ea typeface="SimSun" pitchFamily="2" charset="-122"/>
              </a:rPr>
              <a:t> ,etc</a:t>
            </a:r>
            <a:endParaRPr lang="en-US" altLang="zh-CN" sz="2400" b="1" dirty="0">
              <a:solidFill>
                <a:srgbClr val="000000"/>
              </a:solidFill>
              <a:ea typeface="仿宋_GB2312" pitchFamily="49" charset="-122"/>
            </a:endParaRPr>
          </a:p>
          <a:p>
            <a:pPr algn="justLow" eaLnBrk="1" hangingPunct="1">
              <a:lnSpc>
                <a:spcPct val="110000"/>
              </a:lnSpc>
            </a:pPr>
            <a:r>
              <a:rPr lang="en-US" altLang="zh-CN" sz="2400" b="1" dirty="0">
                <a:solidFill>
                  <a:srgbClr val="000000"/>
                </a:solidFill>
                <a:ea typeface="仿宋_GB2312" pitchFamily="49" charset="-122"/>
              </a:rPr>
              <a:t>Function:</a:t>
            </a:r>
          </a:p>
          <a:p>
            <a:pPr marL="914400" lvl="1" indent="-457200" algn="justLow" eaLnBrk="1" hangingPunct="1">
              <a:lnSpc>
                <a:spcPct val="110000"/>
              </a:lnSpc>
              <a:buFont typeface="Arial" pitchFamily="34" charset="0"/>
              <a:buAutoNum type="arabicPeriod"/>
            </a:pPr>
            <a:r>
              <a:rPr lang="en-US" altLang="zh-CN" sz="2400" dirty="0">
                <a:solidFill>
                  <a:srgbClr val="000000"/>
                </a:solidFill>
                <a:ea typeface="SimSun" pitchFamily="2" charset="-122"/>
              </a:rPr>
              <a:t>Protective effect by mucous </a:t>
            </a:r>
            <a:endParaRPr lang="en-US" altLang="zh-CN" sz="2400" dirty="0">
              <a:solidFill>
                <a:srgbClr val="000000"/>
              </a:solidFill>
              <a:ea typeface="仿宋_GB2312" pitchFamily="49" charset="-122"/>
            </a:endParaRPr>
          </a:p>
          <a:p>
            <a:pPr marL="914400" lvl="1" indent="-457200" algn="justLow" eaLnBrk="1" hangingPunct="1">
              <a:lnSpc>
                <a:spcPct val="110000"/>
              </a:lnSpc>
              <a:buFont typeface="Arial" pitchFamily="34" charset="0"/>
              <a:buAutoNum type="arabicPeriod"/>
            </a:pPr>
            <a:r>
              <a:rPr lang="en-US" altLang="zh-CN" sz="2400" dirty="0">
                <a:solidFill>
                  <a:srgbClr val="000000"/>
                </a:solidFill>
                <a:ea typeface="SimSun" pitchFamily="2" charset="-122"/>
              </a:rPr>
              <a:t>Digestion by enzymes such as </a:t>
            </a:r>
            <a:r>
              <a:rPr lang="en-US" altLang="zh-CN" sz="2400" b="1" dirty="0">
                <a:solidFill>
                  <a:srgbClr val="000000"/>
                </a:solidFill>
                <a:ea typeface="SimSun" pitchFamily="2" charset="-122"/>
              </a:rPr>
              <a:t>peptidase, </a:t>
            </a:r>
            <a:r>
              <a:rPr lang="en-US" altLang="zh-CN" sz="2400" b="1" dirty="0" err="1">
                <a:solidFill>
                  <a:srgbClr val="000000"/>
                </a:solidFill>
                <a:ea typeface="SimSun" pitchFamily="2" charset="-122"/>
              </a:rPr>
              <a:t>sucrase</a:t>
            </a:r>
            <a:r>
              <a:rPr lang="en-US" altLang="zh-CN" sz="2400" b="1" dirty="0">
                <a:solidFill>
                  <a:srgbClr val="000000"/>
                </a:solidFill>
                <a:ea typeface="SimSun" pitchFamily="2" charset="-122"/>
              </a:rPr>
              <a:t>, lipase </a:t>
            </a:r>
            <a:endParaRPr lang="en-US" altLang="zh-CN" sz="2400" b="1" dirty="0">
              <a:solidFill>
                <a:srgbClr val="000000"/>
              </a:solidFill>
              <a:ea typeface="仿宋_GB2312" pitchFamily="49" charset="-122"/>
            </a:endParaRPr>
          </a:p>
          <a:p>
            <a:pPr marL="914400" lvl="1" indent="-457200" algn="justLow" eaLnBrk="1" hangingPunct="1">
              <a:lnSpc>
                <a:spcPct val="110000"/>
              </a:lnSpc>
              <a:buFont typeface="Arial" pitchFamily="34" charset="0"/>
              <a:buAutoNum type="arabicPeriod"/>
            </a:pPr>
            <a:r>
              <a:rPr lang="en-US" altLang="zh-CN" sz="2400" dirty="0">
                <a:solidFill>
                  <a:srgbClr val="000000"/>
                </a:solidFill>
                <a:ea typeface="SimSun" pitchFamily="2" charset="-122"/>
              </a:rPr>
              <a:t>Dilution </a:t>
            </a:r>
            <a:endParaRPr lang="en-US" altLang="zh-CN" sz="2400" dirty="0">
              <a:solidFill>
                <a:srgbClr val="000000"/>
              </a:solidFill>
              <a:ea typeface="仿宋_GB2312" pitchFamily="49" charset="-122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zh-CN" sz="2400" dirty="0">
              <a:solidFill>
                <a:srgbClr val="000000"/>
              </a:solidFill>
              <a:ea typeface="SimSun" pitchFamily="2" charset="-122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28596" y="357166"/>
            <a:ext cx="8229600" cy="7016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4000" kern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新細明體" charset="-120"/>
                <a:cs typeface="+mj-cs"/>
              </a:rPr>
              <a:t>Small intestine Secretion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4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4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4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4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4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4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4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4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4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47" grpId="0" build="p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://textbook.s-anand.net/wp-content/uploads/2010/12/15_6.pn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1071546"/>
            <a:ext cx="8280400" cy="542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28596" y="357166"/>
            <a:ext cx="8301038" cy="7078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4000" kern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新細明體" charset="-120"/>
                <a:cs typeface="+mj-cs"/>
              </a:rPr>
              <a:t>Small intestine Enzymes  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0"/>
            <a:ext cx="8540750" cy="1143000"/>
          </a:xfrm>
        </p:spPr>
        <p:txBody>
          <a:bodyPr/>
          <a:lstStyle/>
          <a:p>
            <a:pPr eaLnBrk="1" hangingPunct="1"/>
            <a:r>
              <a:rPr lang="en-US" altLang="zh-CN" sz="4800">
                <a:ea typeface="楷体_GB2312" pitchFamily="49" charset="-122"/>
              </a:rPr>
              <a:t>   </a:t>
            </a:r>
          </a:p>
        </p:txBody>
      </p:sp>
      <p:sp>
        <p:nvSpPr>
          <p:cNvPr id="37891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428596" y="1071546"/>
            <a:ext cx="8286808" cy="5429288"/>
          </a:xfr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/>
          <a:lstStyle/>
          <a:p>
            <a:pPr marL="457200" indent="-457200" eaLnBrk="1" hangingPunct="1">
              <a:buFontTx/>
              <a:buAutoNum type="arabicPeriod"/>
            </a:pPr>
            <a:endParaRPr lang="en-US" altLang="zh-CN" sz="2800" dirty="0">
              <a:solidFill>
                <a:srgbClr val="000000"/>
              </a:solidFill>
              <a:ea typeface="SimSun" pitchFamily="2" charset="-122"/>
            </a:endParaRPr>
          </a:p>
          <a:p>
            <a:pPr marL="457200" indent="-457200" algn="justLow" eaLnBrk="1" hangingPunct="1">
              <a:buFontTx/>
              <a:buAutoNum type="arabicPeriod"/>
            </a:pPr>
            <a:r>
              <a:rPr lang="en-US" altLang="zh-CN" sz="2800" dirty="0">
                <a:solidFill>
                  <a:srgbClr val="000000"/>
                </a:solidFill>
                <a:ea typeface="SimSun" pitchFamily="2" charset="-122"/>
              </a:rPr>
              <a:t>Colonic </a:t>
            </a:r>
            <a:r>
              <a:rPr lang="en-US" altLang="zh-CN" sz="2800" b="1" dirty="0">
                <a:solidFill>
                  <a:srgbClr val="000000"/>
                </a:solidFill>
                <a:ea typeface="SimSun" pitchFamily="2" charset="-122"/>
              </a:rPr>
              <a:t>alkaline secretion </a:t>
            </a:r>
            <a:r>
              <a:rPr lang="en-US" altLang="zh-CN" sz="2800" dirty="0">
                <a:solidFill>
                  <a:srgbClr val="000000"/>
                </a:solidFill>
                <a:ea typeface="SimSun" pitchFamily="2" charset="-122"/>
              </a:rPr>
              <a:t>to neutralize acids produced by intestinal bacteria </a:t>
            </a:r>
          </a:p>
          <a:p>
            <a:pPr marL="457200" indent="-457200" algn="justLow" eaLnBrk="1" hangingPunct="1">
              <a:buFontTx/>
              <a:buAutoNum type="arabicPeriod"/>
            </a:pPr>
            <a:endParaRPr lang="en-US" altLang="zh-CN" sz="2800" dirty="0">
              <a:solidFill>
                <a:srgbClr val="000000"/>
              </a:solidFill>
              <a:ea typeface="SimSun" pitchFamily="2" charset="-122"/>
            </a:endParaRPr>
          </a:p>
          <a:p>
            <a:pPr marL="457200" indent="-457200" algn="justLow" eaLnBrk="1" hangingPunct="1">
              <a:buFontTx/>
              <a:buAutoNum type="arabicPeriod"/>
            </a:pPr>
            <a:r>
              <a:rPr lang="en-US" altLang="zh-CN" sz="2800" dirty="0">
                <a:solidFill>
                  <a:srgbClr val="000000"/>
                </a:solidFill>
                <a:ea typeface="SimSun" pitchFamily="2" charset="-122"/>
              </a:rPr>
              <a:t> Secretion of </a:t>
            </a:r>
            <a:r>
              <a:rPr lang="en-US" altLang="zh-CN" sz="2800" b="1" dirty="0">
                <a:solidFill>
                  <a:srgbClr val="000000"/>
                </a:solidFill>
                <a:ea typeface="SimSun" pitchFamily="2" charset="-122"/>
              </a:rPr>
              <a:t>mucous</a:t>
            </a:r>
            <a:r>
              <a:rPr lang="en-US" altLang="zh-CN" sz="2800" dirty="0">
                <a:solidFill>
                  <a:srgbClr val="000000"/>
                </a:solidFill>
                <a:ea typeface="SimSun" pitchFamily="2" charset="-122"/>
              </a:rPr>
              <a:t> for protection, lubrication of fecal matter </a:t>
            </a:r>
          </a:p>
          <a:p>
            <a:pPr marL="457200" indent="-457200" algn="justLow" eaLnBrk="1" hangingPunct="1">
              <a:buFontTx/>
              <a:buAutoNum type="arabicPeriod"/>
            </a:pPr>
            <a:endParaRPr lang="en-US" altLang="zh-CN" sz="2800" dirty="0">
              <a:solidFill>
                <a:srgbClr val="000000"/>
              </a:solidFill>
              <a:ea typeface="SimSun" pitchFamily="2" charset="-122"/>
            </a:endParaRPr>
          </a:p>
          <a:p>
            <a:pPr marL="457200" indent="-457200" algn="justLow" eaLnBrk="1" hangingPunct="1">
              <a:buFontTx/>
              <a:buAutoNum type="arabicPeriod"/>
            </a:pPr>
            <a:r>
              <a:rPr lang="en-US" altLang="zh-CN" sz="2800" b="1" dirty="0">
                <a:solidFill>
                  <a:srgbClr val="000000"/>
                </a:solidFill>
                <a:ea typeface="SimSun" pitchFamily="2" charset="-122"/>
              </a:rPr>
              <a:t>Vitamin B and K absorption</a:t>
            </a:r>
            <a:r>
              <a:rPr lang="en-US" altLang="zh-CN" sz="2800" dirty="0">
                <a:solidFill>
                  <a:srgbClr val="000000"/>
                </a:solidFill>
                <a:ea typeface="SimSun" pitchFamily="2" charset="-122"/>
              </a:rPr>
              <a:t> made from bacterial flora in colon 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428596" y="357166"/>
            <a:ext cx="8229600" cy="7016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4000" kern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新細明體" charset="-120"/>
                <a:cs typeface="+mj-cs"/>
              </a:rPr>
              <a:t>Secretion of large intestine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789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Placeholder 2"/>
          <p:cNvSpPr>
            <a:spLocks noGrp="1"/>
          </p:cNvSpPr>
          <p:nvPr>
            <p:ph type="body" idx="1"/>
          </p:nvPr>
        </p:nvSpPr>
        <p:spPr>
          <a:xfrm>
            <a:off x="857224" y="2000240"/>
            <a:ext cx="7629551" cy="162719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en-US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Digestion and Absorption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500034" y="1557338"/>
            <a:ext cx="8215370" cy="4943496"/>
          </a:xfr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buClr>
                <a:srgbClr val="FF0000"/>
              </a:buClr>
              <a:buFont typeface="Wingdings" pitchFamily="2" charset="2"/>
              <a:buChar char="Ø"/>
            </a:pPr>
            <a:endParaRPr lang="en-US" altLang="zh-CN" sz="24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  <a:sym typeface="Wingdings" pitchFamily="2" charset="2"/>
            </a:endParaRPr>
          </a:p>
          <a:p>
            <a:pPr algn="justLow" eaLnBrk="1" hangingPunct="1">
              <a:buClr>
                <a:srgbClr val="FF0000"/>
              </a:buClr>
              <a:buFont typeface="Wingdings" pitchFamily="2" charset="2"/>
              <a:buChar char="Ø"/>
            </a:pP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Digestion is a process essential for the conversion of food into a small and simple form.</a:t>
            </a:r>
          </a:p>
          <a:p>
            <a:pPr algn="justLow" eaLnBrk="1" hangingPunct="1">
              <a:buClr>
                <a:srgbClr val="FF0000"/>
              </a:buClr>
              <a:buFont typeface="Wingdings" pitchFamily="2" charset="2"/>
              <a:buChar char="Ø"/>
            </a:pPr>
            <a:endParaRPr lang="en-US" altLang="zh-CN" sz="24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  <a:sym typeface="Wingdings" pitchFamily="2" charset="2"/>
            </a:endParaRPr>
          </a:p>
          <a:p>
            <a:pPr algn="justLow" eaLnBrk="1" hangingPunct="1">
              <a:buFont typeface="Wingdings" pitchFamily="2" charset="2"/>
              <a:buNone/>
            </a:pPr>
            <a:r>
              <a:rPr lang="en-US" altLang="zh-CN" sz="2400" b="1" dirty="0">
                <a:solidFill>
                  <a:srgbClr val="33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    </a:t>
            </a: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M</a:t>
            </a: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echanical digestion 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by mastication and swallowing  </a:t>
            </a:r>
          </a:p>
          <a:p>
            <a:pPr algn="justLow" eaLnBrk="1" hangingPunct="1">
              <a:buFont typeface="Wingdings" pitchFamily="2" charset="2"/>
              <a:buNone/>
            </a:pP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   </a:t>
            </a:r>
            <a:r>
              <a:rPr lang="en-US" altLang="zh-CN" sz="2400" b="1" dirty="0">
                <a:solidFill>
                  <a:srgbClr val="33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 </a:t>
            </a: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C</a:t>
            </a: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hemical digestion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by enzymes </a:t>
            </a:r>
          </a:p>
          <a:p>
            <a:pPr algn="justLow" eaLnBrk="1" hangingPunct="1">
              <a:buFont typeface="Wingdings" pitchFamily="2" charset="2"/>
              <a:buNone/>
            </a:pPr>
            <a:endParaRPr lang="en-US" altLang="zh-CN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Low" eaLnBrk="1" hangingPunct="1">
              <a:buClr>
                <a:srgbClr val="FF0000"/>
              </a:buClr>
              <a:buFont typeface="Wingdings" pitchFamily="2" charset="2"/>
              <a:buChar char="Ø"/>
            </a:pP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Absorption is the process of transporting small molecules from the lumen of the gut into blood stream or lymphatic vessel.</a:t>
            </a:r>
          </a:p>
          <a:p>
            <a:pPr eaLnBrk="1" hangingPunct="1">
              <a:buFont typeface="Wingdings" pitchFamily="2" charset="2"/>
              <a:buNone/>
            </a:pPr>
            <a:endParaRPr lang="en-US" altLang="zh-CN" sz="24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64195" name="Rectangle 3"/>
          <p:cNvSpPr>
            <a:spLocks noChangeArrowheads="1"/>
          </p:cNvSpPr>
          <p:nvPr/>
        </p:nvSpPr>
        <p:spPr bwMode="auto">
          <a:xfrm>
            <a:off x="571472" y="642918"/>
            <a:ext cx="6192837" cy="6461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altLang="zh-CN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Digestion and Absorption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build="p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www.hns.org.uk/1/sb/as/StomachDigestion.pn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928670"/>
            <a:ext cx="8143932" cy="55721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428597" y="357167"/>
            <a:ext cx="8286808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Chemical and Mechanical Digestion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42910" y="1214422"/>
            <a:ext cx="7858180" cy="5072098"/>
          </a:xfr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justLow" eaLnBrk="1" hangingPunct="1">
              <a:buClr>
                <a:srgbClr val="C00000"/>
              </a:buClr>
              <a:buFont typeface="Wingdings" pitchFamily="2" charset="2"/>
              <a:buChar char="v"/>
            </a:pPr>
            <a:endParaRPr lang="en-US" altLang="zh-CN" sz="24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Low" eaLnBrk="1" hangingPunct="1">
              <a:buClr>
                <a:srgbClr val="C00000"/>
              </a:buClr>
              <a:buFont typeface="Wingdings" pitchFamily="2" charset="2"/>
              <a:buChar char="v"/>
            </a:pP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Small intestine 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is primary site </a:t>
            </a: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for digestion 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and </a:t>
            </a: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absorption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of food.</a:t>
            </a:r>
          </a:p>
          <a:p>
            <a:pPr algn="justLow" eaLnBrk="1" hangingPunct="1">
              <a:buClr>
                <a:srgbClr val="C00000"/>
              </a:buClr>
              <a:buFont typeface="Wingdings" pitchFamily="2" charset="2"/>
              <a:buChar char="v"/>
            </a:pPr>
            <a:endParaRPr lang="en-US" altLang="zh-CN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Low" eaLnBrk="1" hangingPunct="1">
              <a:buClr>
                <a:srgbClr val="C00000"/>
              </a:buClr>
              <a:buFont typeface="Wingdings" pitchFamily="2" charset="2"/>
              <a:buChar char="v"/>
            </a:pP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Digestion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occurs in the GI lumen by </a:t>
            </a: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secreted enzymes 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and on surface of </a:t>
            </a:r>
            <a:r>
              <a:rPr lang="en-US" altLang="zh-CN" sz="24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enterocytes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by </a:t>
            </a: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membrane-bound enzymes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pPr algn="justLow" eaLnBrk="1" hangingPunct="1">
              <a:buClr>
                <a:srgbClr val="C00000"/>
              </a:buClr>
              <a:buFont typeface="Wingdings" pitchFamily="2" charset="2"/>
              <a:buChar char="v"/>
            </a:pPr>
            <a:endParaRPr lang="en-US" altLang="zh-CN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Low" eaLnBrk="1" hangingPunct="1">
              <a:buClr>
                <a:srgbClr val="C00000"/>
              </a:buClr>
              <a:buFont typeface="Wingdings" pitchFamily="2" charset="2"/>
              <a:buChar char="v"/>
            </a:pP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Absorption occurs by </a:t>
            </a: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simple diffusion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facilitated diffusion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active transport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en-US" altLang="zh-CN" sz="2400" b="1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endocytosis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and </a:t>
            </a:r>
            <a:r>
              <a:rPr lang="en-US" altLang="zh-CN" sz="2400" b="1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paracellular</a:t>
            </a: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transport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pPr algn="justLow" eaLnBrk="1" hangingPunct="1">
              <a:buClr>
                <a:srgbClr val="C00000"/>
              </a:buClr>
              <a:buFont typeface="Wingdings" pitchFamily="2" charset="2"/>
              <a:buChar char="v"/>
            </a:pPr>
            <a:endParaRPr lang="en-US" altLang="zh-CN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Low" eaLnBrk="1" hangingPunct="1">
              <a:buClr>
                <a:srgbClr val="C00000"/>
              </a:buClr>
              <a:buFont typeface="Wingdings" pitchFamily="2" charset="2"/>
              <a:buChar char="v"/>
            </a:pP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Surface area 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of small intestine is greatly increased by extensive </a:t>
            </a: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folding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and the projection of </a:t>
            </a: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fingerlike </a:t>
            </a:r>
            <a:r>
              <a:rPr lang="en-US" altLang="zh-CN" sz="2400" b="1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villi</a:t>
            </a:r>
            <a:r>
              <a:rPr lang="en-US" altLang="zh-CN" sz="2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covered with </a:t>
            </a:r>
            <a:r>
              <a:rPr lang="en-US" altLang="zh-CN" sz="2400" b="1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microvilli</a:t>
            </a:r>
            <a:r>
              <a:rPr lang="en-US" altLang="zh-C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00034" y="357166"/>
            <a:ext cx="6643734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Digestion and Absorption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425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4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4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4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42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59" grpId="0" build="p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Anatomy of wall of GIT 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9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Intestinal Mucosa  </a:t>
            </a:r>
          </a:p>
        </p:txBody>
      </p:sp>
      <p:pic>
        <p:nvPicPr>
          <p:cNvPr id="51203" name="Picture 5" descr="http://www.sciencelearn.org.nz/var/sciencelearn/storage/images/contexts/digestion-chemistry/sci-media/images/villi-in-the-small-intestine/492032-1-eng-NZ/Villi-in-the-small-intestine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57166"/>
            <a:ext cx="8247092" cy="61436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Intestinal Villi </a:t>
            </a:r>
          </a:p>
        </p:txBody>
      </p:sp>
      <p:pic>
        <p:nvPicPr>
          <p:cNvPr id="52227" name="Picture 4" descr="FG20_02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57166"/>
            <a:ext cx="8247092" cy="61674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714348" y="642918"/>
            <a:ext cx="7715304" cy="70802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eaLnBrk="1" hangingPunct="1"/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Main Functions of Digestive Tract 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10" y="1458898"/>
            <a:ext cx="7715304" cy="482762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457200" indent="-457200" eaLnBrk="1" hangingPunct="1"/>
            <a:r>
              <a:rPr lang="en-US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4 major activities of GI tract</a:t>
            </a:r>
          </a:p>
          <a:p>
            <a:pPr marL="838200" lvl="1" indent="-381000" eaLnBrk="1" hangingPunct="1">
              <a:buFont typeface="Wingdings" pitchFamily="2" charset="2"/>
              <a:buAutoNum type="arabicPeriod"/>
            </a:pPr>
            <a:r>
              <a:rPr lang="en-US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Motility</a:t>
            </a:r>
            <a:r>
              <a:rPr lang="en-US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 marL="1257300" lvl="2" indent="-342900" eaLnBrk="1" hangingPunct="1"/>
            <a:r>
              <a:rPr lang="en-US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Propel ingested food from mouth toward rectum </a:t>
            </a:r>
          </a:p>
          <a:p>
            <a:pPr marL="838200" lvl="1" indent="-381000" eaLnBrk="1" hangingPunct="1">
              <a:buFont typeface="Wingdings" pitchFamily="2" charset="2"/>
              <a:buAutoNum type="arabicPeriod"/>
            </a:pPr>
            <a:r>
              <a:rPr lang="en-US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Secretion of juices e.g. saliva </a:t>
            </a:r>
          </a:p>
          <a:p>
            <a:pPr marL="1257300" lvl="2" indent="-342900" eaLnBrk="1" hangingPunct="1"/>
            <a:r>
              <a:rPr lang="en-US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Aid in digestion and absorption</a:t>
            </a:r>
          </a:p>
          <a:p>
            <a:pPr marL="838200" lvl="1" indent="-381000" eaLnBrk="1" hangingPunct="1">
              <a:buFont typeface="Wingdings" pitchFamily="2" charset="2"/>
              <a:buAutoNum type="arabicPeriod"/>
            </a:pPr>
            <a:r>
              <a:rPr lang="en-US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Digestion</a:t>
            </a:r>
          </a:p>
          <a:p>
            <a:pPr marL="1257300" lvl="2" indent="-342900" eaLnBrk="1" hangingPunct="1"/>
            <a:r>
              <a:rPr lang="en-US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Food broken down into absorbable molecules</a:t>
            </a:r>
          </a:p>
          <a:p>
            <a:pPr marL="838200" lvl="1" indent="-381000" eaLnBrk="1" hangingPunct="1">
              <a:buFont typeface="Wingdings" pitchFamily="2" charset="2"/>
              <a:buAutoNum type="arabicPeriod"/>
            </a:pPr>
            <a:r>
              <a:rPr lang="en-US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Absorption</a:t>
            </a:r>
          </a:p>
          <a:p>
            <a:pPr marL="1257300" lvl="2" indent="-342900" eaLnBrk="1" hangingPunct="1"/>
            <a:r>
              <a:rPr lang="en-US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Nutrients, electrolytes, and water are absorbed or transported from lumen of GIT to blood stream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bldLvl="5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4" descr="FG20_05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5500694" y="214290"/>
            <a:ext cx="3428992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defRPr/>
            </a:pPr>
            <a:r>
              <a:rPr lang="en-US" altLang="zh-CN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Absorption</a:t>
            </a:r>
            <a:r>
              <a:rPr lang="en-US" altLang="zh-CN" sz="3600" b="1" dirty="0">
                <a:solidFill>
                  <a:srgbClr val="FFD92A"/>
                </a:solidFill>
                <a:latin typeface="+mn-lt"/>
              </a:rPr>
              <a:t> </a:t>
            </a:r>
            <a:r>
              <a:rPr lang="en-US" altLang="zh-CN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of</a:t>
            </a:r>
            <a:r>
              <a:rPr lang="en-US" altLang="zh-CN" sz="3600" b="1" dirty="0">
                <a:solidFill>
                  <a:srgbClr val="FFD92A"/>
                </a:solidFill>
                <a:latin typeface="+mn-lt"/>
              </a:rPr>
              <a:t> </a:t>
            </a:r>
            <a:r>
              <a:rPr lang="en-US" altLang="zh-CN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Water</a:t>
            </a:r>
            <a:r>
              <a:rPr lang="en-US" altLang="zh-CN" sz="3600" b="1" dirty="0">
                <a:solidFill>
                  <a:srgbClr val="FFD92A"/>
                </a:solidFill>
                <a:latin typeface="+mn-lt"/>
              </a:rPr>
              <a:t> </a:t>
            </a:r>
            <a:endParaRPr lang="en-US" sz="3600" dirty="0">
              <a:solidFill>
                <a:srgbClr val="FFD92A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357166"/>
            <a:ext cx="8424863" cy="6167459"/>
            <a:chOff x="204" y="845"/>
            <a:chExt cx="5307" cy="3265"/>
          </a:xfrm>
        </p:grpSpPr>
        <p:pic>
          <p:nvPicPr>
            <p:cNvPr id="55300" name="Picture 4" descr="FG20_0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04" y="845"/>
              <a:ext cx="5307" cy="3265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55301" name="Text Box 7"/>
            <p:cNvSpPr txBox="1">
              <a:spLocks noChangeArrowheads="1"/>
            </p:cNvSpPr>
            <p:nvPr/>
          </p:nvSpPr>
          <p:spPr bwMode="auto">
            <a:xfrm>
              <a:off x="884" y="1888"/>
              <a:ext cx="190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1200" b="1">
                  <a:solidFill>
                    <a:srgbClr val="000000"/>
                  </a:solidFill>
                  <a:ea typeface="SimSun" pitchFamily="2" charset="-122"/>
                </a:rPr>
                <a:t>(salivary and pancreatic)</a:t>
              </a:r>
            </a:p>
          </p:txBody>
        </p:sp>
      </p:grpSp>
      <p:sp>
        <p:nvSpPr>
          <p:cNvPr id="6" name="Rectangle 5"/>
          <p:cNvSpPr/>
          <p:nvPr/>
        </p:nvSpPr>
        <p:spPr>
          <a:xfrm>
            <a:off x="4500562" y="642918"/>
            <a:ext cx="3576638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Digestion of CHO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4" descr="FG20_24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00034" y="928670"/>
            <a:ext cx="8143932" cy="47482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6323" name="Text Box 8"/>
          <p:cNvSpPr txBox="1">
            <a:spLocks noChangeArrowheads="1"/>
          </p:cNvSpPr>
          <p:nvPr/>
        </p:nvSpPr>
        <p:spPr bwMode="auto">
          <a:xfrm>
            <a:off x="428596" y="5715015"/>
            <a:ext cx="8286808" cy="92333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 dirty="0" err="1">
                <a:ea typeface="SimSun" pitchFamily="2" charset="-122"/>
              </a:rPr>
              <a:t>Enterocytes</a:t>
            </a:r>
            <a:r>
              <a:rPr lang="en-US" altLang="zh-CN" b="1" dirty="0">
                <a:ea typeface="SimSun" pitchFamily="2" charset="-122"/>
              </a:rPr>
              <a:t> absorb glucose and </a:t>
            </a:r>
            <a:r>
              <a:rPr lang="en-US" altLang="zh-CN" b="1" dirty="0" err="1">
                <a:ea typeface="SimSun" pitchFamily="2" charset="-122"/>
              </a:rPr>
              <a:t>galactose</a:t>
            </a:r>
            <a:r>
              <a:rPr lang="en-US" altLang="zh-CN" b="1" dirty="0">
                <a:ea typeface="SimSun" pitchFamily="2" charset="-122"/>
              </a:rPr>
              <a:t> through an Na-dependent secondary active transport process, while fructose is absorbed by facilitated transport</a:t>
            </a:r>
            <a:r>
              <a:rPr lang="en-US" altLang="zh-CN" dirty="0">
                <a:ea typeface="SimSun" pitchFamily="2" charset="-122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428596" y="357166"/>
            <a:ext cx="4214842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Absorption of CHO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6350"/>
            <a:ext cx="8572560" cy="77944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/>
            <a:r>
              <a:rPr lang="en-US" altLang="zh-TW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新細明體" pitchFamily="18" charset="-120"/>
              </a:rPr>
              <a:t>Digestion and absorption of proteins </a:t>
            </a:r>
          </a:p>
        </p:txBody>
      </p:sp>
      <p:pic>
        <p:nvPicPr>
          <p:cNvPr id="52229" name="Picture 5" descr="16_18c1DigestionAbsorpt_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838200"/>
            <a:ext cx="4214843" cy="6019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5" descr="16_18c2DigestionAbsorpt_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838200"/>
            <a:ext cx="4143404" cy="6019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9" name="Rectangle 7"/>
          <p:cNvSpPr>
            <a:spLocks noGrp="1" noRot="1" noChangeArrowheads="1"/>
          </p:cNvSpPr>
          <p:nvPr>
            <p:ph type="title"/>
          </p:nvPr>
        </p:nvSpPr>
        <p:spPr>
          <a:xfrm>
            <a:off x="428596" y="0"/>
            <a:ext cx="8215370" cy="7143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en-US" altLang="zh-CN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Absorption</a:t>
            </a:r>
            <a:r>
              <a:rPr lang="en-US" altLang="zh-CN" sz="3600" dirty="0">
                <a:latin typeface="+mn-lt"/>
              </a:rPr>
              <a:t> </a:t>
            </a:r>
            <a:r>
              <a:rPr lang="en-US" altLang="zh-CN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of</a:t>
            </a:r>
            <a:r>
              <a:rPr lang="en-US" altLang="zh-CN" sz="3600" dirty="0">
                <a:latin typeface="+mn-lt"/>
              </a:rPr>
              <a:t> </a:t>
            </a:r>
            <a:r>
              <a:rPr lang="en-US" altLang="zh-CN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proteins</a:t>
            </a:r>
            <a:r>
              <a:rPr lang="en-US" altLang="zh-CN" sz="3600" dirty="0">
                <a:latin typeface="+mn-lt"/>
              </a:rPr>
              <a:t> 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428596" y="2428868"/>
            <a:ext cx="8215370" cy="4000504"/>
            <a:chOff x="0" y="1026"/>
            <a:chExt cx="5556" cy="3084"/>
          </a:xfrm>
        </p:grpSpPr>
        <p:pic>
          <p:nvPicPr>
            <p:cNvPr id="58373" name="Picture 4" descr="FG20_2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1026"/>
              <a:ext cx="5556" cy="3084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58374" name="Oval 8"/>
            <p:cNvSpPr>
              <a:spLocks noChangeArrowheads="1"/>
            </p:cNvSpPr>
            <p:nvPr/>
          </p:nvSpPr>
          <p:spPr bwMode="auto">
            <a:xfrm>
              <a:off x="2880" y="3385"/>
              <a:ext cx="272" cy="27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58375" name="Line 9"/>
            <p:cNvSpPr>
              <a:spLocks noChangeShapeType="1"/>
            </p:cNvSpPr>
            <p:nvPr/>
          </p:nvSpPr>
          <p:spPr bwMode="auto">
            <a:xfrm flipV="1">
              <a:off x="2880" y="3294"/>
              <a:ext cx="0" cy="4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ar-IQ"/>
            </a:p>
          </p:txBody>
        </p:sp>
        <p:sp>
          <p:nvSpPr>
            <p:cNvPr id="58376" name="Line 10"/>
            <p:cNvSpPr>
              <a:spLocks noChangeShapeType="1"/>
            </p:cNvSpPr>
            <p:nvPr/>
          </p:nvSpPr>
          <p:spPr bwMode="auto">
            <a:xfrm>
              <a:off x="3152" y="3339"/>
              <a:ext cx="0" cy="4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ar-IQ"/>
            </a:p>
          </p:txBody>
        </p:sp>
        <p:sp>
          <p:nvSpPr>
            <p:cNvPr id="58377" name="Text Box 11"/>
            <p:cNvSpPr txBox="1">
              <a:spLocks noChangeArrowheads="1"/>
            </p:cNvSpPr>
            <p:nvPr/>
          </p:nvSpPr>
          <p:spPr bwMode="auto">
            <a:xfrm>
              <a:off x="2790" y="3158"/>
              <a:ext cx="317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200" b="1">
                  <a:solidFill>
                    <a:srgbClr val="000000"/>
                  </a:solidFill>
                  <a:ea typeface="SimSun" pitchFamily="2" charset="-122"/>
                </a:rPr>
                <a:t>K</a:t>
              </a:r>
              <a:r>
                <a:rPr lang="en-US" altLang="zh-CN" sz="1200" b="1" baseline="30000">
                  <a:solidFill>
                    <a:srgbClr val="000000"/>
                  </a:solidFill>
                  <a:ea typeface="SimSun" pitchFamily="2" charset="-122"/>
                </a:rPr>
                <a:t>+</a:t>
              </a:r>
            </a:p>
          </p:txBody>
        </p:sp>
        <p:sp>
          <p:nvSpPr>
            <p:cNvPr id="58378" name="Text Box 12"/>
            <p:cNvSpPr txBox="1">
              <a:spLocks noChangeArrowheads="1"/>
            </p:cNvSpPr>
            <p:nvPr/>
          </p:nvSpPr>
          <p:spPr bwMode="auto">
            <a:xfrm>
              <a:off x="3016" y="3158"/>
              <a:ext cx="317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200" b="1">
                  <a:solidFill>
                    <a:srgbClr val="000000"/>
                  </a:solidFill>
                  <a:ea typeface="SimSun" pitchFamily="2" charset="-122"/>
                </a:rPr>
                <a:t>Na</a:t>
              </a:r>
              <a:r>
                <a:rPr lang="en-US" altLang="zh-CN" sz="1200" b="1" baseline="30000">
                  <a:solidFill>
                    <a:srgbClr val="000000"/>
                  </a:solidFill>
                  <a:ea typeface="SimSun" pitchFamily="2" charset="-122"/>
                </a:rPr>
                <a:t>+</a:t>
              </a:r>
            </a:p>
          </p:txBody>
        </p:sp>
        <p:sp>
          <p:nvSpPr>
            <p:cNvPr id="58379" name="Text Box 13"/>
            <p:cNvSpPr txBox="1">
              <a:spLocks noChangeArrowheads="1"/>
            </p:cNvSpPr>
            <p:nvPr/>
          </p:nvSpPr>
          <p:spPr bwMode="auto">
            <a:xfrm>
              <a:off x="2835" y="3458"/>
              <a:ext cx="499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100" b="1">
                  <a:solidFill>
                    <a:srgbClr val="FFFF00"/>
                  </a:solidFill>
                  <a:ea typeface="SimSun" pitchFamily="2" charset="-122"/>
                </a:rPr>
                <a:t>Pump</a:t>
              </a:r>
              <a:endParaRPr lang="en-US" altLang="zh-CN" sz="1100" b="1" baseline="30000">
                <a:solidFill>
                  <a:srgbClr val="FFFF00"/>
                </a:solidFill>
                <a:ea typeface="SimSun" pitchFamily="2" charset="-122"/>
              </a:endParaRPr>
            </a:p>
          </p:txBody>
        </p:sp>
        <p:sp>
          <p:nvSpPr>
            <p:cNvPr id="58380" name="Text Box 14"/>
            <p:cNvSpPr txBox="1">
              <a:spLocks noChangeArrowheads="1"/>
            </p:cNvSpPr>
            <p:nvPr/>
          </p:nvSpPr>
          <p:spPr bwMode="auto">
            <a:xfrm>
              <a:off x="3107" y="1616"/>
              <a:ext cx="68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1400" b="1">
                  <a:solidFill>
                    <a:srgbClr val="000000"/>
                  </a:solidFill>
                  <a:ea typeface="SimSun" pitchFamily="2" charset="-122"/>
                </a:rPr>
                <a:t>Lumen</a:t>
              </a:r>
            </a:p>
          </p:txBody>
        </p:sp>
        <p:sp>
          <p:nvSpPr>
            <p:cNvPr id="156688" name="Text Box 16"/>
            <p:cNvSpPr txBox="1">
              <a:spLocks noChangeArrowheads="1"/>
            </p:cNvSpPr>
            <p:nvPr/>
          </p:nvSpPr>
          <p:spPr bwMode="auto">
            <a:xfrm>
              <a:off x="3061" y="2251"/>
              <a:ext cx="1292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altLang="zh-CN" sz="12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Endocytosis</a:t>
              </a:r>
            </a:p>
          </p:txBody>
        </p:sp>
        <p:sp>
          <p:nvSpPr>
            <p:cNvPr id="156689" name="Text Box 17"/>
            <p:cNvSpPr txBox="1">
              <a:spLocks noChangeArrowheads="1"/>
            </p:cNvSpPr>
            <p:nvPr/>
          </p:nvSpPr>
          <p:spPr bwMode="auto">
            <a:xfrm>
              <a:off x="3198" y="3521"/>
              <a:ext cx="1292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altLang="zh-CN" sz="1200" b="1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E</a:t>
              </a:r>
              <a:r>
                <a:rPr lang="en-US" altLang="en-US" sz="1200" b="1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xocytosis</a:t>
              </a:r>
              <a:endParaRPr lang="en-US" altLang="zh-CN" sz="12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428596" y="714357"/>
            <a:ext cx="8215370" cy="164307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 rt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TW" sz="2400" kern="0" dirty="0">
                <a:latin typeface="+mn-lt"/>
                <a:ea typeface="新細明體" charset="-120"/>
              </a:rPr>
              <a:t>The whole proteins </a:t>
            </a:r>
            <a:r>
              <a:rPr lang="en-US" altLang="zh-TW" sz="2400" kern="0" dirty="0" err="1">
                <a:latin typeface="+mn-lt"/>
                <a:ea typeface="新細明體" charset="-120"/>
              </a:rPr>
              <a:t>absorbtion</a:t>
            </a:r>
            <a:r>
              <a:rPr lang="en-US" altLang="zh-TW" sz="2400" kern="0" dirty="0">
                <a:latin typeface="+mn-lt"/>
                <a:ea typeface="新細明體" charset="-120"/>
              </a:rPr>
              <a:t> is done  by </a:t>
            </a:r>
            <a:r>
              <a:rPr lang="en-US" altLang="zh-TW" sz="2400" b="1" kern="0" dirty="0" err="1">
                <a:latin typeface="+mn-lt"/>
                <a:ea typeface="新細明體" charset="-120"/>
              </a:rPr>
              <a:t>endocytosis</a:t>
            </a:r>
            <a:endParaRPr lang="en-US" altLang="zh-TW" sz="2400" b="1" kern="0" dirty="0">
              <a:latin typeface="+mn-lt"/>
              <a:ea typeface="新細明體" charset="-120"/>
            </a:endParaRPr>
          </a:p>
          <a:p>
            <a:pPr algn="justLow" rt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TW" sz="2400" kern="0" dirty="0">
                <a:latin typeface="+mn-lt"/>
                <a:ea typeface="新細明體" charset="-120"/>
              </a:rPr>
              <a:t>Amino acids and </a:t>
            </a:r>
            <a:r>
              <a:rPr lang="en-US" altLang="zh-TW" sz="2400" kern="0" dirty="0" err="1">
                <a:latin typeface="+mn-lt"/>
                <a:ea typeface="新細明體" charset="-120"/>
              </a:rPr>
              <a:t>di</a:t>
            </a:r>
            <a:r>
              <a:rPr lang="en-US" altLang="zh-TW" sz="2400" kern="0" dirty="0">
                <a:latin typeface="+mn-lt"/>
                <a:ea typeface="新細明體" charset="-120"/>
              </a:rPr>
              <a:t> and </a:t>
            </a:r>
            <a:r>
              <a:rPr lang="en-US" altLang="zh-TW" sz="2400" kern="0" dirty="0" err="1">
                <a:latin typeface="+mn-lt"/>
                <a:ea typeface="新細明體" charset="-120"/>
              </a:rPr>
              <a:t>tripetides</a:t>
            </a:r>
            <a:r>
              <a:rPr lang="en-US" altLang="zh-TW" sz="2400" kern="0" dirty="0">
                <a:ea typeface="新細明體" charset="-120"/>
              </a:rPr>
              <a:t> </a:t>
            </a:r>
            <a:r>
              <a:rPr lang="en-US" altLang="zh-TW" sz="2400" kern="0" dirty="0" err="1">
                <a:ea typeface="新細明體" charset="-120"/>
              </a:rPr>
              <a:t>absorbtion</a:t>
            </a:r>
            <a:r>
              <a:rPr lang="en-US" altLang="zh-TW" sz="2400" kern="0" dirty="0">
                <a:ea typeface="新細明體" charset="-120"/>
              </a:rPr>
              <a:t> is done  by</a:t>
            </a:r>
            <a:r>
              <a:rPr lang="en-US" altLang="zh-TW" sz="2400" kern="0" dirty="0">
                <a:latin typeface="+mn-lt"/>
                <a:ea typeface="新細明體" charset="-120"/>
              </a:rPr>
              <a:t> by </a:t>
            </a:r>
            <a:r>
              <a:rPr lang="en-US" altLang="zh-TW" sz="2400" b="1" kern="0" dirty="0">
                <a:latin typeface="+mn-lt"/>
                <a:ea typeface="新細明體" charset="-120"/>
              </a:rPr>
              <a:t>Na-dependent 2ry </a:t>
            </a:r>
            <a:r>
              <a:rPr lang="en-US" altLang="zh-TW" sz="2400" kern="0" dirty="0">
                <a:latin typeface="+mn-lt"/>
                <a:ea typeface="新細明體" charset="-120"/>
              </a:rPr>
              <a:t>active transport </a:t>
            </a:r>
            <a:endParaRPr lang="en-US" altLang="zh-TW" sz="2400" b="1" kern="0" dirty="0">
              <a:latin typeface="+mn-lt"/>
              <a:ea typeface="新細明體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 bldLvl="5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82" name="Rectangle 38"/>
          <p:cNvSpPr>
            <a:spLocks noGrp="1" noRot="1" noChangeArrowheads="1"/>
          </p:cNvSpPr>
          <p:nvPr>
            <p:ph type="title"/>
          </p:nvPr>
        </p:nvSpPr>
        <p:spPr>
          <a:xfrm>
            <a:off x="428596" y="1"/>
            <a:ext cx="8286808" cy="78579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altLang="zh-CN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Absorption of Lipids </a:t>
            </a:r>
          </a:p>
        </p:txBody>
      </p:sp>
      <p:grpSp>
        <p:nvGrpSpPr>
          <p:cNvPr id="2" name="Group 69"/>
          <p:cNvGrpSpPr>
            <a:grpSpLocks/>
          </p:cNvGrpSpPr>
          <p:nvPr/>
        </p:nvGrpSpPr>
        <p:grpSpPr bwMode="auto">
          <a:xfrm>
            <a:off x="0" y="928670"/>
            <a:ext cx="9286875" cy="5513387"/>
            <a:chOff x="0" y="585"/>
            <a:chExt cx="5850" cy="3473"/>
          </a:xfrm>
        </p:grpSpPr>
        <p:sp>
          <p:nvSpPr>
            <p:cNvPr id="60420" name="Rectangle 4"/>
            <p:cNvSpPr>
              <a:spLocks noChangeArrowheads="1"/>
            </p:cNvSpPr>
            <p:nvPr/>
          </p:nvSpPr>
          <p:spPr bwMode="auto">
            <a:xfrm>
              <a:off x="2312" y="1842"/>
              <a:ext cx="1905" cy="163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ar-IQ"/>
            </a:p>
          </p:txBody>
        </p:sp>
        <p:sp>
          <p:nvSpPr>
            <p:cNvPr id="60421" name="Oval 5"/>
            <p:cNvSpPr>
              <a:spLocks noChangeArrowheads="1"/>
            </p:cNvSpPr>
            <p:nvPr/>
          </p:nvSpPr>
          <p:spPr bwMode="auto">
            <a:xfrm>
              <a:off x="1755" y="2115"/>
              <a:ext cx="227" cy="499"/>
            </a:xfrm>
            <a:prstGeom prst="ellipse">
              <a:avLst/>
            </a:prstGeom>
            <a:solidFill>
              <a:srgbClr val="DDA825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60422" name="Oval 6"/>
            <p:cNvSpPr>
              <a:spLocks noChangeArrowheads="1"/>
            </p:cNvSpPr>
            <p:nvPr/>
          </p:nvSpPr>
          <p:spPr bwMode="auto">
            <a:xfrm>
              <a:off x="1575" y="2115"/>
              <a:ext cx="227" cy="499"/>
            </a:xfrm>
            <a:prstGeom prst="ellipse">
              <a:avLst/>
            </a:prstGeom>
            <a:solidFill>
              <a:srgbClr val="DDA825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60423" name="AutoShape 7"/>
            <p:cNvSpPr>
              <a:spLocks noChangeArrowheads="1"/>
            </p:cNvSpPr>
            <p:nvPr/>
          </p:nvSpPr>
          <p:spPr bwMode="auto">
            <a:xfrm>
              <a:off x="1170" y="2340"/>
              <a:ext cx="408" cy="91"/>
            </a:xfrm>
            <a:prstGeom prst="rightArrow">
              <a:avLst>
                <a:gd name="adj1" fmla="val 50000"/>
                <a:gd name="adj2" fmla="val 112088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60424" name="AutoShape 8"/>
            <p:cNvSpPr>
              <a:spLocks noChangeArrowheads="1"/>
            </p:cNvSpPr>
            <p:nvPr/>
          </p:nvSpPr>
          <p:spPr bwMode="auto">
            <a:xfrm>
              <a:off x="1665" y="2340"/>
              <a:ext cx="408" cy="91"/>
            </a:xfrm>
            <a:prstGeom prst="rightArrow">
              <a:avLst>
                <a:gd name="adj1" fmla="val 50000"/>
                <a:gd name="adj2" fmla="val 112088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60425" name="AutoShape 9"/>
            <p:cNvSpPr>
              <a:spLocks noChangeArrowheads="1"/>
            </p:cNvSpPr>
            <p:nvPr/>
          </p:nvSpPr>
          <p:spPr bwMode="auto">
            <a:xfrm>
              <a:off x="2115" y="2340"/>
              <a:ext cx="408" cy="91"/>
            </a:xfrm>
            <a:prstGeom prst="rightArrow">
              <a:avLst>
                <a:gd name="adj1" fmla="val 50000"/>
                <a:gd name="adj2" fmla="val 112088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236554" name="AutoShape 10"/>
            <p:cNvSpPr>
              <a:spLocks noChangeArrowheads="1"/>
            </p:cNvSpPr>
            <p:nvPr/>
          </p:nvSpPr>
          <p:spPr bwMode="auto">
            <a:xfrm>
              <a:off x="4081" y="2296"/>
              <a:ext cx="499" cy="182"/>
            </a:xfrm>
            <a:prstGeom prst="rightArrow">
              <a:avLst>
                <a:gd name="adj1" fmla="val 50000"/>
                <a:gd name="adj2" fmla="val 68544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0427" name="AutoShape 11"/>
            <p:cNvSpPr>
              <a:spLocks noChangeArrowheads="1"/>
            </p:cNvSpPr>
            <p:nvPr/>
          </p:nvSpPr>
          <p:spPr bwMode="auto">
            <a:xfrm>
              <a:off x="4558" y="2024"/>
              <a:ext cx="680" cy="589"/>
            </a:xfrm>
            <a:prstGeom prst="star32">
              <a:avLst>
                <a:gd name="adj" fmla="val 37500"/>
              </a:avLst>
            </a:prstGeom>
            <a:solidFill>
              <a:srgbClr val="FFFF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60428" name="Oval 12"/>
            <p:cNvSpPr>
              <a:spLocks noChangeArrowheads="1"/>
            </p:cNvSpPr>
            <p:nvPr/>
          </p:nvSpPr>
          <p:spPr bwMode="auto">
            <a:xfrm>
              <a:off x="5306" y="2931"/>
              <a:ext cx="181" cy="227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60429" name="Oval 13"/>
            <p:cNvSpPr>
              <a:spLocks noChangeArrowheads="1"/>
            </p:cNvSpPr>
            <p:nvPr/>
          </p:nvSpPr>
          <p:spPr bwMode="auto">
            <a:xfrm>
              <a:off x="4625" y="3248"/>
              <a:ext cx="181" cy="227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60430" name="Line 14"/>
            <p:cNvSpPr>
              <a:spLocks noChangeShapeType="1"/>
            </p:cNvSpPr>
            <p:nvPr/>
          </p:nvSpPr>
          <p:spPr bwMode="auto">
            <a:xfrm flipV="1">
              <a:off x="4671" y="2931"/>
              <a:ext cx="725" cy="31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IQ"/>
            </a:p>
          </p:txBody>
        </p:sp>
        <p:sp>
          <p:nvSpPr>
            <p:cNvPr id="60431" name="Line 15"/>
            <p:cNvSpPr>
              <a:spLocks noChangeShapeType="1"/>
            </p:cNvSpPr>
            <p:nvPr/>
          </p:nvSpPr>
          <p:spPr bwMode="auto">
            <a:xfrm flipV="1">
              <a:off x="4761" y="3158"/>
              <a:ext cx="659" cy="31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IQ"/>
            </a:p>
          </p:txBody>
        </p:sp>
        <p:sp>
          <p:nvSpPr>
            <p:cNvPr id="60432" name="AutoShape 16"/>
            <p:cNvSpPr>
              <a:spLocks noChangeArrowheads="1"/>
            </p:cNvSpPr>
            <p:nvPr/>
          </p:nvSpPr>
          <p:spPr bwMode="auto">
            <a:xfrm rot="4632466">
              <a:off x="4857" y="2863"/>
              <a:ext cx="272" cy="136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60433" name="Text Box 17"/>
            <p:cNvSpPr txBox="1">
              <a:spLocks noChangeArrowheads="1"/>
            </p:cNvSpPr>
            <p:nvPr/>
          </p:nvSpPr>
          <p:spPr bwMode="auto">
            <a:xfrm>
              <a:off x="4535" y="3566"/>
              <a:ext cx="131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000099"/>
                  </a:solidFill>
                  <a:ea typeface="SimSun" pitchFamily="2" charset="-122"/>
                </a:rPr>
                <a:t>Lymph vessel</a:t>
              </a:r>
            </a:p>
          </p:txBody>
        </p:sp>
        <p:sp>
          <p:nvSpPr>
            <p:cNvPr id="60434" name="Line 18"/>
            <p:cNvSpPr>
              <a:spLocks noChangeShapeType="1"/>
            </p:cNvSpPr>
            <p:nvPr/>
          </p:nvSpPr>
          <p:spPr bwMode="auto">
            <a:xfrm flipV="1">
              <a:off x="5079" y="3339"/>
              <a:ext cx="0" cy="27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ar-IQ"/>
            </a:p>
          </p:txBody>
        </p:sp>
        <p:sp>
          <p:nvSpPr>
            <p:cNvPr id="60435" name="Text Box 19"/>
            <p:cNvSpPr txBox="1">
              <a:spLocks noChangeArrowheads="1"/>
            </p:cNvSpPr>
            <p:nvPr/>
          </p:nvSpPr>
          <p:spPr bwMode="auto">
            <a:xfrm>
              <a:off x="4308" y="1117"/>
              <a:ext cx="1092" cy="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 dirty="0" err="1">
                  <a:solidFill>
                    <a:srgbClr val="9900FF"/>
                  </a:solidFill>
                  <a:ea typeface="SimSun" pitchFamily="2" charset="-122"/>
                </a:rPr>
                <a:t>Chylomicrons</a:t>
              </a:r>
              <a:r>
                <a:rPr lang="en-US" altLang="zh-CN" b="1" dirty="0">
                  <a:solidFill>
                    <a:srgbClr val="9900FF"/>
                  </a:solidFill>
                  <a:ea typeface="SimSun" pitchFamily="2" charset="-122"/>
                </a:rPr>
                <a:t> (CM) or VLDL particles</a:t>
              </a:r>
            </a:p>
          </p:txBody>
        </p:sp>
        <p:sp>
          <p:nvSpPr>
            <p:cNvPr id="60436" name="Line 20"/>
            <p:cNvSpPr>
              <a:spLocks noChangeShapeType="1"/>
            </p:cNvSpPr>
            <p:nvPr/>
          </p:nvSpPr>
          <p:spPr bwMode="auto">
            <a:xfrm>
              <a:off x="4876" y="1797"/>
              <a:ext cx="0" cy="45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ar-IQ"/>
            </a:p>
          </p:txBody>
        </p:sp>
        <p:sp>
          <p:nvSpPr>
            <p:cNvPr id="60437" name="Text Box 21"/>
            <p:cNvSpPr txBox="1">
              <a:spLocks noChangeArrowheads="1"/>
            </p:cNvSpPr>
            <p:nvPr/>
          </p:nvSpPr>
          <p:spPr bwMode="auto">
            <a:xfrm>
              <a:off x="2336" y="2160"/>
              <a:ext cx="1803" cy="582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>
                <a:spcBef>
                  <a:spcPct val="50000"/>
                </a:spcBef>
              </a:pPr>
              <a:r>
                <a:rPr lang="en-US" altLang="zh-CN" sz="1800" b="1" dirty="0">
                  <a:ea typeface="SimSun" pitchFamily="2" charset="-122"/>
                </a:rPr>
                <a:t>Triglycerides Cholesterol esters              Phospholipids</a:t>
              </a:r>
            </a:p>
          </p:txBody>
        </p:sp>
        <p:sp>
          <p:nvSpPr>
            <p:cNvPr id="60438" name="Text Box 23"/>
            <p:cNvSpPr txBox="1">
              <a:spLocks noChangeArrowheads="1"/>
            </p:cNvSpPr>
            <p:nvPr/>
          </p:nvSpPr>
          <p:spPr bwMode="auto">
            <a:xfrm>
              <a:off x="2655" y="3240"/>
              <a:ext cx="11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>
                <a:spcBef>
                  <a:spcPct val="50000"/>
                </a:spcBef>
              </a:pPr>
              <a:r>
                <a:rPr lang="en-US" altLang="zh-CN" b="1" dirty="0" err="1">
                  <a:ea typeface="SimSun" pitchFamily="2" charset="-122"/>
                </a:rPr>
                <a:t>Exocytosis</a:t>
              </a:r>
              <a:endParaRPr lang="en-US" altLang="zh-CN" b="1" dirty="0">
                <a:ea typeface="SimSun" pitchFamily="2" charset="-122"/>
              </a:endParaRPr>
            </a:p>
          </p:txBody>
        </p:sp>
        <p:sp>
          <p:nvSpPr>
            <p:cNvPr id="60439" name="Line 24"/>
            <p:cNvSpPr>
              <a:spLocks noChangeShapeType="1"/>
            </p:cNvSpPr>
            <p:nvPr/>
          </p:nvSpPr>
          <p:spPr bwMode="auto">
            <a:xfrm flipV="1">
              <a:off x="3651" y="2387"/>
              <a:ext cx="521" cy="8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ar-IQ"/>
            </a:p>
          </p:txBody>
        </p:sp>
        <p:sp>
          <p:nvSpPr>
            <p:cNvPr id="60440" name="Text Box 25"/>
            <p:cNvSpPr txBox="1">
              <a:spLocks noChangeArrowheads="1"/>
            </p:cNvSpPr>
            <p:nvPr/>
          </p:nvSpPr>
          <p:spPr bwMode="auto">
            <a:xfrm>
              <a:off x="990" y="3015"/>
              <a:ext cx="893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>
                <a:spcBef>
                  <a:spcPct val="50000"/>
                </a:spcBef>
              </a:pPr>
              <a:r>
                <a:rPr lang="en-US" altLang="zh-CN" sz="1400" b="1" dirty="0">
                  <a:ea typeface="SimSun" pitchFamily="2" charset="-122"/>
                </a:rPr>
                <a:t>Micelles</a:t>
              </a:r>
            </a:p>
          </p:txBody>
        </p:sp>
        <p:sp>
          <p:nvSpPr>
            <p:cNvPr id="60441" name="Line 26"/>
            <p:cNvSpPr>
              <a:spLocks noChangeShapeType="1"/>
            </p:cNvSpPr>
            <p:nvPr/>
          </p:nvSpPr>
          <p:spPr bwMode="auto">
            <a:xfrm flipV="1">
              <a:off x="1530" y="2700"/>
              <a:ext cx="182" cy="31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ar-IQ"/>
            </a:p>
          </p:txBody>
        </p:sp>
        <p:sp>
          <p:nvSpPr>
            <p:cNvPr id="60442" name="Text Box 27"/>
            <p:cNvSpPr txBox="1">
              <a:spLocks noChangeArrowheads="1"/>
            </p:cNvSpPr>
            <p:nvPr/>
          </p:nvSpPr>
          <p:spPr bwMode="auto">
            <a:xfrm>
              <a:off x="22" y="2115"/>
              <a:ext cx="1373" cy="64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l" rtl="0">
                <a:spcBef>
                  <a:spcPct val="50000"/>
                </a:spcBef>
              </a:pPr>
              <a:r>
                <a:rPr lang="en-US" altLang="zh-CN" sz="2000" b="1" dirty="0">
                  <a:solidFill>
                    <a:srgbClr val="000000"/>
                  </a:solidFill>
                  <a:ea typeface="SimSun" pitchFamily="2" charset="-122"/>
                </a:rPr>
                <a:t>Fatty Acids Cholesterol </a:t>
              </a:r>
              <a:r>
                <a:rPr lang="en-US" altLang="zh-CN" sz="2000" b="1" dirty="0" err="1">
                  <a:solidFill>
                    <a:srgbClr val="000000"/>
                  </a:solidFill>
                  <a:ea typeface="SimSun" pitchFamily="2" charset="-122"/>
                </a:rPr>
                <a:t>Monoglycerides</a:t>
              </a:r>
              <a:endParaRPr lang="en-US" altLang="zh-CN" sz="2000" b="1" dirty="0">
                <a:solidFill>
                  <a:srgbClr val="000000"/>
                </a:solidFill>
                <a:ea typeface="SimSun" pitchFamily="2" charset="-122"/>
              </a:endParaRPr>
            </a:p>
          </p:txBody>
        </p:sp>
        <p:sp>
          <p:nvSpPr>
            <p:cNvPr id="60443" name="Text Box 29"/>
            <p:cNvSpPr txBox="1">
              <a:spLocks noChangeArrowheads="1"/>
            </p:cNvSpPr>
            <p:nvPr/>
          </p:nvSpPr>
          <p:spPr bwMode="auto">
            <a:xfrm>
              <a:off x="270" y="3825"/>
              <a:ext cx="4490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None/>
              </a:pPr>
              <a:r>
                <a:rPr lang="en-US" altLang="zh-CN" b="1" dirty="0">
                  <a:solidFill>
                    <a:schemeClr val="tx2"/>
                  </a:solidFill>
                  <a:ea typeface="SimSun" pitchFamily="2" charset="-122"/>
                </a:rPr>
                <a:t>Absorption of Fats in the Small Intestine</a:t>
              </a:r>
            </a:p>
          </p:txBody>
        </p:sp>
        <p:sp>
          <p:nvSpPr>
            <p:cNvPr id="60444" name="Text Box 30"/>
            <p:cNvSpPr txBox="1">
              <a:spLocks noChangeArrowheads="1"/>
            </p:cNvSpPr>
            <p:nvPr/>
          </p:nvSpPr>
          <p:spPr bwMode="auto">
            <a:xfrm>
              <a:off x="495" y="585"/>
              <a:ext cx="862" cy="231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ea typeface="SimSun" pitchFamily="2" charset="-122"/>
                </a:rPr>
                <a:t>Lumen</a:t>
              </a:r>
              <a:endParaRPr lang="en-US" altLang="zh-CN" b="1" dirty="0">
                <a:solidFill>
                  <a:srgbClr val="2D7521"/>
                </a:solidFill>
                <a:ea typeface="SimSun" pitchFamily="2" charset="-122"/>
              </a:endParaRPr>
            </a:p>
          </p:txBody>
        </p:sp>
        <p:sp>
          <p:nvSpPr>
            <p:cNvPr id="60445" name="Text Box 31"/>
            <p:cNvSpPr txBox="1">
              <a:spLocks noChangeArrowheads="1"/>
            </p:cNvSpPr>
            <p:nvPr/>
          </p:nvSpPr>
          <p:spPr bwMode="auto">
            <a:xfrm>
              <a:off x="4455" y="585"/>
              <a:ext cx="862" cy="23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ea typeface="SimSun" pitchFamily="2" charset="-122"/>
                </a:rPr>
                <a:t>Vessels</a:t>
              </a:r>
            </a:p>
          </p:txBody>
        </p:sp>
        <p:sp>
          <p:nvSpPr>
            <p:cNvPr id="60446" name="Line 32"/>
            <p:cNvSpPr>
              <a:spLocks noChangeShapeType="1"/>
            </p:cNvSpPr>
            <p:nvPr/>
          </p:nvSpPr>
          <p:spPr bwMode="auto">
            <a:xfrm>
              <a:off x="2312" y="1706"/>
              <a:ext cx="190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IQ"/>
            </a:p>
          </p:txBody>
        </p:sp>
        <p:sp>
          <p:nvSpPr>
            <p:cNvPr id="60447" name="Line 33"/>
            <p:cNvSpPr>
              <a:spLocks noChangeShapeType="1"/>
            </p:cNvSpPr>
            <p:nvPr/>
          </p:nvSpPr>
          <p:spPr bwMode="auto">
            <a:xfrm flipV="1">
              <a:off x="2312" y="1344"/>
              <a:ext cx="0" cy="3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IQ"/>
            </a:p>
          </p:txBody>
        </p:sp>
        <p:sp>
          <p:nvSpPr>
            <p:cNvPr id="60448" name="Line 34"/>
            <p:cNvSpPr>
              <a:spLocks noChangeShapeType="1"/>
            </p:cNvSpPr>
            <p:nvPr/>
          </p:nvSpPr>
          <p:spPr bwMode="auto">
            <a:xfrm flipV="1">
              <a:off x="4217" y="1344"/>
              <a:ext cx="0" cy="3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IQ"/>
            </a:p>
          </p:txBody>
        </p:sp>
        <p:sp>
          <p:nvSpPr>
            <p:cNvPr id="60449" name="Text Box 35"/>
            <p:cNvSpPr txBox="1">
              <a:spLocks noChangeArrowheads="1"/>
            </p:cNvSpPr>
            <p:nvPr/>
          </p:nvSpPr>
          <p:spPr bwMode="auto">
            <a:xfrm>
              <a:off x="2340" y="585"/>
              <a:ext cx="1633" cy="231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ea typeface="SimSun" pitchFamily="2" charset="-122"/>
                </a:rPr>
                <a:t>Intestinal</a:t>
              </a:r>
              <a:r>
                <a:rPr lang="en-US" altLang="zh-CN" b="1" dirty="0">
                  <a:ea typeface="SimSun" pitchFamily="2" charset="-122"/>
                </a:rPr>
                <a:t> </a:t>
              </a:r>
              <a:r>
                <a:rPr lang="en-US" altLang="zh-CN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ea typeface="SimSun" pitchFamily="2" charset="-122"/>
                </a:rPr>
                <a:t>Epithelia</a:t>
              </a:r>
              <a:endParaRPr lang="en-US" altLang="zh-CN" b="1" dirty="0">
                <a:ea typeface="SimSun" pitchFamily="2" charset="-122"/>
              </a:endParaRPr>
            </a:p>
          </p:txBody>
        </p:sp>
        <p:sp>
          <p:nvSpPr>
            <p:cNvPr id="60450" name="Text Box 41"/>
            <p:cNvSpPr txBox="1">
              <a:spLocks noChangeArrowheads="1"/>
            </p:cNvSpPr>
            <p:nvPr/>
          </p:nvSpPr>
          <p:spPr bwMode="auto">
            <a:xfrm>
              <a:off x="1305" y="1845"/>
              <a:ext cx="771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1400" b="1" dirty="0">
                  <a:ea typeface="SimSun" pitchFamily="2" charset="-122"/>
                </a:rPr>
                <a:t>Bile salts</a:t>
              </a:r>
            </a:p>
          </p:txBody>
        </p:sp>
        <p:sp>
          <p:nvSpPr>
            <p:cNvPr id="60451" name="Line 43"/>
            <p:cNvSpPr>
              <a:spLocks noChangeShapeType="1"/>
            </p:cNvSpPr>
            <p:nvPr/>
          </p:nvSpPr>
          <p:spPr bwMode="auto">
            <a:xfrm flipH="1">
              <a:off x="630" y="1080"/>
              <a:ext cx="29" cy="104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ar-IQ"/>
            </a:p>
          </p:txBody>
        </p:sp>
        <p:sp>
          <p:nvSpPr>
            <p:cNvPr id="60452" name="Text Box 46"/>
            <p:cNvSpPr txBox="1">
              <a:spLocks noChangeArrowheads="1"/>
            </p:cNvSpPr>
            <p:nvPr/>
          </p:nvSpPr>
          <p:spPr bwMode="auto">
            <a:xfrm>
              <a:off x="540" y="1395"/>
              <a:ext cx="1710" cy="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1050" b="1" dirty="0">
                  <a:ea typeface="SimSun" pitchFamily="2" charset="-122"/>
                </a:rPr>
                <a:t>Lipase, cholesterol esterase and </a:t>
              </a:r>
              <a:r>
                <a:rPr lang="en-US" altLang="zh-CN" sz="1050" b="1" dirty="0" err="1">
                  <a:ea typeface="SimSun" pitchFamily="2" charset="-122"/>
                </a:rPr>
                <a:t>phospholipase</a:t>
              </a:r>
              <a:r>
                <a:rPr lang="en-US" altLang="zh-CN" sz="1050" b="1" dirty="0">
                  <a:ea typeface="SimSun" pitchFamily="2" charset="-122"/>
                </a:rPr>
                <a:t> A</a:t>
              </a:r>
              <a:r>
                <a:rPr lang="en-US" altLang="zh-CN" sz="1050" b="1" baseline="-25000" dirty="0">
                  <a:ea typeface="SimSun" pitchFamily="2" charset="-122"/>
                </a:rPr>
                <a:t>2</a:t>
              </a:r>
            </a:p>
          </p:txBody>
        </p:sp>
        <p:sp>
          <p:nvSpPr>
            <p:cNvPr id="60453" name="Text Box 47"/>
            <p:cNvSpPr txBox="1">
              <a:spLocks noChangeArrowheads="1"/>
            </p:cNvSpPr>
            <p:nvPr/>
          </p:nvSpPr>
          <p:spPr bwMode="auto">
            <a:xfrm>
              <a:off x="0" y="900"/>
              <a:ext cx="1350" cy="345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 rtl="0">
                <a:lnSpc>
                  <a:spcPct val="55000"/>
                </a:lnSpc>
                <a:spcBef>
                  <a:spcPct val="50000"/>
                </a:spcBef>
              </a:pPr>
              <a:r>
                <a:rPr lang="en-US" altLang="zh-CN" b="1" dirty="0">
                  <a:solidFill>
                    <a:srgbClr val="131402"/>
                  </a:solidFill>
                  <a:ea typeface="SimSun" pitchFamily="2" charset="-122"/>
                </a:rPr>
                <a:t>Large fatty </a:t>
              </a:r>
            </a:p>
            <a:p>
              <a:pPr algn="ctr" rtl="0">
                <a:lnSpc>
                  <a:spcPct val="55000"/>
                </a:lnSpc>
                <a:spcBef>
                  <a:spcPct val="50000"/>
                </a:spcBef>
              </a:pPr>
              <a:r>
                <a:rPr lang="en-US" altLang="zh-CN" b="1" dirty="0">
                  <a:solidFill>
                    <a:srgbClr val="131402"/>
                  </a:solidFill>
                  <a:ea typeface="SimSun" pitchFamily="2" charset="-122"/>
                </a:rPr>
                <a:t> molecule</a:t>
              </a:r>
            </a:p>
          </p:txBody>
        </p:sp>
        <p:sp>
          <p:nvSpPr>
            <p:cNvPr id="60454" name="Text Box 50"/>
            <p:cNvSpPr txBox="1">
              <a:spLocks noChangeArrowheads="1"/>
            </p:cNvSpPr>
            <p:nvPr/>
          </p:nvSpPr>
          <p:spPr bwMode="auto">
            <a:xfrm>
              <a:off x="793" y="3521"/>
              <a:ext cx="167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ar-IQ"/>
            </a:p>
          </p:txBody>
        </p:sp>
        <p:sp>
          <p:nvSpPr>
            <p:cNvPr id="60455" name="Text Box 51"/>
            <p:cNvSpPr txBox="1">
              <a:spLocks noChangeArrowheads="1"/>
            </p:cNvSpPr>
            <p:nvPr/>
          </p:nvSpPr>
          <p:spPr bwMode="auto">
            <a:xfrm>
              <a:off x="2381" y="2767"/>
              <a:ext cx="1497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>
                <a:spcBef>
                  <a:spcPct val="50000"/>
                </a:spcBef>
              </a:pPr>
              <a:r>
                <a:rPr lang="en-US" altLang="zh-CN" sz="1000" b="1" dirty="0">
                  <a:ea typeface="SimSun" pitchFamily="2" charset="-122"/>
                </a:rPr>
                <a:t>In Golgi, they are packaged into </a:t>
              </a:r>
              <a:r>
                <a:rPr lang="en-US" altLang="zh-CN" sz="1000" b="1" dirty="0" err="1">
                  <a:ea typeface="SimSun" pitchFamily="2" charset="-122"/>
                </a:rPr>
                <a:t>chylomicra</a:t>
              </a:r>
              <a:r>
                <a:rPr lang="en-US" altLang="zh-CN" sz="1000" b="1" dirty="0">
                  <a:ea typeface="SimSun" pitchFamily="2" charset="-122"/>
                </a:rPr>
                <a:t> or very low density lipoprotein (VLDL) particles. </a:t>
              </a:r>
            </a:p>
          </p:txBody>
        </p:sp>
        <p:sp>
          <p:nvSpPr>
            <p:cNvPr id="60456" name="Text Box 52"/>
            <p:cNvSpPr txBox="1">
              <a:spLocks noChangeArrowheads="1"/>
            </p:cNvSpPr>
            <p:nvPr/>
          </p:nvSpPr>
          <p:spPr bwMode="auto">
            <a:xfrm>
              <a:off x="2471" y="1845"/>
              <a:ext cx="135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rtl="0">
                <a:lnSpc>
                  <a:spcPct val="55000"/>
                </a:lnSpc>
                <a:spcBef>
                  <a:spcPct val="50000"/>
                </a:spcBef>
              </a:pPr>
              <a:r>
                <a:rPr lang="en-US" altLang="zh-CN" sz="1200" b="1" dirty="0">
                  <a:ea typeface="SimSun" pitchFamily="2" charset="-122"/>
                </a:rPr>
                <a:t>The smooth </a:t>
              </a:r>
            </a:p>
            <a:p>
              <a:pPr algn="ctr" rtl="0">
                <a:lnSpc>
                  <a:spcPct val="55000"/>
                </a:lnSpc>
                <a:spcBef>
                  <a:spcPct val="50000"/>
                </a:spcBef>
              </a:pPr>
              <a:r>
                <a:rPr lang="en-US" altLang="zh-CN" sz="1200" b="1" dirty="0">
                  <a:ea typeface="SimSun" pitchFamily="2" charset="-122"/>
                </a:rPr>
                <a:t>endoplasmic reticulum</a:t>
              </a:r>
            </a:p>
          </p:txBody>
        </p:sp>
        <p:sp>
          <p:nvSpPr>
            <p:cNvPr id="60457" name="Line 54"/>
            <p:cNvSpPr>
              <a:spLocks noChangeShapeType="1"/>
            </p:cNvSpPr>
            <p:nvPr/>
          </p:nvSpPr>
          <p:spPr bwMode="auto">
            <a:xfrm>
              <a:off x="3107" y="2069"/>
              <a:ext cx="0" cy="136"/>
            </a:xfrm>
            <a:prstGeom prst="line">
              <a:avLst/>
            </a:prstGeom>
            <a:noFill/>
            <a:ln w="9525">
              <a:solidFill>
                <a:srgbClr val="13140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ar-IQ"/>
            </a:p>
          </p:txBody>
        </p:sp>
        <p:sp>
          <p:nvSpPr>
            <p:cNvPr id="60458" name="Line 55"/>
            <p:cNvSpPr>
              <a:spLocks noChangeShapeType="1"/>
            </p:cNvSpPr>
            <p:nvPr/>
          </p:nvSpPr>
          <p:spPr bwMode="auto">
            <a:xfrm>
              <a:off x="3105" y="3105"/>
              <a:ext cx="0" cy="136"/>
            </a:xfrm>
            <a:prstGeom prst="line">
              <a:avLst/>
            </a:prstGeom>
            <a:noFill/>
            <a:ln w="9525">
              <a:solidFill>
                <a:srgbClr val="13140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ar-IQ"/>
            </a:p>
          </p:txBody>
        </p:sp>
        <p:sp>
          <p:nvSpPr>
            <p:cNvPr id="60459" name="Line 56"/>
            <p:cNvSpPr>
              <a:spLocks noChangeShapeType="1"/>
            </p:cNvSpPr>
            <p:nvPr/>
          </p:nvSpPr>
          <p:spPr bwMode="auto">
            <a:xfrm>
              <a:off x="3107" y="2659"/>
              <a:ext cx="0" cy="136"/>
            </a:xfrm>
            <a:prstGeom prst="line">
              <a:avLst/>
            </a:prstGeom>
            <a:noFill/>
            <a:ln w="9525">
              <a:solidFill>
                <a:srgbClr val="13140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ar-IQ"/>
            </a:p>
          </p:txBody>
        </p:sp>
        <p:sp>
          <p:nvSpPr>
            <p:cNvPr id="60460" name="Text Box 57"/>
            <p:cNvSpPr txBox="1">
              <a:spLocks noChangeArrowheads="1"/>
            </p:cNvSpPr>
            <p:nvPr/>
          </p:nvSpPr>
          <p:spPr bwMode="auto">
            <a:xfrm rot="-1527801">
              <a:off x="4559" y="3044"/>
              <a:ext cx="99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>
                  <a:solidFill>
                    <a:srgbClr val="A31999"/>
                  </a:solidFill>
                  <a:ea typeface="SimSun" pitchFamily="2" charset="-122"/>
                </a:rPr>
                <a:t>porous</a:t>
              </a:r>
            </a:p>
          </p:txBody>
        </p:sp>
        <p:sp>
          <p:nvSpPr>
            <p:cNvPr id="60461" name="Oval 58"/>
            <p:cNvSpPr>
              <a:spLocks noChangeArrowheads="1"/>
            </p:cNvSpPr>
            <p:nvPr/>
          </p:nvSpPr>
          <p:spPr bwMode="auto">
            <a:xfrm>
              <a:off x="4785" y="3203"/>
              <a:ext cx="91" cy="4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60462" name="Text Box 59"/>
            <p:cNvSpPr txBox="1">
              <a:spLocks noChangeArrowheads="1"/>
            </p:cNvSpPr>
            <p:nvPr/>
          </p:nvSpPr>
          <p:spPr bwMode="auto">
            <a:xfrm rot="-1527801">
              <a:off x="4559" y="3044"/>
              <a:ext cx="99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>
                  <a:solidFill>
                    <a:srgbClr val="A31999"/>
                  </a:solidFill>
                  <a:ea typeface="SimSun" pitchFamily="2" charset="-122"/>
                </a:rPr>
                <a:t>porous</a:t>
              </a:r>
            </a:p>
          </p:txBody>
        </p:sp>
        <p:sp>
          <p:nvSpPr>
            <p:cNvPr id="60463" name="Oval 60"/>
            <p:cNvSpPr>
              <a:spLocks noChangeArrowheads="1"/>
            </p:cNvSpPr>
            <p:nvPr/>
          </p:nvSpPr>
          <p:spPr bwMode="auto">
            <a:xfrm>
              <a:off x="4785" y="3203"/>
              <a:ext cx="91" cy="4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60464" name="Oval 61"/>
            <p:cNvSpPr>
              <a:spLocks noChangeArrowheads="1"/>
            </p:cNvSpPr>
            <p:nvPr/>
          </p:nvSpPr>
          <p:spPr bwMode="auto">
            <a:xfrm>
              <a:off x="4921" y="3158"/>
              <a:ext cx="91" cy="4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60465" name="Oval 62"/>
            <p:cNvSpPr>
              <a:spLocks noChangeArrowheads="1"/>
            </p:cNvSpPr>
            <p:nvPr/>
          </p:nvSpPr>
          <p:spPr bwMode="auto">
            <a:xfrm>
              <a:off x="5057" y="3067"/>
              <a:ext cx="91" cy="4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60466" name="Oval 63"/>
            <p:cNvSpPr>
              <a:spLocks noChangeArrowheads="1"/>
            </p:cNvSpPr>
            <p:nvPr/>
          </p:nvSpPr>
          <p:spPr bwMode="auto">
            <a:xfrm>
              <a:off x="5193" y="3067"/>
              <a:ext cx="91" cy="4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60467" name="Oval 64"/>
            <p:cNvSpPr>
              <a:spLocks noChangeArrowheads="1"/>
            </p:cNvSpPr>
            <p:nvPr/>
          </p:nvSpPr>
          <p:spPr bwMode="auto">
            <a:xfrm>
              <a:off x="5193" y="3022"/>
              <a:ext cx="91" cy="4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ar-IQ"/>
            </a:p>
          </p:txBody>
        </p:sp>
        <p:sp>
          <p:nvSpPr>
            <p:cNvPr id="60468" name="Line 65"/>
            <p:cNvSpPr>
              <a:spLocks noChangeShapeType="1"/>
            </p:cNvSpPr>
            <p:nvPr/>
          </p:nvSpPr>
          <p:spPr bwMode="auto">
            <a:xfrm flipH="1">
              <a:off x="3969" y="3385"/>
              <a:ext cx="725" cy="317"/>
            </a:xfrm>
            <a:prstGeom prst="line">
              <a:avLst/>
            </a:prstGeom>
            <a:noFill/>
            <a:ln w="9525">
              <a:solidFill>
                <a:srgbClr val="13140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ar-IQ"/>
            </a:p>
          </p:txBody>
        </p:sp>
        <p:sp>
          <p:nvSpPr>
            <p:cNvPr id="60469" name="Text Box 66"/>
            <p:cNvSpPr txBox="1">
              <a:spLocks noChangeArrowheads="1"/>
            </p:cNvSpPr>
            <p:nvPr/>
          </p:nvSpPr>
          <p:spPr bwMode="auto">
            <a:xfrm>
              <a:off x="2381" y="3611"/>
              <a:ext cx="158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>
                  <a:solidFill>
                    <a:schemeClr val="hlink"/>
                  </a:solidFill>
                  <a:ea typeface="SimSun" pitchFamily="2" charset="-122"/>
                </a:rPr>
                <a:t>Venous system</a:t>
              </a:r>
            </a:p>
          </p:txBody>
        </p:sp>
        <p:sp>
          <p:nvSpPr>
            <p:cNvPr id="60470" name="Text Box 68"/>
            <p:cNvSpPr txBox="1">
              <a:spLocks noChangeArrowheads="1"/>
            </p:cNvSpPr>
            <p:nvPr/>
          </p:nvSpPr>
          <p:spPr bwMode="auto">
            <a:xfrm>
              <a:off x="4365" y="2610"/>
              <a:ext cx="117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1200" b="1">
                  <a:ea typeface="SimSun" pitchFamily="2" charset="-122"/>
                </a:rPr>
                <a:t>(On The Apoprotein B)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"/>
                                        <p:tgtEl>
                                          <p:spTgt spid="236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582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 Box 4"/>
          <p:cNvSpPr txBox="1">
            <a:spLocks noChangeArrowheads="1"/>
          </p:cNvSpPr>
          <p:nvPr/>
        </p:nvSpPr>
        <p:spPr bwMode="auto">
          <a:xfrm>
            <a:off x="2908300" y="-15875"/>
            <a:ext cx="5181600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833" tIns="51417" rIns="102833" bIns="51417">
            <a:spAutoFit/>
          </a:bodyPr>
          <a:lstStyle/>
          <a:p>
            <a:pPr algn="ctr" defTabSz="1028700">
              <a:spcBef>
                <a:spcPct val="50000"/>
              </a:spcBef>
            </a:pPr>
            <a:r>
              <a:rPr lang="en-US" sz="700"/>
              <a:t>Copyright </a:t>
            </a:r>
            <a:r>
              <a:rPr lang="en-US" sz="700">
                <a:cs typeface="Times New Roman" pitchFamily="18" charset="0"/>
              </a:rPr>
              <a:t>© </a:t>
            </a:r>
            <a:r>
              <a:rPr lang="en-US" sz="700"/>
              <a:t>The McGraw-Hill Companies, Inc. Permission required for reproduction or display.</a:t>
            </a:r>
          </a:p>
        </p:txBody>
      </p:sp>
      <p:pic>
        <p:nvPicPr>
          <p:cNvPr id="48130" name="Picture 6" descr="mck54615_26_02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222250"/>
            <a:ext cx="5438775" cy="663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1" name="Freeform 36"/>
          <p:cNvSpPr>
            <a:spLocks/>
          </p:cNvSpPr>
          <p:nvPr/>
        </p:nvSpPr>
        <p:spPr bwMode="auto">
          <a:xfrm>
            <a:off x="3068638" y="3163888"/>
            <a:ext cx="1630362" cy="674687"/>
          </a:xfrm>
          <a:custGeom>
            <a:avLst/>
            <a:gdLst>
              <a:gd name="T0" fmla="*/ 0 w 503"/>
              <a:gd name="T1" fmla="*/ 2147483647 h 208"/>
              <a:gd name="T2" fmla="*/ 2147483647 w 503"/>
              <a:gd name="T3" fmla="*/ 2147483647 h 208"/>
              <a:gd name="T4" fmla="*/ 2147483647 w 503"/>
              <a:gd name="T5" fmla="*/ 2147483647 h 208"/>
              <a:gd name="T6" fmla="*/ 2147483647 w 503"/>
              <a:gd name="T7" fmla="*/ 2147483647 h 208"/>
              <a:gd name="T8" fmla="*/ 2147483647 w 503"/>
              <a:gd name="T9" fmla="*/ 0 h 208"/>
              <a:gd name="T10" fmla="*/ 0 w 503"/>
              <a:gd name="T11" fmla="*/ 0 h 208"/>
              <a:gd name="T12" fmla="*/ 0 w 503"/>
              <a:gd name="T13" fmla="*/ 2147483647 h 20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03"/>
              <a:gd name="T22" fmla="*/ 0 h 208"/>
              <a:gd name="T23" fmla="*/ 503 w 503"/>
              <a:gd name="T24" fmla="*/ 208 h 20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03" h="208">
                <a:moveTo>
                  <a:pt x="0" y="3"/>
                </a:moveTo>
                <a:lnTo>
                  <a:pt x="407" y="3"/>
                </a:lnTo>
                <a:lnTo>
                  <a:pt x="501" y="208"/>
                </a:lnTo>
                <a:lnTo>
                  <a:pt x="503" y="207"/>
                </a:lnTo>
                <a:lnTo>
                  <a:pt x="409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 w="1905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ar-IQ"/>
          </a:p>
        </p:txBody>
      </p:sp>
      <p:sp>
        <p:nvSpPr>
          <p:cNvPr id="48132" name="Rectangle 39"/>
          <p:cNvSpPr>
            <a:spLocks noChangeArrowheads="1"/>
          </p:cNvSpPr>
          <p:nvPr/>
        </p:nvSpPr>
        <p:spPr bwMode="auto">
          <a:xfrm>
            <a:off x="3094038" y="4438650"/>
            <a:ext cx="1508125" cy="793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ar-IQ" sz="4400" b="1"/>
          </a:p>
        </p:txBody>
      </p:sp>
      <p:sp>
        <p:nvSpPr>
          <p:cNvPr id="48133" name="Freeform 40"/>
          <p:cNvSpPr>
            <a:spLocks/>
          </p:cNvSpPr>
          <p:nvPr/>
        </p:nvSpPr>
        <p:spPr bwMode="auto">
          <a:xfrm>
            <a:off x="3094038" y="4438650"/>
            <a:ext cx="1508125" cy="7938"/>
          </a:xfrm>
          <a:custGeom>
            <a:avLst/>
            <a:gdLst>
              <a:gd name="T0" fmla="*/ 2147483647 w 465"/>
              <a:gd name="T1" fmla="*/ 0 h 3"/>
              <a:gd name="T2" fmla="*/ 0 w 465"/>
              <a:gd name="T3" fmla="*/ 0 h 3"/>
              <a:gd name="T4" fmla="*/ 0 w 465"/>
              <a:gd name="T5" fmla="*/ 2147483647 h 3"/>
              <a:gd name="T6" fmla="*/ 2147483647 w 465"/>
              <a:gd name="T7" fmla="*/ 2147483647 h 3"/>
              <a:gd name="T8" fmla="*/ 0 60000 65536"/>
              <a:gd name="T9" fmla="*/ 0 60000 65536"/>
              <a:gd name="T10" fmla="*/ 0 60000 65536"/>
              <a:gd name="T11" fmla="*/ 0 60000 65536"/>
              <a:gd name="T12" fmla="*/ 0 w 465"/>
              <a:gd name="T13" fmla="*/ 0 h 3"/>
              <a:gd name="T14" fmla="*/ 465 w 465"/>
              <a:gd name="T15" fmla="*/ 3 h 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65" h="3">
                <a:moveTo>
                  <a:pt x="465" y="0"/>
                </a:moveTo>
                <a:lnTo>
                  <a:pt x="0" y="0"/>
                </a:lnTo>
                <a:lnTo>
                  <a:pt x="0" y="3"/>
                </a:lnTo>
                <a:lnTo>
                  <a:pt x="465" y="3"/>
                </a:lnTo>
              </a:path>
            </a:pathLst>
          </a:custGeom>
          <a:noFill/>
          <a:ln w="1905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ar-IQ"/>
          </a:p>
        </p:txBody>
      </p:sp>
      <p:sp>
        <p:nvSpPr>
          <p:cNvPr id="48134" name="Freeform 41"/>
          <p:cNvSpPr>
            <a:spLocks/>
          </p:cNvSpPr>
          <p:nvPr/>
        </p:nvSpPr>
        <p:spPr bwMode="auto">
          <a:xfrm>
            <a:off x="4511675" y="4392613"/>
            <a:ext cx="198438" cy="157162"/>
          </a:xfrm>
          <a:custGeom>
            <a:avLst/>
            <a:gdLst>
              <a:gd name="T0" fmla="*/ 2147483647 w 61"/>
              <a:gd name="T1" fmla="*/ 2147483647 h 48"/>
              <a:gd name="T2" fmla="*/ 2147483647 w 61"/>
              <a:gd name="T3" fmla="*/ 2147483647 h 48"/>
              <a:gd name="T4" fmla="*/ 2147483647 w 61"/>
              <a:gd name="T5" fmla="*/ 2147483647 h 48"/>
              <a:gd name="T6" fmla="*/ 2147483647 w 61"/>
              <a:gd name="T7" fmla="*/ 2147483647 h 48"/>
              <a:gd name="T8" fmla="*/ 2147483647 w 61"/>
              <a:gd name="T9" fmla="*/ 2147483647 h 48"/>
              <a:gd name="T10" fmla="*/ 2147483647 w 61"/>
              <a:gd name="T11" fmla="*/ 0 h 48"/>
              <a:gd name="T12" fmla="*/ 0 w 61"/>
              <a:gd name="T13" fmla="*/ 2147483647 h 48"/>
              <a:gd name="T14" fmla="*/ 2147483647 w 61"/>
              <a:gd name="T15" fmla="*/ 2147483647 h 48"/>
              <a:gd name="T16" fmla="*/ 2147483647 w 61"/>
              <a:gd name="T17" fmla="*/ 2147483647 h 48"/>
              <a:gd name="T18" fmla="*/ 2147483647 w 61"/>
              <a:gd name="T19" fmla="*/ 2147483647 h 4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61"/>
              <a:gd name="T31" fmla="*/ 0 h 48"/>
              <a:gd name="T32" fmla="*/ 61 w 61"/>
              <a:gd name="T33" fmla="*/ 48 h 4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61" h="48">
                <a:moveTo>
                  <a:pt x="14" y="47"/>
                </a:moveTo>
                <a:lnTo>
                  <a:pt x="4" y="31"/>
                </a:lnTo>
                <a:lnTo>
                  <a:pt x="48" y="4"/>
                </a:lnTo>
                <a:lnTo>
                  <a:pt x="59" y="19"/>
                </a:lnTo>
                <a:lnTo>
                  <a:pt x="61" y="17"/>
                </a:lnTo>
                <a:lnTo>
                  <a:pt x="49" y="0"/>
                </a:lnTo>
                <a:lnTo>
                  <a:pt x="0" y="30"/>
                </a:lnTo>
                <a:lnTo>
                  <a:pt x="11" y="48"/>
                </a:lnTo>
                <a:lnTo>
                  <a:pt x="14" y="47"/>
                </a:lnTo>
                <a:close/>
              </a:path>
            </a:pathLst>
          </a:custGeom>
          <a:solidFill>
            <a:srgbClr val="000000"/>
          </a:solidFill>
          <a:ln w="1905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ar-IQ"/>
          </a:p>
        </p:txBody>
      </p:sp>
      <p:sp>
        <p:nvSpPr>
          <p:cNvPr id="48135" name="Rectangle 42"/>
          <p:cNvSpPr>
            <a:spLocks noChangeArrowheads="1"/>
          </p:cNvSpPr>
          <p:nvPr/>
        </p:nvSpPr>
        <p:spPr bwMode="auto">
          <a:xfrm>
            <a:off x="2606675" y="6000750"/>
            <a:ext cx="2127250" cy="11113"/>
          </a:xfrm>
          <a:prstGeom prst="rect">
            <a:avLst/>
          </a:prstGeom>
          <a:solidFill>
            <a:srgbClr val="000000"/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ar-IQ" sz="4400" b="1"/>
          </a:p>
        </p:txBody>
      </p:sp>
      <p:sp>
        <p:nvSpPr>
          <p:cNvPr id="48136" name="Freeform 44"/>
          <p:cNvSpPr>
            <a:spLocks/>
          </p:cNvSpPr>
          <p:nvPr/>
        </p:nvSpPr>
        <p:spPr bwMode="auto">
          <a:xfrm>
            <a:off x="4695825" y="5942013"/>
            <a:ext cx="127000" cy="155575"/>
          </a:xfrm>
          <a:custGeom>
            <a:avLst/>
            <a:gdLst>
              <a:gd name="T0" fmla="*/ 2147483647 w 39"/>
              <a:gd name="T1" fmla="*/ 2147483647 h 48"/>
              <a:gd name="T2" fmla="*/ 2147483647 w 39"/>
              <a:gd name="T3" fmla="*/ 2147483647 h 48"/>
              <a:gd name="T4" fmla="*/ 2147483647 w 39"/>
              <a:gd name="T5" fmla="*/ 2147483647 h 48"/>
              <a:gd name="T6" fmla="*/ 2147483647 w 39"/>
              <a:gd name="T7" fmla="*/ 2147483647 h 48"/>
              <a:gd name="T8" fmla="*/ 2147483647 w 39"/>
              <a:gd name="T9" fmla="*/ 2147483647 h 48"/>
              <a:gd name="T10" fmla="*/ 2147483647 w 39"/>
              <a:gd name="T11" fmla="*/ 0 h 48"/>
              <a:gd name="T12" fmla="*/ 0 w 39"/>
              <a:gd name="T13" fmla="*/ 2147483647 h 48"/>
              <a:gd name="T14" fmla="*/ 2147483647 w 39"/>
              <a:gd name="T15" fmla="*/ 2147483647 h 48"/>
              <a:gd name="T16" fmla="*/ 2147483647 w 39"/>
              <a:gd name="T17" fmla="*/ 2147483647 h 4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9"/>
              <a:gd name="T28" fmla="*/ 0 h 48"/>
              <a:gd name="T29" fmla="*/ 39 w 39"/>
              <a:gd name="T30" fmla="*/ 48 h 4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9" h="48">
                <a:moveTo>
                  <a:pt x="20" y="45"/>
                </a:moveTo>
                <a:lnTo>
                  <a:pt x="5" y="37"/>
                </a:lnTo>
                <a:lnTo>
                  <a:pt x="22" y="4"/>
                </a:lnTo>
                <a:lnTo>
                  <a:pt x="37" y="13"/>
                </a:lnTo>
                <a:lnTo>
                  <a:pt x="39" y="10"/>
                </a:lnTo>
                <a:lnTo>
                  <a:pt x="21" y="0"/>
                </a:lnTo>
                <a:lnTo>
                  <a:pt x="0" y="38"/>
                </a:lnTo>
                <a:lnTo>
                  <a:pt x="18" y="48"/>
                </a:lnTo>
                <a:lnTo>
                  <a:pt x="20" y="45"/>
                </a:lnTo>
                <a:close/>
              </a:path>
            </a:pathLst>
          </a:custGeom>
          <a:solidFill>
            <a:srgbClr val="000000"/>
          </a:solidFill>
          <a:ln w="1905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ar-IQ"/>
          </a:p>
        </p:txBody>
      </p:sp>
      <p:sp>
        <p:nvSpPr>
          <p:cNvPr id="48137" name="Rectangle 45"/>
          <p:cNvSpPr>
            <a:spLocks noChangeArrowheads="1"/>
          </p:cNvSpPr>
          <p:nvPr/>
        </p:nvSpPr>
        <p:spPr bwMode="auto">
          <a:xfrm>
            <a:off x="2608263" y="5294313"/>
            <a:ext cx="1955800" cy="7937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ar-IQ" sz="4400" b="1"/>
          </a:p>
        </p:txBody>
      </p:sp>
      <p:sp>
        <p:nvSpPr>
          <p:cNvPr id="48138" name="Freeform 46"/>
          <p:cNvSpPr>
            <a:spLocks/>
          </p:cNvSpPr>
          <p:nvPr/>
        </p:nvSpPr>
        <p:spPr bwMode="auto">
          <a:xfrm>
            <a:off x="2608263" y="5294313"/>
            <a:ext cx="1955800" cy="7937"/>
          </a:xfrm>
          <a:custGeom>
            <a:avLst/>
            <a:gdLst>
              <a:gd name="T0" fmla="*/ 2147483647 w 603"/>
              <a:gd name="T1" fmla="*/ 0 h 3"/>
              <a:gd name="T2" fmla="*/ 0 w 603"/>
              <a:gd name="T3" fmla="*/ 0 h 3"/>
              <a:gd name="T4" fmla="*/ 0 w 603"/>
              <a:gd name="T5" fmla="*/ 2147483647 h 3"/>
              <a:gd name="T6" fmla="*/ 2147483647 w 603"/>
              <a:gd name="T7" fmla="*/ 2147483647 h 3"/>
              <a:gd name="T8" fmla="*/ 0 60000 65536"/>
              <a:gd name="T9" fmla="*/ 0 60000 65536"/>
              <a:gd name="T10" fmla="*/ 0 60000 65536"/>
              <a:gd name="T11" fmla="*/ 0 60000 65536"/>
              <a:gd name="T12" fmla="*/ 0 w 603"/>
              <a:gd name="T13" fmla="*/ 0 h 3"/>
              <a:gd name="T14" fmla="*/ 603 w 603"/>
              <a:gd name="T15" fmla="*/ 3 h 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03" h="3">
                <a:moveTo>
                  <a:pt x="603" y="0"/>
                </a:moveTo>
                <a:lnTo>
                  <a:pt x="0" y="0"/>
                </a:lnTo>
                <a:lnTo>
                  <a:pt x="0" y="3"/>
                </a:lnTo>
                <a:lnTo>
                  <a:pt x="603" y="3"/>
                </a:lnTo>
              </a:path>
            </a:pathLst>
          </a:custGeom>
          <a:noFill/>
          <a:ln w="1905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ar-IQ"/>
          </a:p>
        </p:txBody>
      </p:sp>
      <p:sp>
        <p:nvSpPr>
          <p:cNvPr id="48139" name="Freeform 47"/>
          <p:cNvSpPr>
            <a:spLocks/>
          </p:cNvSpPr>
          <p:nvPr/>
        </p:nvSpPr>
        <p:spPr bwMode="auto">
          <a:xfrm>
            <a:off x="4440238" y="5218113"/>
            <a:ext cx="290512" cy="217487"/>
          </a:xfrm>
          <a:custGeom>
            <a:avLst/>
            <a:gdLst>
              <a:gd name="T0" fmla="*/ 2147483647 w 89"/>
              <a:gd name="T1" fmla="*/ 2147483647 h 67"/>
              <a:gd name="T2" fmla="*/ 2147483647 w 89"/>
              <a:gd name="T3" fmla="*/ 2147483647 h 67"/>
              <a:gd name="T4" fmla="*/ 2147483647 w 89"/>
              <a:gd name="T5" fmla="*/ 2147483647 h 67"/>
              <a:gd name="T6" fmla="*/ 2147483647 w 89"/>
              <a:gd name="T7" fmla="*/ 2147483647 h 67"/>
              <a:gd name="T8" fmla="*/ 2147483647 w 89"/>
              <a:gd name="T9" fmla="*/ 2147483647 h 67"/>
              <a:gd name="T10" fmla="*/ 2147483647 w 89"/>
              <a:gd name="T11" fmla="*/ 0 h 67"/>
              <a:gd name="T12" fmla="*/ 0 w 89"/>
              <a:gd name="T13" fmla="*/ 2147483647 h 67"/>
              <a:gd name="T14" fmla="*/ 2147483647 w 89"/>
              <a:gd name="T15" fmla="*/ 2147483647 h 67"/>
              <a:gd name="T16" fmla="*/ 2147483647 w 89"/>
              <a:gd name="T17" fmla="*/ 2147483647 h 6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89"/>
              <a:gd name="T28" fmla="*/ 0 h 67"/>
              <a:gd name="T29" fmla="*/ 89 w 89"/>
              <a:gd name="T30" fmla="*/ 67 h 6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89" h="67">
                <a:moveTo>
                  <a:pt x="15" y="66"/>
                </a:moveTo>
                <a:lnTo>
                  <a:pt x="4" y="48"/>
                </a:lnTo>
                <a:lnTo>
                  <a:pt x="76" y="4"/>
                </a:lnTo>
                <a:lnTo>
                  <a:pt x="86" y="20"/>
                </a:lnTo>
                <a:lnTo>
                  <a:pt x="89" y="19"/>
                </a:lnTo>
                <a:lnTo>
                  <a:pt x="77" y="0"/>
                </a:lnTo>
                <a:lnTo>
                  <a:pt x="0" y="47"/>
                </a:lnTo>
                <a:lnTo>
                  <a:pt x="12" y="67"/>
                </a:lnTo>
                <a:lnTo>
                  <a:pt x="15" y="66"/>
                </a:lnTo>
                <a:close/>
              </a:path>
            </a:pathLst>
          </a:custGeom>
          <a:solidFill>
            <a:srgbClr val="000000"/>
          </a:solidFill>
          <a:ln w="1905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ar-IQ"/>
          </a:p>
        </p:txBody>
      </p:sp>
      <p:sp>
        <p:nvSpPr>
          <p:cNvPr id="48140" name="Freeform 48"/>
          <p:cNvSpPr>
            <a:spLocks/>
          </p:cNvSpPr>
          <p:nvPr/>
        </p:nvSpPr>
        <p:spPr bwMode="auto">
          <a:xfrm>
            <a:off x="2916238" y="4135438"/>
            <a:ext cx="1317625" cy="77787"/>
          </a:xfrm>
          <a:custGeom>
            <a:avLst/>
            <a:gdLst>
              <a:gd name="T0" fmla="*/ 0 w 406"/>
              <a:gd name="T1" fmla="*/ 2147483647 h 24"/>
              <a:gd name="T2" fmla="*/ 2147483647 w 406"/>
              <a:gd name="T3" fmla="*/ 2147483647 h 24"/>
              <a:gd name="T4" fmla="*/ 2147483647 w 406"/>
              <a:gd name="T5" fmla="*/ 2147483647 h 24"/>
              <a:gd name="T6" fmla="*/ 2147483647 w 406"/>
              <a:gd name="T7" fmla="*/ 2147483647 h 24"/>
              <a:gd name="T8" fmla="*/ 2147483647 w 406"/>
              <a:gd name="T9" fmla="*/ 0 h 24"/>
              <a:gd name="T10" fmla="*/ 0 w 406"/>
              <a:gd name="T11" fmla="*/ 0 h 24"/>
              <a:gd name="T12" fmla="*/ 0 w 406"/>
              <a:gd name="T13" fmla="*/ 2147483647 h 2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06"/>
              <a:gd name="T22" fmla="*/ 0 h 24"/>
              <a:gd name="T23" fmla="*/ 406 w 406"/>
              <a:gd name="T24" fmla="*/ 24 h 2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06" h="24">
                <a:moveTo>
                  <a:pt x="0" y="3"/>
                </a:moveTo>
                <a:lnTo>
                  <a:pt x="403" y="3"/>
                </a:lnTo>
                <a:lnTo>
                  <a:pt x="403" y="24"/>
                </a:lnTo>
                <a:lnTo>
                  <a:pt x="406" y="24"/>
                </a:lnTo>
                <a:lnTo>
                  <a:pt x="406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 w="1905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ar-IQ"/>
          </a:p>
        </p:txBody>
      </p:sp>
      <p:sp>
        <p:nvSpPr>
          <p:cNvPr id="48141" name="Rectangle 49"/>
          <p:cNvSpPr>
            <a:spLocks noChangeArrowheads="1"/>
          </p:cNvSpPr>
          <p:nvPr/>
        </p:nvSpPr>
        <p:spPr bwMode="auto">
          <a:xfrm>
            <a:off x="2979738" y="2443163"/>
            <a:ext cx="1474787" cy="11112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ar-IQ" sz="4400" b="1"/>
          </a:p>
        </p:txBody>
      </p:sp>
      <p:sp>
        <p:nvSpPr>
          <p:cNvPr id="48142" name="Freeform 50"/>
          <p:cNvSpPr>
            <a:spLocks/>
          </p:cNvSpPr>
          <p:nvPr/>
        </p:nvSpPr>
        <p:spPr bwMode="auto">
          <a:xfrm>
            <a:off x="2979738" y="2443163"/>
            <a:ext cx="1474787" cy="11112"/>
          </a:xfrm>
          <a:custGeom>
            <a:avLst/>
            <a:gdLst>
              <a:gd name="T0" fmla="*/ 0 w 454"/>
              <a:gd name="T1" fmla="*/ 2147483647 h 3"/>
              <a:gd name="T2" fmla="*/ 2147483647 w 454"/>
              <a:gd name="T3" fmla="*/ 2147483647 h 3"/>
              <a:gd name="T4" fmla="*/ 2147483647 w 454"/>
              <a:gd name="T5" fmla="*/ 0 h 3"/>
              <a:gd name="T6" fmla="*/ 0 w 454"/>
              <a:gd name="T7" fmla="*/ 0 h 3"/>
              <a:gd name="T8" fmla="*/ 0 60000 65536"/>
              <a:gd name="T9" fmla="*/ 0 60000 65536"/>
              <a:gd name="T10" fmla="*/ 0 60000 65536"/>
              <a:gd name="T11" fmla="*/ 0 60000 65536"/>
              <a:gd name="T12" fmla="*/ 0 w 454"/>
              <a:gd name="T13" fmla="*/ 0 h 3"/>
              <a:gd name="T14" fmla="*/ 454 w 454"/>
              <a:gd name="T15" fmla="*/ 3 h 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54" h="3">
                <a:moveTo>
                  <a:pt x="0" y="3"/>
                </a:moveTo>
                <a:lnTo>
                  <a:pt x="454" y="3"/>
                </a:lnTo>
                <a:lnTo>
                  <a:pt x="454" y="0"/>
                </a:lnTo>
                <a:lnTo>
                  <a:pt x="0" y="0"/>
                </a:lnTo>
              </a:path>
            </a:pathLst>
          </a:custGeom>
          <a:noFill/>
          <a:ln w="3175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ar-IQ"/>
          </a:p>
        </p:txBody>
      </p:sp>
      <p:sp>
        <p:nvSpPr>
          <p:cNvPr id="48143" name="Freeform 51"/>
          <p:cNvSpPr>
            <a:spLocks/>
          </p:cNvSpPr>
          <p:nvPr/>
        </p:nvSpPr>
        <p:spPr bwMode="auto">
          <a:xfrm>
            <a:off x="4441825" y="2427288"/>
            <a:ext cx="69850" cy="66675"/>
          </a:xfrm>
          <a:custGeom>
            <a:avLst/>
            <a:gdLst>
              <a:gd name="T0" fmla="*/ 2147483647 w 22"/>
              <a:gd name="T1" fmla="*/ 2147483647 h 21"/>
              <a:gd name="T2" fmla="*/ 2147483647 w 22"/>
              <a:gd name="T3" fmla="*/ 0 h 21"/>
              <a:gd name="T4" fmla="*/ 0 w 22"/>
              <a:gd name="T5" fmla="*/ 2147483647 h 21"/>
              <a:gd name="T6" fmla="*/ 2147483647 w 22"/>
              <a:gd name="T7" fmla="*/ 2147483647 h 21"/>
              <a:gd name="T8" fmla="*/ 2147483647 w 22"/>
              <a:gd name="T9" fmla="*/ 2147483647 h 21"/>
              <a:gd name="T10" fmla="*/ 2147483647 w 22"/>
              <a:gd name="T11" fmla="*/ 2147483647 h 21"/>
              <a:gd name="T12" fmla="*/ 2147483647 w 22"/>
              <a:gd name="T13" fmla="*/ 2147483647 h 21"/>
              <a:gd name="T14" fmla="*/ 2147483647 w 22"/>
              <a:gd name="T15" fmla="*/ 2147483647 h 21"/>
              <a:gd name="T16" fmla="*/ 2147483647 w 22"/>
              <a:gd name="T17" fmla="*/ 2147483647 h 2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2"/>
              <a:gd name="T28" fmla="*/ 0 h 21"/>
              <a:gd name="T29" fmla="*/ 22 w 22"/>
              <a:gd name="T30" fmla="*/ 21 h 2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2" h="21">
                <a:moveTo>
                  <a:pt x="22" y="15"/>
                </a:moveTo>
                <a:lnTo>
                  <a:pt x="17" y="0"/>
                </a:lnTo>
                <a:lnTo>
                  <a:pt x="0" y="6"/>
                </a:lnTo>
                <a:lnTo>
                  <a:pt x="5" y="21"/>
                </a:lnTo>
                <a:lnTo>
                  <a:pt x="8" y="20"/>
                </a:lnTo>
                <a:lnTo>
                  <a:pt x="4" y="8"/>
                </a:lnTo>
                <a:lnTo>
                  <a:pt x="15" y="4"/>
                </a:lnTo>
                <a:lnTo>
                  <a:pt x="19" y="16"/>
                </a:lnTo>
                <a:lnTo>
                  <a:pt x="22" y="15"/>
                </a:lnTo>
                <a:close/>
              </a:path>
            </a:pathLst>
          </a:custGeom>
          <a:solidFill>
            <a:srgbClr val="000000"/>
          </a:solidFill>
          <a:ln w="3175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ar-IQ"/>
          </a:p>
        </p:txBody>
      </p:sp>
      <p:sp>
        <p:nvSpPr>
          <p:cNvPr id="48144" name="Freeform 56"/>
          <p:cNvSpPr>
            <a:spLocks/>
          </p:cNvSpPr>
          <p:nvPr/>
        </p:nvSpPr>
        <p:spPr bwMode="auto">
          <a:xfrm>
            <a:off x="4321175" y="979488"/>
            <a:ext cx="193675" cy="1968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0 w 60"/>
              <a:gd name="T15" fmla="*/ 2147483647 h 60"/>
              <a:gd name="T16" fmla="*/ 2147483647 w 60"/>
              <a:gd name="T17" fmla="*/ 2147483647 h 6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60"/>
              <a:gd name="T29" fmla="*/ 60 w 60"/>
              <a:gd name="T30" fmla="*/ 60 h 6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60">
                <a:moveTo>
                  <a:pt x="2" y="14"/>
                </a:moveTo>
                <a:lnTo>
                  <a:pt x="12" y="4"/>
                </a:lnTo>
                <a:lnTo>
                  <a:pt x="56" y="48"/>
                </a:lnTo>
                <a:lnTo>
                  <a:pt x="46" y="57"/>
                </a:lnTo>
                <a:lnTo>
                  <a:pt x="48" y="60"/>
                </a:lnTo>
                <a:lnTo>
                  <a:pt x="60" y="48"/>
                </a:lnTo>
                <a:lnTo>
                  <a:pt x="12" y="0"/>
                </a:lnTo>
                <a:lnTo>
                  <a:pt x="0" y="11"/>
                </a:lnTo>
                <a:lnTo>
                  <a:pt x="2" y="14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ar-IQ"/>
          </a:p>
        </p:txBody>
      </p:sp>
      <p:sp>
        <p:nvSpPr>
          <p:cNvPr id="48145" name="Freeform 57"/>
          <p:cNvSpPr>
            <a:spLocks/>
          </p:cNvSpPr>
          <p:nvPr/>
        </p:nvSpPr>
        <p:spPr bwMode="auto">
          <a:xfrm>
            <a:off x="2747963" y="927100"/>
            <a:ext cx="1693862" cy="139700"/>
          </a:xfrm>
          <a:custGeom>
            <a:avLst/>
            <a:gdLst>
              <a:gd name="T0" fmla="*/ 2147483647 w 522"/>
              <a:gd name="T1" fmla="*/ 2147483647 h 43"/>
              <a:gd name="T2" fmla="*/ 2147483647 w 522"/>
              <a:gd name="T3" fmla="*/ 0 h 43"/>
              <a:gd name="T4" fmla="*/ 0 w 522"/>
              <a:gd name="T5" fmla="*/ 0 h 43"/>
              <a:gd name="T6" fmla="*/ 0 w 522"/>
              <a:gd name="T7" fmla="*/ 2147483647 h 43"/>
              <a:gd name="T8" fmla="*/ 2147483647 w 522"/>
              <a:gd name="T9" fmla="*/ 2147483647 h 43"/>
              <a:gd name="T10" fmla="*/ 2147483647 w 522"/>
              <a:gd name="T11" fmla="*/ 2147483647 h 43"/>
              <a:gd name="T12" fmla="*/ 2147483647 w 522"/>
              <a:gd name="T13" fmla="*/ 2147483647 h 4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22"/>
              <a:gd name="T22" fmla="*/ 0 h 43"/>
              <a:gd name="T23" fmla="*/ 522 w 522"/>
              <a:gd name="T24" fmla="*/ 43 h 4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22" h="43">
                <a:moveTo>
                  <a:pt x="522" y="43"/>
                </a:moveTo>
                <a:lnTo>
                  <a:pt x="522" y="0"/>
                </a:lnTo>
                <a:lnTo>
                  <a:pt x="0" y="0"/>
                </a:lnTo>
                <a:lnTo>
                  <a:pt x="0" y="3"/>
                </a:lnTo>
                <a:lnTo>
                  <a:pt x="519" y="3"/>
                </a:lnTo>
                <a:lnTo>
                  <a:pt x="519" y="43"/>
                </a:lnTo>
                <a:lnTo>
                  <a:pt x="522" y="43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ar-IQ"/>
          </a:p>
        </p:txBody>
      </p:sp>
      <p:sp>
        <p:nvSpPr>
          <p:cNvPr id="48146" name="Text Box 59"/>
          <p:cNvSpPr txBox="1">
            <a:spLocks noChangeArrowheads="1"/>
          </p:cNvSpPr>
          <p:nvPr/>
        </p:nvSpPr>
        <p:spPr bwMode="auto">
          <a:xfrm>
            <a:off x="1600200" y="762000"/>
            <a:ext cx="922338" cy="24606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FF"/>
                </a:solidFill>
              </a:rPr>
              <a:t>#1 Mucosa</a:t>
            </a:r>
          </a:p>
        </p:txBody>
      </p:sp>
      <p:sp>
        <p:nvSpPr>
          <p:cNvPr id="48147" name="Text Box 60"/>
          <p:cNvSpPr txBox="1">
            <a:spLocks noChangeArrowheads="1"/>
          </p:cNvSpPr>
          <p:nvPr/>
        </p:nvSpPr>
        <p:spPr bwMode="auto">
          <a:xfrm>
            <a:off x="2128838" y="1082675"/>
            <a:ext cx="781050" cy="18256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 b="1"/>
              <a:t>Epithelium</a:t>
            </a:r>
          </a:p>
        </p:txBody>
      </p:sp>
      <p:sp>
        <p:nvSpPr>
          <p:cNvPr id="48148" name="Text Box 61"/>
          <p:cNvSpPr txBox="1">
            <a:spLocks noChangeArrowheads="1"/>
          </p:cNvSpPr>
          <p:nvPr/>
        </p:nvSpPr>
        <p:spPr bwMode="auto">
          <a:xfrm>
            <a:off x="2097088" y="1341438"/>
            <a:ext cx="1101725" cy="18256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 b="1"/>
              <a:t>Lamina propria</a:t>
            </a:r>
          </a:p>
        </p:txBody>
      </p:sp>
      <p:sp>
        <p:nvSpPr>
          <p:cNvPr id="48149" name="Text Box 62"/>
          <p:cNvSpPr txBox="1">
            <a:spLocks noChangeArrowheads="1"/>
          </p:cNvSpPr>
          <p:nvPr/>
        </p:nvSpPr>
        <p:spPr bwMode="auto">
          <a:xfrm>
            <a:off x="2081213" y="1604963"/>
            <a:ext cx="793750" cy="3651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 b="1"/>
              <a:t>Muscularis</a:t>
            </a:r>
          </a:p>
          <a:p>
            <a:r>
              <a:rPr lang="en-US" sz="1200" b="1"/>
              <a:t>mucosae</a:t>
            </a:r>
          </a:p>
        </p:txBody>
      </p:sp>
      <p:sp>
        <p:nvSpPr>
          <p:cNvPr id="48150" name="Text Box 63"/>
          <p:cNvSpPr txBox="1">
            <a:spLocks noChangeArrowheads="1"/>
          </p:cNvSpPr>
          <p:nvPr/>
        </p:nvSpPr>
        <p:spPr bwMode="auto">
          <a:xfrm>
            <a:off x="1676400" y="2286000"/>
            <a:ext cx="1228725" cy="24606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FF"/>
                </a:solidFill>
              </a:rPr>
              <a:t>#2 Submucosa</a:t>
            </a:r>
          </a:p>
        </p:txBody>
      </p:sp>
      <p:sp>
        <p:nvSpPr>
          <p:cNvPr id="48151" name="Text Box 64"/>
          <p:cNvSpPr txBox="1">
            <a:spLocks noChangeArrowheads="1"/>
          </p:cNvSpPr>
          <p:nvPr/>
        </p:nvSpPr>
        <p:spPr bwMode="auto">
          <a:xfrm>
            <a:off x="2112963" y="3070225"/>
            <a:ext cx="931862" cy="3651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 b="1"/>
              <a:t>Submucosal</a:t>
            </a:r>
          </a:p>
          <a:p>
            <a:r>
              <a:rPr lang="en-US" sz="1200" b="1"/>
              <a:t>nerve plexus</a:t>
            </a:r>
          </a:p>
        </p:txBody>
      </p:sp>
      <p:sp>
        <p:nvSpPr>
          <p:cNvPr id="48152" name="Text Box 65"/>
          <p:cNvSpPr txBox="1">
            <a:spLocks noChangeArrowheads="1"/>
          </p:cNvSpPr>
          <p:nvPr/>
        </p:nvSpPr>
        <p:spPr bwMode="auto">
          <a:xfrm>
            <a:off x="1600200" y="3962400"/>
            <a:ext cx="1177925" cy="24606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FF"/>
                </a:solidFill>
              </a:rPr>
              <a:t>#3 Muscularis</a:t>
            </a:r>
          </a:p>
        </p:txBody>
      </p:sp>
      <p:sp>
        <p:nvSpPr>
          <p:cNvPr id="48153" name="Text Box 66"/>
          <p:cNvSpPr txBox="1">
            <a:spLocks noChangeArrowheads="1"/>
          </p:cNvSpPr>
          <p:nvPr/>
        </p:nvSpPr>
        <p:spPr bwMode="auto">
          <a:xfrm>
            <a:off x="1676400" y="4321175"/>
            <a:ext cx="1371600" cy="1841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sz="1200" b="1"/>
              <a:t>Inner circular layer</a:t>
            </a:r>
          </a:p>
        </p:txBody>
      </p:sp>
      <p:sp>
        <p:nvSpPr>
          <p:cNvPr id="48154" name="Text Box 67"/>
          <p:cNvSpPr txBox="1">
            <a:spLocks noChangeArrowheads="1"/>
          </p:cNvSpPr>
          <p:nvPr/>
        </p:nvSpPr>
        <p:spPr bwMode="auto">
          <a:xfrm>
            <a:off x="2081213" y="4729163"/>
            <a:ext cx="931862" cy="36353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 b="1"/>
              <a:t>Myenteric</a:t>
            </a:r>
          </a:p>
          <a:p>
            <a:r>
              <a:rPr lang="en-US" sz="1200" b="1"/>
              <a:t>nerve plexus</a:t>
            </a:r>
          </a:p>
        </p:txBody>
      </p:sp>
      <p:sp>
        <p:nvSpPr>
          <p:cNvPr id="48155" name="Text Box 68"/>
          <p:cNvSpPr txBox="1">
            <a:spLocks noChangeArrowheads="1"/>
          </p:cNvSpPr>
          <p:nvPr/>
        </p:nvSpPr>
        <p:spPr bwMode="auto">
          <a:xfrm>
            <a:off x="1600200" y="5175250"/>
            <a:ext cx="1390650" cy="36988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sz="1200" b="1"/>
              <a:t>Outer longitudinal</a:t>
            </a:r>
          </a:p>
          <a:p>
            <a:r>
              <a:rPr lang="en-US" sz="1200" b="1"/>
              <a:t>layer</a:t>
            </a:r>
          </a:p>
        </p:txBody>
      </p:sp>
      <p:sp>
        <p:nvSpPr>
          <p:cNvPr id="48156" name="Text Box 69"/>
          <p:cNvSpPr txBox="1">
            <a:spLocks noChangeArrowheads="1"/>
          </p:cNvSpPr>
          <p:nvPr/>
        </p:nvSpPr>
        <p:spPr bwMode="auto">
          <a:xfrm>
            <a:off x="609600" y="5867400"/>
            <a:ext cx="1979613" cy="24606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FF"/>
                </a:solidFill>
              </a:rPr>
              <a:t>#4 Serosa or Adventitia</a:t>
            </a:r>
          </a:p>
        </p:txBody>
      </p:sp>
      <p:sp>
        <p:nvSpPr>
          <p:cNvPr id="48157" name="Text Box 80"/>
          <p:cNvSpPr txBox="1">
            <a:spLocks noChangeArrowheads="1"/>
          </p:cNvSpPr>
          <p:nvPr/>
        </p:nvSpPr>
        <p:spPr bwMode="auto">
          <a:xfrm>
            <a:off x="7505700" y="5435600"/>
            <a:ext cx="1344613" cy="5461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/>
              <a:t>Vein, artery,</a:t>
            </a:r>
          </a:p>
          <a:p>
            <a:pPr algn="ctr"/>
            <a:r>
              <a:rPr lang="en-US" sz="1200" b="1"/>
              <a:t>lymph vessel</a:t>
            </a:r>
          </a:p>
          <a:p>
            <a:pPr algn="ctr"/>
            <a:r>
              <a:rPr lang="en-US" sz="1200" b="1"/>
              <a:t>(within mesentery)</a:t>
            </a:r>
          </a:p>
        </p:txBody>
      </p:sp>
      <p:sp>
        <p:nvSpPr>
          <p:cNvPr id="48159" name="Text Box 94"/>
          <p:cNvSpPr txBox="1">
            <a:spLocks noChangeArrowheads="1"/>
          </p:cNvSpPr>
          <p:nvPr/>
        </p:nvSpPr>
        <p:spPr bwMode="auto">
          <a:xfrm>
            <a:off x="5183188" y="3379788"/>
            <a:ext cx="500062" cy="18256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 b="1">
                <a:solidFill>
                  <a:schemeClr val="bg1"/>
                </a:solidFill>
              </a:rPr>
              <a:t>Lumen</a:t>
            </a:r>
          </a:p>
        </p:txBody>
      </p:sp>
      <p:sp>
        <p:nvSpPr>
          <p:cNvPr id="48160" name="Rectangle 95"/>
          <p:cNvSpPr>
            <a:spLocks noChangeArrowheads="1"/>
          </p:cNvSpPr>
          <p:nvPr/>
        </p:nvSpPr>
        <p:spPr bwMode="auto">
          <a:xfrm>
            <a:off x="8183563" y="2895600"/>
            <a:ext cx="7937" cy="2522538"/>
          </a:xfrm>
          <a:prstGeom prst="rect">
            <a:avLst/>
          </a:prstGeom>
          <a:solidFill>
            <a:srgbClr val="000000"/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ar-IQ" sz="4400" b="1"/>
          </a:p>
        </p:txBody>
      </p:sp>
      <p:sp>
        <p:nvSpPr>
          <p:cNvPr id="48161" name="Freeform 97"/>
          <p:cNvSpPr>
            <a:spLocks/>
          </p:cNvSpPr>
          <p:nvPr/>
        </p:nvSpPr>
        <p:spPr bwMode="auto">
          <a:xfrm>
            <a:off x="8107363" y="2995613"/>
            <a:ext cx="84137" cy="263525"/>
          </a:xfrm>
          <a:custGeom>
            <a:avLst/>
            <a:gdLst>
              <a:gd name="T0" fmla="*/ 0 w 26"/>
              <a:gd name="T1" fmla="*/ 2147483647 h 81"/>
              <a:gd name="T2" fmla="*/ 2147483647 w 26"/>
              <a:gd name="T3" fmla="*/ 2147483647 h 81"/>
              <a:gd name="T4" fmla="*/ 2147483647 w 26"/>
              <a:gd name="T5" fmla="*/ 2147483647 h 81"/>
              <a:gd name="T6" fmla="*/ 2147483647 w 26"/>
              <a:gd name="T7" fmla="*/ 0 h 81"/>
              <a:gd name="T8" fmla="*/ 0 w 26"/>
              <a:gd name="T9" fmla="*/ 2147483647 h 8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81"/>
              <a:gd name="T17" fmla="*/ 26 w 26"/>
              <a:gd name="T18" fmla="*/ 81 h 8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81">
                <a:moveTo>
                  <a:pt x="0" y="1"/>
                </a:moveTo>
                <a:lnTo>
                  <a:pt x="23" y="81"/>
                </a:lnTo>
                <a:lnTo>
                  <a:pt x="26" y="80"/>
                </a:lnTo>
                <a:lnTo>
                  <a:pt x="3" y="0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 w="1905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ar-IQ"/>
          </a:p>
        </p:txBody>
      </p:sp>
      <p:sp>
        <p:nvSpPr>
          <p:cNvPr id="48162" name="Freeform 99"/>
          <p:cNvSpPr>
            <a:spLocks/>
          </p:cNvSpPr>
          <p:nvPr/>
        </p:nvSpPr>
        <p:spPr bwMode="auto">
          <a:xfrm>
            <a:off x="8059738" y="3089275"/>
            <a:ext cx="131762" cy="392113"/>
          </a:xfrm>
          <a:custGeom>
            <a:avLst/>
            <a:gdLst>
              <a:gd name="T0" fmla="*/ 0 w 41"/>
              <a:gd name="T1" fmla="*/ 2147483647 h 121"/>
              <a:gd name="T2" fmla="*/ 2147483647 w 41"/>
              <a:gd name="T3" fmla="*/ 2147483647 h 121"/>
              <a:gd name="T4" fmla="*/ 2147483647 w 41"/>
              <a:gd name="T5" fmla="*/ 2147483647 h 121"/>
              <a:gd name="T6" fmla="*/ 2147483647 w 41"/>
              <a:gd name="T7" fmla="*/ 0 h 121"/>
              <a:gd name="T8" fmla="*/ 0 w 41"/>
              <a:gd name="T9" fmla="*/ 2147483647 h 12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"/>
              <a:gd name="T16" fmla="*/ 0 h 121"/>
              <a:gd name="T17" fmla="*/ 41 w 41"/>
              <a:gd name="T18" fmla="*/ 121 h 12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" h="121">
                <a:moveTo>
                  <a:pt x="0" y="1"/>
                </a:moveTo>
                <a:lnTo>
                  <a:pt x="38" y="121"/>
                </a:lnTo>
                <a:lnTo>
                  <a:pt x="41" y="120"/>
                </a:lnTo>
                <a:lnTo>
                  <a:pt x="3" y="0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 w="1905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ar-IQ"/>
          </a:p>
        </p:txBody>
      </p:sp>
      <p:sp>
        <p:nvSpPr>
          <p:cNvPr id="48163" name="Freeform 151"/>
          <p:cNvSpPr>
            <a:spLocks/>
          </p:cNvSpPr>
          <p:nvPr/>
        </p:nvSpPr>
        <p:spPr bwMode="auto">
          <a:xfrm>
            <a:off x="4324350" y="979488"/>
            <a:ext cx="193675" cy="1968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0 w 60"/>
              <a:gd name="T15" fmla="*/ 2147483647 h 60"/>
              <a:gd name="T16" fmla="*/ 2147483647 w 60"/>
              <a:gd name="T17" fmla="*/ 2147483647 h 6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60"/>
              <a:gd name="T29" fmla="*/ 60 w 60"/>
              <a:gd name="T30" fmla="*/ 60 h 6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60">
                <a:moveTo>
                  <a:pt x="2" y="14"/>
                </a:moveTo>
                <a:lnTo>
                  <a:pt x="12" y="4"/>
                </a:lnTo>
                <a:lnTo>
                  <a:pt x="56" y="48"/>
                </a:lnTo>
                <a:lnTo>
                  <a:pt x="46" y="57"/>
                </a:lnTo>
                <a:lnTo>
                  <a:pt x="48" y="60"/>
                </a:lnTo>
                <a:lnTo>
                  <a:pt x="60" y="48"/>
                </a:lnTo>
                <a:lnTo>
                  <a:pt x="12" y="0"/>
                </a:lnTo>
                <a:lnTo>
                  <a:pt x="0" y="11"/>
                </a:lnTo>
                <a:lnTo>
                  <a:pt x="2" y="14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ar-IQ"/>
          </a:p>
        </p:txBody>
      </p:sp>
      <p:sp>
        <p:nvSpPr>
          <p:cNvPr id="48164" name="Freeform 152"/>
          <p:cNvSpPr>
            <a:spLocks/>
          </p:cNvSpPr>
          <p:nvPr/>
        </p:nvSpPr>
        <p:spPr bwMode="auto">
          <a:xfrm>
            <a:off x="2581275" y="927100"/>
            <a:ext cx="1863725" cy="112713"/>
          </a:xfrm>
          <a:custGeom>
            <a:avLst/>
            <a:gdLst>
              <a:gd name="T0" fmla="*/ 2147483647 w 522"/>
              <a:gd name="T1" fmla="*/ 2147483647 h 43"/>
              <a:gd name="T2" fmla="*/ 2147483647 w 522"/>
              <a:gd name="T3" fmla="*/ 0 h 43"/>
              <a:gd name="T4" fmla="*/ 0 w 522"/>
              <a:gd name="T5" fmla="*/ 0 h 43"/>
              <a:gd name="T6" fmla="*/ 0 w 522"/>
              <a:gd name="T7" fmla="*/ 2147483647 h 43"/>
              <a:gd name="T8" fmla="*/ 2147483647 w 522"/>
              <a:gd name="T9" fmla="*/ 2147483647 h 43"/>
              <a:gd name="T10" fmla="*/ 2147483647 w 522"/>
              <a:gd name="T11" fmla="*/ 2147483647 h 43"/>
              <a:gd name="T12" fmla="*/ 2147483647 w 522"/>
              <a:gd name="T13" fmla="*/ 2147483647 h 4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22"/>
              <a:gd name="T22" fmla="*/ 0 h 43"/>
              <a:gd name="T23" fmla="*/ 522 w 522"/>
              <a:gd name="T24" fmla="*/ 43 h 4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22" h="43">
                <a:moveTo>
                  <a:pt x="522" y="43"/>
                </a:moveTo>
                <a:lnTo>
                  <a:pt x="522" y="0"/>
                </a:lnTo>
                <a:lnTo>
                  <a:pt x="0" y="0"/>
                </a:lnTo>
                <a:lnTo>
                  <a:pt x="0" y="3"/>
                </a:lnTo>
                <a:lnTo>
                  <a:pt x="519" y="3"/>
                </a:lnTo>
                <a:lnTo>
                  <a:pt x="519" y="43"/>
                </a:lnTo>
                <a:lnTo>
                  <a:pt x="522" y="43"/>
                </a:lnTo>
                <a:close/>
              </a:path>
            </a:pathLst>
          </a:custGeom>
          <a:solidFill>
            <a:srgbClr val="0000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ar-IQ"/>
          </a:p>
        </p:txBody>
      </p:sp>
      <p:sp>
        <p:nvSpPr>
          <p:cNvPr id="48165" name="Line 158"/>
          <p:cNvSpPr>
            <a:spLocks noChangeShapeType="1"/>
          </p:cNvSpPr>
          <p:nvPr/>
        </p:nvSpPr>
        <p:spPr bwMode="auto">
          <a:xfrm flipH="1">
            <a:off x="3881438" y="1641475"/>
            <a:ext cx="296862" cy="68263"/>
          </a:xfrm>
          <a:prstGeom prst="line">
            <a:avLst/>
          </a:prstGeom>
          <a:noFill/>
          <a:ln w="317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ar-IQ"/>
          </a:p>
        </p:txBody>
      </p:sp>
      <p:sp>
        <p:nvSpPr>
          <p:cNvPr id="48166" name="Line 159"/>
          <p:cNvSpPr>
            <a:spLocks noChangeShapeType="1"/>
          </p:cNvSpPr>
          <p:nvPr/>
        </p:nvSpPr>
        <p:spPr bwMode="auto">
          <a:xfrm flipH="1">
            <a:off x="2878138" y="1709738"/>
            <a:ext cx="1017587" cy="0"/>
          </a:xfrm>
          <a:prstGeom prst="line">
            <a:avLst/>
          </a:prstGeom>
          <a:noFill/>
          <a:ln w="317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ar-IQ"/>
          </a:p>
        </p:txBody>
      </p:sp>
      <p:cxnSp>
        <p:nvCxnSpPr>
          <p:cNvPr id="48167" name="Straight Connector 65"/>
          <p:cNvCxnSpPr>
            <a:cxnSpLocks noChangeShapeType="1"/>
          </p:cNvCxnSpPr>
          <p:nvPr/>
        </p:nvCxnSpPr>
        <p:spPr bwMode="auto">
          <a:xfrm>
            <a:off x="2970213" y="1190625"/>
            <a:ext cx="1377950" cy="0"/>
          </a:xfrm>
          <a:prstGeom prst="line">
            <a:avLst/>
          </a:prstGeom>
          <a:noFill/>
          <a:ln w="31750">
            <a:solidFill>
              <a:schemeClr val="bg1"/>
            </a:solidFill>
            <a:round/>
            <a:headEnd/>
            <a:tailEnd/>
          </a:ln>
        </p:spPr>
      </p:cxnSp>
      <p:cxnSp>
        <p:nvCxnSpPr>
          <p:cNvPr id="48168" name="Straight Connector 66"/>
          <p:cNvCxnSpPr>
            <a:cxnSpLocks noChangeShapeType="1"/>
          </p:cNvCxnSpPr>
          <p:nvPr/>
        </p:nvCxnSpPr>
        <p:spPr bwMode="auto">
          <a:xfrm>
            <a:off x="2970213" y="1190625"/>
            <a:ext cx="13779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48169" name="Straight Connector 69"/>
          <p:cNvCxnSpPr>
            <a:cxnSpLocks noChangeShapeType="1"/>
          </p:cNvCxnSpPr>
          <p:nvPr/>
        </p:nvCxnSpPr>
        <p:spPr bwMode="auto">
          <a:xfrm>
            <a:off x="3233738" y="1446213"/>
            <a:ext cx="908050" cy="0"/>
          </a:xfrm>
          <a:prstGeom prst="line">
            <a:avLst/>
          </a:prstGeom>
          <a:noFill/>
          <a:ln w="31750">
            <a:solidFill>
              <a:schemeClr val="bg1"/>
            </a:solidFill>
            <a:round/>
            <a:headEnd/>
            <a:tailEnd/>
          </a:ln>
        </p:spPr>
      </p:cxnSp>
      <p:cxnSp>
        <p:nvCxnSpPr>
          <p:cNvPr id="48170" name="Straight Connector 70"/>
          <p:cNvCxnSpPr>
            <a:cxnSpLocks noChangeShapeType="1"/>
          </p:cNvCxnSpPr>
          <p:nvPr/>
        </p:nvCxnSpPr>
        <p:spPr bwMode="auto">
          <a:xfrm>
            <a:off x="3230563" y="1446213"/>
            <a:ext cx="9080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</p:cxnSp>
      <p:sp>
        <p:nvSpPr>
          <p:cNvPr id="48171" name="Line 162"/>
          <p:cNvSpPr>
            <a:spLocks noChangeShapeType="1"/>
          </p:cNvSpPr>
          <p:nvPr/>
        </p:nvSpPr>
        <p:spPr bwMode="auto">
          <a:xfrm flipH="1">
            <a:off x="3876675" y="1641475"/>
            <a:ext cx="295275" cy="682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ar-IQ"/>
          </a:p>
        </p:txBody>
      </p:sp>
      <p:sp>
        <p:nvSpPr>
          <p:cNvPr id="48172" name="Line 163"/>
          <p:cNvSpPr>
            <a:spLocks noChangeShapeType="1"/>
          </p:cNvSpPr>
          <p:nvPr/>
        </p:nvSpPr>
        <p:spPr bwMode="auto">
          <a:xfrm flipH="1">
            <a:off x="2922588" y="1709738"/>
            <a:ext cx="9667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ar-IQ"/>
          </a:p>
        </p:txBody>
      </p:sp>
      <p:sp>
        <p:nvSpPr>
          <p:cNvPr id="48173" name="Line 206"/>
          <p:cNvSpPr>
            <a:spLocks noChangeShapeType="1"/>
          </p:cNvSpPr>
          <p:nvPr/>
        </p:nvSpPr>
        <p:spPr bwMode="auto">
          <a:xfrm flipH="1">
            <a:off x="2878138" y="2447925"/>
            <a:ext cx="156845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ar-IQ"/>
          </a:p>
        </p:txBody>
      </p:sp>
      <p:sp>
        <p:nvSpPr>
          <p:cNvPr id="48174" name="Freeform 149"/>
          <p:cNvSpPr>
            <a:spLocks/>
          </p:cNvSpPr>
          <p:nvPr/>
        </p:nvSpPr>
        <p:spPr bwMode="auto">
          <a:xfrm>
            <a:off x="4443413" y="2427288"/>
            <a:ext cx="69850" cy="66675"/>
          </a:xfrm>
          <a:custGeom>
            <a:avLst/>
            <a:gdLst>
              <a:gd name="T0" fmla="*/ 2147483647 w 22"/>
              <a:gd name="T1" fmla="*/ 2147483647 h 21"/>
              <a:gd name="T2" fmla="*/ 2147483647 w 22"/>
              <a:gd name="T3" fmla="*/ 0 h 21"/>
              <a:gd name="T4" fmla="*/ 0 w 22"/>
              <a:gd name="T5" fmla="*/ 2147483647 h 21"/>
              <a:gd name="T6" fmla="*/ 2147483647 w 22"/>
              <a:gd name="T7" fmla="*/ 2147483647 h 21"/>
              <a:gd name="T8" fmla="*/ 2147483647 w 22"/>
              <a:gd name="T9" fmla="*/ 2147483647 h 21"/>
              <a:gd name="T10" fmla="*/ 2147483647 w 22"/>
              <a:gd name="T11" fmla="*/ 2147483647 h 21"/>
              <a:gd name="T12" fmla="*/ 2147483647 w 22"/>
              <a:gd name="T13" fmla="*/ 2147483647 h 21"/>
              <a:gd name="T14" fmla="*/ 2147483647 w 22"/>
              <a:gd name="T15" fmla="*/ 2147483647 h 21"/>
              <a:gd name="T16" fmla="*/ 2147483647 w 22"/>
              <a:gd name="T17" fmla="*/ 2147483647 h 2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2"/>
              <a:gd name="T28" fmla="*/ 0 h 21"/>
              <a:gd name="T29" fmla="*/ 22 w 22"/>
              <a:gd name="T30" fmla="*/ 21 h 2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2" h="21">
                <a:moveTo>
                  <a:pt x="22" y="15"/>
                </a:moveTo>
                <a:lnTo>
                  <a:pt x="17" y="0"/>
                </a:lnTo>
                <a:lnTo>
                  <a:pt x="0" y="6"/>
                </a:lnTo>
                <a:lnTo>
                  <a:pt x="5" y="21"/>
                </a:lnTo>
                <a:lnTo>
                  <a:pt x="8" y="20"/>
                </a:lnTo>
                <a:lnTo>
                  <a:pt x="4" y="8"/>
                </a:lnTo>
                <a:lnTo>
                  <a:pt x="15" y="4"/>
                </a:lnTo>
                <a:lnTo>
                  <a:pt x="19" y="16"/>
                </a:lnTo>
                <a:lnTo>
                  <a:pt x="22" y="15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ar-IQ"/>
          </a:p>
        </p:txBody>
      </p:sp>
      <p:sp>
        <p:nvSpPr>
          <p:cNvPr id="48175" name="Freeform 140"/>
          <p:cNvSpPr>
            <a:spLocks/>
          </p:cNvSpPr>
          <p:nvPr/>
        </p:nvSpPr>
        <p:spPr bwMode="auto">
          <a:xfrm>
            <a:off x="3071813" y="3163888"/>
            <a:ext cx="1630362" cy="674687"/>
          </a:xfrm>
          <a:custGeom>
            <a:avLst/>
            <a:gdLst>
              <a:gd name="T0" fmla="*/ 0 w 503"/>
              <a:gd name="T1" fmla="*/ 2147483647 h 208"/>
              <a:gd name="T2" fmla="*/ 2147483647 w 503"/>
              <a:gd name="T3" fmla="*/ 2147483647 h 208"/>
              <a:gd name="T4" fmla="*/ 2147483647 w 503"/>
              <a:gd name="T5" fmla="*/ 2147483647 h 208"/>
              <a:gd name="T6" fmla="*/ 2147483647 w 503"/>
              <a:gd name="T7" fmla="*/ 2147483647 h 208"/>
              <a:gd name="T8" fmla="*/ 2147483647 w 503"/>
              <a:gd name="T9" fmla="*/ 0 h 208"/>
              <a:gd name="T10" fmla="*/ 0 w 503"/>
              <a:gd name="T11" fmla="*/ 0 h 208"/>
              <a:gd name="T12" fmla="*/ 0 w 503"/>
              <a:gd name="T13" fmla="*/ 2147483647 h 20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03"/>
              <a:gd name="T22" fmla="*/ 0 h 208"/>
              <a:gd name="T23" fmla="*/ 503 w 503"/>
              <a:gd name="T24" fmla="*/ 208 h 20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03" h="208">
                <a:moveTo>
                  <a:pt x="0" y="3"/>
                </a:moveTo>
                <a:lnTo>
                  <a:pt x="407" y="3"/>
                </a:lnTo>
                <a:lnTo>
                  <a:pt x="501" y="208"/>
                </a:lnTo>
                <a:lnTo>
                  <a:pt x="503" y="207"/>
                </a:lnTo>
                <a:lnTo>
                  <a:pt x="409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ar-IQ"/>
          </a:p>
        </p:txBody>
      </p:sp>
      <p:sp>
        <p:nvSpPr>
          <p:cNvPr id="48176" name="Freeform 147"/>
          <p:cNvSpPr>
            <a:spLocks/>
          </p:cNvSpPr>
          <p:nvPr/>
        </p:nvSpPr>
        <p:spPr bwMode="auto">
          <a:xfrm>
            <a:off x="2806700" y="4137025"/>
            <a:ext cx="1430338" cy="84138"/>
          </a:xfrm>
          <a:custGeom>
            <a:avLst/>
            <a:gdLst>
              <a:gd name="T0" fmla="*/ 0 w 406"/>
              <a:gd name="T1" fmla="*/ 2147483647 h 24"/>
              <a:gd name="T2" fmla="*/ 2147483647 w 406"/>
              <a:gd name="T3" fmla="*/ 2147483647 h 24"/>
              <a:gd name="T4" fmla="*/ 2147483647 w 406"/>
              <a:gd name="T5" fmla="*/ 2147483647 h 24"/>
              <a:gd name="T6" fmla="*/ 2147483647 w 406"/>
              <a:gd name="T7" fmla="*/ 2147483647 h 24"/>
              <a:gd name="T8" fmla="*/ 2147483647 w 406"/>
              <a:gd name="T9" fmla="*/ 0 h 24"/>
              <a:gd name="T10" fmla="*/ 0 w 406"/>
              <a:gd name="T11" fmla="*/ 0 h 24"/>
              <a:gd name="T12" fmla="*/ 0 w 406"/>
              <a:gd name="T13" fmla="*/ 2147483647 h 2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06"/>
              <a:gd name="T22" fmla="*/ 0 h 24"/>
              <a:gd name="T23" fmla="*/ 406 w 406"/>
              <a:gd name="T24" fmla="*/ 24 h 2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06" h="24">
                <a:moveTo>
                  <a:pt x="0" y="3"/>
                </a:moveTo>
                <a:lnTo>
                  <a:pt x="403" y="3"/>
                </a:lnTo>
                <a:lnTo>
                  <a:pt x="403" y="24"/>
                </a:lnTo>
                <a:lnTo>
                  <a:pt x="406" y="24"/>
                </a:lnTo>
                <a:lnTo>
                  <a:pt x="406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ar-IQ"/>
          </a:p>
        </p:txBody>
      </p:sp>
      <p:sp>
        <p:nvSpPr>
          <p:cNvPr id="48177" name="Freeform 141"/>
          <p:cNvSpPr>
            <a:spLocks/>
          </p:cNvSpPr>
          <p:nvPr/>
        </p:nvSpPr>
        <p:spPr bwMode="auto">
          <a:xfrm>
            <a:off x="3095625" y="4438650"/>
            <a:ext cx="1509713" cy="7938"/>
          </a:xfrm>
          <a:custGeom>
            <a:avLst/>
            <a:gdLst>
              <a:gd name="T0" fmla="*/ 2147483647 w 465"/>
              <a:gd name="T1" fmla="*/ 0 h 3"/>
              <a:gd name="T2" fmla="*/ 0 w 465"/>
              <a:gd name="T3" fmla="*/ 0 h 3"/>
              <a:gd name="T4" fmla="*/ 0 w 465"/>
              <a:gd name="T5" fmla="*/ 2147483647 h 3"/>
              <a:gd name="T6" fmla="*/ 2147483647 w 465"/>
              <a:gd name="T7" fmla="*/ 2147483647 h 3"/>
              <a:gd name="T8" fmla="*/ 0 60000 65536"/>
              <a:gd name="T9" fmla="*/ 0 60000 65536"/>
              <a:gd name="T10" fmla="*/ 0 60000 65536"/>
              <a:gd name="T11" fmla="*/ 0 60000 65536"/>
              <a:gd name="T12" fmla="*/ 0 w 465"/>
              <a:gd name="T13" fmla="*/ 0 h 3"/>
              <a:gd name="T14" fmla="*/ 465 w 465"/>
              <a:gd name="T15" fmla="*/ 3 h 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65" h="3">
                <a:moveTo>
                  <a:pt x="465" y="0"/>
                </a:moveTo>
                <a:lnTo>
                  <a:pt x="0" y="0"/>
                </a:lnTo>
                <a:lnTo>
                  <a:pt x="0" y="3"/>
                </a:lnTo>
                <a:lnTo>
                  <a:pt x="465" y="3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ar-IQ"/>
          </a:p>
        </p:txBody>
      </p:sp>
      <p:sp>
        <p:nvSpPr>
          <p:cNvPr id="48178" name="Freeform 142"/>
          <p:cNvSpPr>
            <a:spLocks/>
          </p:cNvSpPr>
          <p:nvPr/>
        </p:nvSpPr>
        <p:spPr bwMode="auto">
          <a:xfrm>
            <a:off x="4513263" y="4392613"/>
            <a:ext cx="200025" cy="157162"/>
          </a:xfrm>
          <a:custGeom>
            <a:avLst/>
            <a:gdLst>
              <a:gd name="T0" fmla="*/ 2147483647 w 61"/>
              <a:gd name="T1" fmla="*/ 2147483647 h 48"/>
              <a:gd name="T2" fmla="*/ 2147483647 w 61"/>
              <a:gd name="T3" fmla="*/ 2147483647 h 48"/>
              <a:gd name="T4" fmla="*/ 2147483647 w 61"/>
              <a:gd name="T5" fmla="*/ 2147483647 h 48"/>
              <a:gd name="T6" fmla="*/ 2147483647 w 61"/>
              <a:gd name="T7" fmla="*/ 2147483647 h 48"/>
              <a:gd name="T8" fmla="*/ 2147483647 w 61"/>
              <a:gd name="T9" fmla="*/ 2147483647 h 48"/>
              <a:gd name="T10" fmla="*/ 2147483647 w 61"/>
              <a:gd name="T11" fmla="*/ 0 h 48"/>
              <a:gd name="T12" fmla="*/ 0 w 61"/>
              <a:gd name="T13" fmla="*/ 2147483647 h 48"/>
              <a:gd name="T14" fmla="*/ 2147483647 w 61"/>
              <a:gd name="T15" fmla="*/ 2147483647 h 48"/>
              <a:gd name="T16" fmla="*/ 2147483647 w 61"/>
              <a:gd name="T17" fmla="*/ 2147483647 h 48"/>
              <a:gd name="T18" fmla="*/ 2147483647 w 61"/>
              <a:gd name="T19" fmla="*/ 2147483647 h 4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61"/>
              <a:gd name="T31" fmla="*/ 0 h 48"/>
              <a:gd name="T32" fmla="*/ 61 w 61"/>
              <a:gd name="T33" fmla="*/ 48 h 4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61" h="48">
                <a:moveTo>
                  <a:pt x="14" y="47"/>
                </a:moveTo>
                <a:lnTo>
                  <a:pt x="4" y="31"/>
                </a:lnTo>
                <a:lnTo>
                  <a:pt x="48" y="4"/>
                </a:lnTo>
                <a:lnTo>
                  <a:pt x="59" y="19"/>
                </a:lnTo>
                <a:lnTo>
                  <a:pt x="61" y="17"/>
                </a:lnTo>
                <a:lnTo>
                  <a:pt x="49" y="0"/>
                </a:lnTo>
                <a:lnTo>
                  <a:pt x="0" y="30"/>
                </a:lnTo>
                <a:lnTo>
                  <a:pt x="11" y="48"/>
                </a:lnTo>
                <a:lnTo>
                  <a:pt x="14" y="47"/>
                </a:lnTo>
                <a:close/>
              </a:path>
            </a:pathLst>
          </a:custGeom>
          <a:solidFill>
            <a:srgbClr val="0000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ar-IQ"/>
          </a:p>
        </p:txBody>
      </p:sp>
      <p:sp>
        <p:nvSpPr>
          <p:cNvPr id="48179" name="Line 208"/>
          <p:cNvSpPr>
            <a:spLocks noChangeShapeType="1"/>
          </p:cNvSpPr>
          <p:nvPr/>
        </p:nvSpPr>
        <p:spPr bwMode="auto">
          <a:xfrm flipH="1">
            <a:off x="2865438" y="4845050"/>
            <a:ext cx="1847850" cy="0"/>
          </a:xfrm>
          <a:prstGeom prst="line">
            <a:avLst/>
          </a:prstGeom>
          <a:noFill/>
          <a:ln w="317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ar-IQ"/>
          </a:p>
        </p:txBody>
      </p:sp>
      <p:sp>
        <p:nvSpPr>
          <p:cNvPr id="48180" name="Line 209"/>
          <p:cNvSpPr>
            <a:spLocks noChangeShapeType="1"/>
          </p:cNvSpPr>
          <p:nvPr/>
        </p:nvSpPr>
        <p:spPr bwMode="auto">
          <a:xfrm flipH="1">
            <a:off x="4378325" y="4694238"/>
            <a:ext cx="149225" cy="147637"/>
          </a:xfrm>
          <a:prstGeom prst="line">
            <a:avLst/>
          </a:prstGeom>
          <a:noFill/>
          <a:ln w="317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ar-IQ"/>
          </a:p>
        </p:txBody>
      </p:sp>
      <p:sp>
        <p:nvSpPr>
          <p:cNvPr id="48181" name="Line 208"/>
          <p:cNvSpPr>
            <a:spLocks noChangeShapeType="1"/>
          </p:cNvSpPr>
          <p:nvPr/>
        </p:nvSpPr>
        <p:spPr bwMode="auto">
          <a:xfrm flipH="1">
            <a:off x="2870200" y="4845050"/>
            <a:ext cx="184785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ar-IQ"/>
          </a:p>
        </p:txBody>
      </p:sp>
      <p:sp>
        <p:nvSpPr>
          <p:cNvPr id="48182" name="Line 209"/>
          <p:cNvSpPr>
            <a:spLocks noChangeShapeType="1"/>
          </p:cNvSpPr>
          <p:nvPr/>
        </p:nvSpPr>
        <p:spPr bwMode="auto">
          <a:xfrm flipH="1">
            <a:off x="4383088" y="4694238"/>
            <a:ext cx="149225" cy="147637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ar-IQ"/>
          </a:p>
        </p:txBody>
      </p:sp>
      <p:sp>
        <p:nvSpPr>
          <p:cNvPr id="48183" name="Freeform 146"/>
          <p:cNvSpPr>
            <a:spLocks/>
          </p:cNvSpPr>
          <p:nvPr/>
        </p:nvSpPr>
        <p:spPr bwMode="auto">
          <a:xfrm>
            <a:off x="4443413" y="5218113"/>
            <a:ext cx="290512" cy="217487"/>
          </a:xfrm>
          <a:custGeom>
            <a:avLst/>
            <a:gdLst>
              <a:gd name="T0" fmla="*/ 2147483647 w 89"/>
              <a:gd name="T1" fmla="*/ 2147483647 h 67"/>
              <a:gd name="T2" fmla="*/ 2147483647 w 89"/>
              <a:gd name="T3" fmla="*/ 2147483647 h 67"/>
              <a:gd name="T4" fmla="*/ 2147483647 w 89"/>
              <a:gd name="T5" fmla="*/ 2147483647 h 67"/>
              <a:gd name="T6" fmla="*/ 2147483647 w 89"/>
              <a:gd name="T7" fmla="*/ 2147483647 h 67"/>
              <a:gd name="T8" fmla="*/ 2147483647 w 89"/>
              <a:gd name="T9" fmla="*/ 2147483647 h 67"/>
              <a:gd name="T10" fmla="*/ 2147483647 w 89"/>
              <a:gd name="T11" fmla="*/ 0 h 67"/>
              <a:gd name="T12" fmla="*/ 0 w 89"/>
              <a:gd name="T13" fmla="*/ 2147483647 h 67"/>
              <a:gd name="T14" fmla="*/ 2147483647 w 89"/>
              <a:gd name="T15" fmla="*/ 2147483647 h 67"/>
              <a:gd name="T16" fmla="*/ 2147483647 w 89"/>
              <a:gd name="T17" fmla="*/ 2147483647 h 6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89"/>
              <a:gd name="T28" fmla="*/ 0 h 67"/>
              <a:gd name="T29" fmla="*/ 89 w 89"/>
              <a:gd name="T30" fmla="*/ 67 h 6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89" h="67">
                <a:moveTo>
                  <a:pt x="15" y="66"/>
                </a:moveTo>
                <a:lnTo>
                  <a:pt x="4" y="48"/>
                </a:lnTo>
                <a:lnTo>
                  <a:pt x="76" y="4"/>
                </a:lnTo>
                <a:lnTo>
                  <a:pt x="86" y="20"/>
                </a:lnTo>
                <a:lnTo>
                  <a:pt x="89" y="19"/>
                </a:lnTo>
                <a:lnTo>
                  <a:pt x="77" y="0"/>
                </a:lnTo>
                <a:lnTo>
                  <a:pt x="0" y="47"/>
                </a:lnTo>
                <a:lnTo>
                  <a:pt x="12" y="67"/>
                </a:lnTo>
                <a:lnTo>
                  <a:pt x="15" y="66"/>
                </a:lnTo>
                <a:close/>
              </a:path>
            </a:pathLst>
          </a:custGeom>
          <a:solidFill>
            <a:srgbClr val="0000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ar-IQ"/>
          </a:p>
        </p:txBody>
      </p:sp>
      <p:sp>
        <p:nvSpPr>
          <p:cNvPr id="48184" name="Freeform 144"/>
          <p:cNvSpPr>
            <a:spLocks/>
          </p:cNvSpPr>
          <p:nvPr/>
        </p:nvSpPr>
        <p:spPr bwMode="auto">
          <a:xfrm>
            <a:off x="4699000" y="5942013"/>
            <a:ext cx="127000" cy="155575"/>
          </a:xfrm>
          <a:custGeom>
            <a:avLst/>
            <a:gdLst>
              <a:gd name="T0" fmla="*/ 2147483647 w 39"/>
              <a:gd name="T1" fmla="*/ 2147483647 h 48"/>
              <a:gd name="T2" fmla="*/ 2147483647 w 39"/>
              <a:gd name="T3" fmla="*/ 2147483647 h 48"/>
              <a:gd name="T4" fmla="*/ 2147483647 w 39"/>
              <a:gd name="T5" fmla="*/ 2147483647 h 48"/>
              <a:gd name="T6" fmla="*/ 2147483647 w 39"/>
              <a:gd name="T7" fmla="*/ 2147483647 h 48"/>
              <a:gd name="T8" fmla="*/ 2147483647 w 39"/>
              <a:gd name="T9" fmla="*/ 2147483647 h 48"/>
              <a:gd name="T10" fmla="*/ 2147483647 w 39"/>
              <a:gd name="T11" fmla="*/ 0 h 48"/>
              <a:gd name="T12" fmla="*/ 0 w 39"/>
              <a:gd name="T13" fmla="*/ 2147483647 h 48"/>
              <a:gd name="T14" fmla="*/ 2147483647 w 39"/>
              <a:gd name="T15" fmla="*/ 2147483647 h 48"/>
              <a:gd name="T16" fmla="*/ 2147483647 w 39"/>
              <a:gd name="T17" fmla="*/ 2147483647 h 4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9"/>
              <a:gd name="T28" fmla="*/ 0 h 48"/>
              <a:gd name="T29" fmla="*/ 39 w 39"/>
              <a:gd name="T30" fmla="*/ 48 h 4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9" h="48">
                <a:moveTo>
                  <a:pt x="20" y="45"/>
                </a:moveTo>
                <a:lnTo>
                  <a:pt x="5" y="37"/>
                </a:lnTo>
                <a:lnTo>
                  <a:pt x="22" y="4"/>
                </a:lnTo>
                <a:lnTo>
                  <a:pt x="37" y="13"/>
                </a:lnTo>
                <a:lnTo>
                  <a:pt x="39" y="10"/>
                </a:lnTo>
                <a:lnTo>
                  <a:pt x="21" y="0"/>
                </a:lnTo>
                <a:lnTo>
                  <a:pt x="0" y="38"/>
                </a:lnTo>
                <a:lnTo>
                  <a:pt x="18" y="48"/>
                </a:lnTo>
                <a:lnTo>
                  <a:pt x="20" y="45"/>
                </a:lnTo>
                <a:close/>
              </a:path>
            </a:pathLst>
          </a:custGeom>
          <a:solidFill>
            <a:srgbClr val="0000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ar-IQ"/>
          </a:p>
        </p:txBody>
      </p:sp>
      <p:sp>
        <p:nvSpPr>
          <p:cNvPr id="48185" name="Rectangle 143"/>
          <p:cNvSpPr>
            <a:spLocks noChangeAspect="1" noChangeArrowheads="1"/>
          </p:cNvSpPr>
          <p:nvPr/>
        </p:nvSpPr>
        <p:spPr bwMode="auto">
          <a:xfrm>
            <a:off x="2578100" y="6000750"/>
            <a:ext cx="2166938" cy="11113"/>
          </a:xfrm>
          <a:prstGeom prst="rect">
            <a:avLst/>
          </a:prstGeom>
          <a:solidFill>
            <a:srgbClr val="000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ar-IQ" sz="4400" b="1"/>
          </a:p>
        </p:txBody>
      </p:sp>
      <p:sp>
        <p:nvSpPr>
          <p:cNvPr id="48186" name="Rectangle 110"/>
          <p:cNvSpPr>
            <a:spLocks noChangeArrowheads="1"/>
          </p:cNvSpPr>
          <p:nvPr/>
        </p:nvSpPr>
        <p:spPr bwMode="auto">
          <a:xfrm>
            <a:off x="8183563" y="2892425"/>
            <a:ext cx="7937" cy="2522538"/>
          </a:xfrm>
          <a:prstGeom prst="rect">
            <a:avLst/>
          </a:prstGeom>
          <a:solidFill>
            <a:srgbClr val="000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ar-IQ" sz="4400" b="1"/>
          </a:p>
        </p:txBody>
      </p:sp>
      <p:sp>
        <p:nvSpPr>
          <p:cNvPr id="48187" name="Freeform 111"/>
          <p:cNvSpPr>
            <a:spLocks/>
          </p:cNvSpPr>
          <p:nvPr/>
        </p:nvSpPr>
        <p:spPr bwMode="auto">
          <a:xfrm>
            <a:off x="8107363" y="2992438"/>
            <a:ext cx="84137" cy="263525"/>
          </a:xfrm>
          <a:custGeom>
            <a:avLst/>
            <a:gdLst>
              <a:gd name="T0" fmla="*/ 0 w 26"/>
              <a:gd name="T1" fmla="*/ 2147483647 h 81"/>
              <a:gd name="T2" fmla="*/ 2147483647 w 26"/>
              <a:gd name="T3" fmla="*/ 2147483647 h 81"/>
              <a:gd name="T4" fmla="*/ 2147483647 w 26"/>
              <a:gd name="T5" fmla="*/ 2147483647 h 81"/>
              <a:gd name="T6" fmla="*/ 2147483647 w 26"/>
              <a:gd name="T7" fmla="*/ 0 h 81"/>
              <a:gd name="T8" fmla="*/ 0 w 26"/>
              <a:gd name="T9" fmla="*/ 2147483647 h 8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81"/>
              <a:gd name="T17" fmla="*/ 26 w 26"/>
              <a:gd name="T18" fmla="*/ 81 h 8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81">
                <a:moveTo>
                  <a:pt x="0" y="1"/>
                </a:moveTo>
                <a:lnTo>
                  <a:pt x="23" y="81"/>
                </a:lnTo>
                <a:lnTo>
                  <a:pt x="26" y="80"/>
                </a:lnTo>
                <a:lnTo>
                  <a:pt x="3" y="0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ar-IQ"/>
          </a:p>
        </p:txBody>
      </p:sp>
      <p:sp>
        <p:nvSpPr>
          <p:cNvPr id="48188" name="Freeform 112"/>
          <p:cNvSpPr>
            <a:spLocks/>
          </p:cNvSpPr>
          <p:nvPr/>
        </p:nvSpPr>
        <p:spPr bwMode="auto">
          <a:xfrm>
            <a:off x="8059738" y="3086100"/>
            <a:ext cx="131762" cy="393700"/>
          </a:xfrm>
          <a:custGeom>
            <a:avLst/>
            <a:gdLst>
              <a:gd name="T0" fmla="*/ 0 w 41"/>
              <a:gd name="T1" fmla="*/ 2147483647 h 121"/>
              <a:gd name="T2" fmla="*/ 2147483647 w 41"/>
              <a:gd name="T3" fmla="*/ 2147483647 h 121"/>
              <a:gd name="T4" fmla="*/ 2147483647 w 41"/>
              <a:gd name="T5" fmla="*/ 2147483647 h 121"/>
              <a:gd name="T6" fmla="*/ 2147483647 w 41"/>
              <a:gd name="T7" fmla="*/ 0 h 121"/>
              <a:gd name="T8" fmla="*/ 0 w 41"/>
              <a:gd name="T9" fmla="*/ 2147483647 h 12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"/>
              <a:gd name="T16" fmla="*/ 0 h 121"/>
              <a:gd name="T17" fmla="*/ 41 w 41"/>
              <a:gd name="T18" fmla="*/ 121 h 12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" h="121">
                <a:moveTo>
                  <a:pt x="0" y="1"/>
                </a:moveTo>
                <a:lnTo>
                  <a:pt x="38" y="121"/>
                </a:lnTo>
                <a:lnTo>
                  <a:pt x="41" y="120"/>
                </a:lnTo>
                <a:lnTo>
                  <a:pt x="3" y="0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ar-IQ"/>
          </a:p>
        </p:txBody>
      </p:sp>
      <p:sp>
        <p:nvSpPr>
          <p:cNvPr id="48189" name="Freeform 41"/>
          <p:cNvSpPr>
            <a:spLocks/>
          </p:cNvSpPr>
          <p:nvPr/>
        </p:nvSpPr>
        <p:spPr bwMode="auto">
          <a:xfrm rot="1938304">
            <a:off x="4086225" y="4137025"/>
            <a:ext cx="354013" cy="280988"/>
          </a:xfrm>
          <a:custGeom>
            <a:avLst/>
            <a:gdLst>
              <a:gd name="T0" fmla="*/ 2147483647 w 61"/>
              <a:gd name="T1" fmla="*/ 2147483647 h 48"/>
              <a:gd name="T2" fmla="*/ 2147483647 w 61"/>
              <a:gd name="T3" fmla="*/ 2147483647 h 48"/>
              <a:gd name="T4" fmla="*/ 2147483647 w 61"/>
              <a:gd name="T5" fmla="*/ 2147483647 h 48"/>
              <a:gd name="T6" fmla="*/ 2147483647 w 61"/>
              <a:gd name="T7" fmla="*/ 2147483647 h 48"/>
              <a:gd name="T8" fmla="*/ 2147483647 w 61"/>
              <a:gd name="T9" fmla="*/ 2147483647 h 48"/>
              <a:gd name="T10" fmla="*/ 2147483647 w 61"/>
              <a:gd name="T11" fmla="*/ 0 h 48"/>
              <a:gd name="T12" fmla="*/ 0 w 61"/>
              <a:gd name="T13" fmla="*/ 2147483647 h 48"/>
              <a:gd name="T14" fmla="*/ 2147483647 w 61"/>
              <a:gd name="T15" fmla="*/ 2147483647 h 48"/>
              <a:gd name="T16" fmla="*/ 2147483647 w 61"/>
              <a:gd name="T17" fmla="*/ 2147483647 h 48"/>
              <a:gd name="T18" fmla="*/ 2147483647 w 61"/>
              <a:gd name="T19" fmla="*/ 2147483647 h 4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61"/>
              <a:gd name="T31" fmla="*/ 0 h 48"/>
              <a:gd name="T32" fmla="*/ 61 w 61"/>
              <a:gd name="T33" fmla="*/ 48 h 4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61" h="48">
                <a:moveTo>
                  <a:pt x="14" y="47"/>
                </a:moveTo>
                <a:lnTo>
                  <a:pt x="4" y="31"/>
                </a:lnTo>
                <a:lnTo>
                  <a:pt x="48" y="4"/>
                </a:lnTo>
                <a:lnTo>
                  <a:pt x="59" y="19"/>
                </a:lnTo>
                <a:lnTo>
                  <a:pt x="61" y="17"/>
                </a:lnTo>
                <a:lnTo>
                  <a:pt x="49" y="0"/>
                </a:lnTo>
                <a:lnTo>
                  <a:pt x="0" y="30"/>
                </a:lnTo>
                <a:lnTo>
                  <a:pt x="11" y="48"/>
                </a:lnTo>
                <a:lnTo>
                  <a:pt x="14" y="47"/>
                </a:lnTo>
                <a:close/>
              </a:path>
            </a:pathLst>
          </a:custGeom>
          <a:solidFill>
            <a:srgbClr val="000000"/>
          </a:solidFill>
          <a:ln w="1905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ar-IQ"/>
          </a:p>
        </p:txBody>
      </p:sp>
      <p:sp>
        <p:nvSpPr>
          <p:cNvPr id="48190" name="Freeform 142"/>
          <p:cNvSpPr>
            <a:spLocks/>
          </p:cNvSpPr>
          <p:nvPr/>
        </p:nvSpPr>
        <p:spPr bwMode="auto">
          <a:xfrm rot="1964114">
            <a:off x="4087813" y="4137025"/>
            <a:ext cx="355600" cy="280988"/>
          </a:xfrm>
          <a:custGeom>
            <a:avLst/>
            <a:gdLst>
              <a:gd name="T0" fmla="*/ 2147483647 w 61"/>
              <a:gd name="T1" fmla="*/ 2147483647 h 48"/>
              <a:gd name="T2" fmla="*/ 2147483647 w 61"/>
              <a:gd name="T3" fmla="*/ 2147483647 h 48"/>
              <a:gd name="T4" fmla="*/ 2147483647 w 61"/>
              <a:gd name="T5" fmla="*/ 2147483647 h 48"/>
              <a:gd name="T6" fmla="*/ 2147483647 w 61"/>
              <a:gd name="T7" fmla="*/ 2147483647 h 48"/>
              <a:gd name="T8" fmla="*/ 2147483647 w 61"/>
              <a:gd name="T9" fmla="*/ 2147483647 h 48"/>
              <a:gd name="T10" fmla="*/ 2147483647 w 61"/>
              <a:gd name="T11" fmla="*/ 0 h 48"/>
              <a:gd name="T12" fmla="*/ 0 w 61"/>
              <a:gd name="T13" fmla="*/ 2147483647 h 48"/>
              <a:gd name="T14" fmla="*/ 2147483647 w 61"/>
              <a:gd name="T15" fmla="*/ 2147483647 h 48"/>
              <a:gd name="T16" fmla="*/ 2147483647 w 61"/>
              <a:gd name="T17" fmla="*/ 2147483647 h 48"/>
              <a:gd name="T18" fmla="*/ 2147483647 w 61"/>
              <a:gd name="T19" fmla="*/ 2147483647 h 4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61"/>
              <a:gd name="T31" fmla="*/ 0 h 48"/>
              <a:gd name="T32" fmla="*/ 61 w 61"/>
              <a:gd name="T33" fmla="*/ 48 h 4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61" h="48">
                <a:moveTo>
                  <a:pt x="14" y="47"/>
                </a:moveTo>
                <a:lnTo>
                  <a:pt x="4" y="31"/>
                </a:lnTo>
                <a:lnTo>
                  <a:pt x="48" y="4"/>
                </a:lnTo>
                <a:lnTo>
                  <a:pt x="59" y="19"/>
                </a:lnTo>
                <a:lnTo>
                  <a:pt x="61" y="17"/>
                </a:lnTo>
                <a:lnTo>
                  <a:pt x="49" y="0"/>
                </a:lnTo>
                <a:lnTo>
                  <a:pt x="0" y="30"/>
                </a:lnTo>
                <a:lnTo>
                  <a:pt x="11" y="48"/>
                </a:lnTo>
                <a:lnTo>
                  <a:pt x="14" y="47"/>
                </a:lnTo>
                <a:close/>
              </a:path>
            </a:pathLst>
          </a:custGeom>
          <a:solidFill>
            <a:srgbClr val="0000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ar-IQ"/>
          </a:p>
        </p:txBody>
      </p:sp>
      <p:sp>
        <p:nvSpPr>
          <p:cNvPr id="48191" name="TextBox 65"/>
          <p:cNvSpPr txBox="1">
            <a:spLocks noChangeArrowheads="1"/>
          </p:cNvSpPr>
          <p:nvPr/>
        </p:nvSpPr>
        <p:spPr bwMode="auto">
          <a:xfrm>
            <a:off x="304800" y="0"/>
            <a:ext cx="82296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0"/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Design of the Four Layers in the GI System</a:t>
            </a:r>
          </a:p>
        </p:txBody>
      </p:sp>
      <p:sp>
        <p:nvSpPr>
          <p:cNvPr id="48192" name="TextBox 66"/>
          <p:cNvSpPr txBox="1">
            <a:spLocks noChangeArrowheads="1"/>
          </p:cNvSpPr>
          <p:nvPr/>
        </p:nvSpPr>
        <p:spPr bwMode="auto">
          <a:xfrm rot="-946851">
            <a:off x="187325" y="1331913"/>
            <a:ext cx="1447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Kristen ITC" pitchFamily="66" charset="0"/>
              </a:rPr>
              <a:t>changes</a:t>
            </a:r>
          </a:p>
        </p:txBody>
      </p:sp>
      <p:cxnSp>
        <p:nvCxnSpPr>
          <p:cNvPr id="69" name="Straight Arrow Connector 68"/>
          <p:cNvCxnSpPr>
            <a:endCxn id="48147" idx="1"/>
          </p:cNvCxnSpPr>
          <p:nvPr/>
        </p:nvCxnSpPr>
        <p:spPr>
          <a:xfrm flipV="1">
            <a:off x="1524000" y="1174750"/>
            <a:ext cx="604838" cy="19685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2895600" y="5257800"/>
            <a:ext cx="17526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magesCAZL3VN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4414" y="1285860"/>
            <a:ext cx="5786477" cy="38576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FG20_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Placeholder 2"/>
          <p:cNvSpPr>
            <a:spLocks noGrp="1"/>
          </p:cNvSpPr>
          <p:nvPr>
            <p:ph type="body" idx="1"/>
          </p:nvPr>
        </p:nvSpPr>
        <p:spPr>
          <a:xfrm>
            <a:off x="1000101" y="2000241"/>
            <a:ext cx="7358114" cy="157163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Motor Functions (Motility) of GIT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142976" y="357166"/>
            <a:ext cx="6715172" cy="78581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117600" indent="-1117600" algn="ctr">
              <a:defRPr/>
            </a:pPr>
            <a:r>
              <a:rPr lang="en-US" altLang="zh-CN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Motility of the GIT</a:t>
            </a:r>
            <a:endParaRPr lang="en-US" altLang="zh-CN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</a:endParaRPr>
          </a:p>
        </p:txBody>
      </p:sp>
      <p:sp>
        <p:nvSpPr>
          <p:cNvPr id="18329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500034" y="1285860"/>
            <a:ext cx="8215370" cy="521497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altLang="zh-CN" sz="3600" b="1" dirty="0">
                <a:solidFill>
                  <a:srgbClr val="FF00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</a:t>
            </a:r>
          </a:p>
          <a:p>
            <a:pPr algn="justLow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altLang="zh-CN" sz="36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1. Motility in the mouth: This includes two types </a:t>
            </a:r>
          </a:p>
          <a:p>
            <a:pPr marL="514350" indent="-514350" algn="justLow" eaLnBrk="1" hangingPunct="1">
              <a:lnSpc>
                <a:spcPct val="90000"/>
              </a:lnSpc>
              <a:buClr>
                <a:srgbClr val="C00000"/>
              </a:buClr>
              <a:buFontTx/>
              <a:buAutoNum type="alphaLcParenR"/>
              <a:defRPr/>
            </a:pPr>
            <a:r>
              <a:rPr lang="en-US" altLang="zh-CN" sz="2800" b="1" u="sng" dirty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Chewing or Mastication:</a:t>
            </a:r>
          </a:p>
          <a:p>
            <a:pPr marL="514350" indent="-514350" algn="justLow" eaLnBrk="1" hangingPunct="1">
              <a:lnSpc>
                <a:spcPct val="90000"/>
              </a:lnSpc>
              <a:buClr>
                <a:srgbClr val="C00000"/>
              </a:buClr>
              <a:buFont typeface="Wingdings" pitchFamily="2" charset="2"/>
              <a:buChar char="v"/>
              <a:defRPr/>
            </a:pPr>
            <a:r>
              <a:rPr lang="en-US" altLang="zh-CN" sz="2800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It is reflex in nature</a:t>
            </a:r>
          </a:p>
          <a:p>
            <a:pPr marL="514350" indent="-514350" algn="justLow" eaLnBrk="1" hangingPunct="1">
              <a:lnSpc>
                <a:spcPct val="90000"/>
              </a:lnSpc>
              <a:buClr>
                <a:srgbClr val="C00000"/>
              </a:buClr>
              <a:buFontTx/>
              <a:buNone/>
              <a:defRPr/>
            </a:pPr>
            <a:r>
              <a:rPr lang="en-US" altLang="zh-CN" sz="2800" b="1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 </a:t>
            </a:r>
            <a:r>
              <a:rPr lang="en-US" altLang="zh-CN" sz="2800" b="1" u="sng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Significance:</a:t>
            </a:r>
          </a:p>
          <a:p>
            <a:pPr marL="811530" lvl="1" indent="-514350" algn="justLow">
              <a:lnSpc>
                <a:spcPct val="90000"/>
              </a:lnSpc>
              <a:buClr>
                <a:srgbClr val="C00000"/>
              </a:buClr>
              <a:buFont typeface="+mj-lt"/>
              <a:buAutoNum type="arabicPeriod"/>
              <a:defRPr/>
            </a:pPr>
            <a:r>
              <a:rPr lang="en-US" altLang="zh-CN" sz="2600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Breaks the food into small pieces to be easily swallowed</a:t>
            </a:r>
          </a:p>
          <a:p>
            <a:pPr marL="811530" lvl="1" indent="-514350" algn="justLow">
              <a:lnSpc>
                <a:spcPct val="90000"/>
              </a:lnSpc>
              <a:buClr>
                <a:srgbClr val="C00000"/>
              </a:buClr>
              <a:buFont typeface="+mj-lt"/>
              <a:buAutoNum type="arabicPeriod"/>
              <a:defRPr/>
            </a:pPr>
            <a:r>
              <a:rPr lang="en-US" altLang="zh-CN" sz="2600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Expose food to salivary amylase enzyme, which begins digestion of starch</a:t>
            </a:r>
          </a:p>
          <a:p>
            <a:pPr marL="811530" lvl="1" indent="-514350" algn="justLow">
              <a:lnSpc>
                <a:spcPct val="90000"/>
              </a:lnSpc>
              <a:buClr>
                <a:srgbClr val="C00000"/>
              </a:buClr>
              <a:buFont typeface="+mj-lt"/>
              <a:buAutoNum type="arabicPeriod"/>
              <a:defRPr/>
            </a:pPr>
            <a:r>
              <a:rPr lang="en-US" altLang="zh-CN" sz="2600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Help digestion of all types of food especially cellulose containing food e.g. vegetables</a:t>
            </a:r>
          </a:p>
          <a:p>
            <a:pPr marL="811530" lvl="1" indent="-514350" algn="justLow">
              <a:lnSpc>
                <a:spcPct val="90000"/>
              </a:lnSpc>
              <a:buClr>
                <a:srgbClr val="C00000"/>
              </a:buClr>
              <a:buNone/>
              <a:defRPr/>
            </a:pPr>
            <a:endParaRPr lang="en-US" altLang="zh-CN" sz="2600" dirty="0">
              <a:solidFill>
                <a:srgbClr val="0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514350" indent="-514350" algn="justLow" eaLnBrk="1" hangingPunct="1">
              <a:lnSpc>
                <a:spcPct val="90000"/>
              </a:lnSpc>
              <a:buClr>
                <a:srgbClr val="C00000"/>
              </a:buClr>
              <a:buNone/>
              <a:defRPr/>
            </a:pPr>
            <a:r>
              <a:rPr lang="en-US" altLang="zh-CN" sz="2900" b="1" dirty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b)  </a:t>
            </a:r>
            <a:r>
              <a:rPr lang="en-US" altLang="zh-CN" sz="2900" b="1" u="sng" dirty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Swallowing:</a:t>
            </a:r>
          </a:p>
          <a:p>
            <a:pPr algn="justLow">
              <a:buClr>
                <a:srgbClr val="C00000"/>
              </a:buClr>
              <a:buFont typeface="Wingdings" pitchFamily="2" charset="2"/>
              <a:buChar char="v"/>
            </a:pPr>
            <a:r>
              <a:rPr lang="en-US" altLang="zh-CN" sz="2900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Swallowing is the transport of food from mouth to stomach</a:t>
            </a:r>
          </a:p>
          <a:p>
            <a:pPr algn="justLow">
              <a:lnSpc>
                <a:spcPct val="90000"/>
              </a:lnSpc>
              <a:buClr>
                <a:srgbClr val="C00000"/>
              </a:buClr>
              <a:buNone/>
            </a:pPr>
            <a:r>
              <a:rPr lang="en-US" altLang="zh-CN" sz="2900" b="1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</a:t>
            </a:r>
            <a:r>
              <a:rPr lang="en-US" altLang="zh-CN" sz="2900" b="1" u="sng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Steps: </a:t>
            </a:r>
            <a:r>
              <a:rPr lang="en-US" altLang="zh-CN" sz="2800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It consists of 3 </a:t>
            </a:r>
            <a:r>
              <a:rPr lang="en-US" altLang="zh-CN" sz="2800" b="1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phases or steps</a:t>
            </a:r>
            <a:r>
              <a:rPr lang="en-US" altLang="zh-CN" sz="2800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;</a:t>
            </a:r>
          </a:p>
          <a:p>
            <a:pPr marL="880110" lvl="1" indent="-514350" algn="justLow">
              <a:lnSpc>
                <a:spcPct val="90000"/>
              </a:lnSpc>
              <a:buClr>
                <a:srgbClr val="C00000"/>
              </a:buClr>
              <a:buFont typeface="+mj-lt"/>
              <a:buAutoNum type="arabicPeriod"/>
            </a:pPr>
            <a:r>
              <a:rPr lang="en-US" altLang="zh-CN" sz="2600" b="1" dirty="0" err="1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Buccal</a:t>
            </a:r>
            <a:r>
              <a:rPr lang="en-US" altLang="zh-CN" sz="2600" b="1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Phase: </a:t>
            </a:r>
            <a:r>
              <a:rPr lang="en-US" altLang="zh-CN" sz="2600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food is pushed back into pharynx from mouth</a:t>
            </a:r>
          </a:p>
          <a:p>
            <a:pPr marL="880110" lvl="1" indent="-514350" algn="justLow">
              <a:lnSpc>
                <a:spcPct val="90000"/>
              </a:lnSpc>
              <a:buClr>
                <a:srgbClr val="C00000"/>
              </a:buClr>
              <a:buFont typeface="+mj-lt"/>
              <a:buAutoNum type="arabicPeriod"/>
            </a:pPr>
            <a:r>
              <a:rPr lang="en-US" altLang="zh-CN" sz="2700" b="1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Pharyngeal Phase: </a:t>
            </a:r>
            <a:r>
              <a:rPr lang="en-US" altLang="zh-CN" sz="2700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food pass through pharynx to esophagus </a:t>
            </a:r>
          </a:p>
          <a:p>
            <a:pPr marL="880110" lvl="1" indent="-514350" algn="justLow">
              <a:lnSpc>
                <a:spcPct val="90000"/>
              </a:lnSpc>
              <a:buClr>
                <a:srgbClr val="C00000"/>
              </a:buClr>
              <a:buFont typeface="+mj-lt"/>
              <a:buAutoNum type="arabicPeriod"/>
            </a:pPr>
            <a:r>
              <a:rPr lang="en-US" altLang="zh-CN" sz="2700" b="1" dirty="0" err="1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Oesophageal</a:t>
            </a:r>
            <a:r>
              <a:rPr lang="en-US" altLang="zh-CN" sz="2700" b="1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Phase: </a:t>
            </a:r>
            <a:r>
              <a:rPr lang="en-US" altLang="zh-CN" sz="2700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food pass through esophagus to stomach by peristaltic movements  </a:t>
            </a:r>
          </a:p>
          <a:p>
            <a:pPr>
              <a:lnSpc>
                <a:spcPct val="90000"/>
              </a:lnSpc>
              <a:buClr>
                <a:srgbClr val="C00000"/>
              </a:buClr>
            </a:pPr>
            <a:endParaRPr lang="en-US" altLang="zh-CN" sz="2900" dirty="0">
              <a:solidFill>
                <a:srgbClr val="0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lnSpc>
                <a:spcPct val="90000"/>
              </a:lnSpc>
              <a:buClr>
                <a:srgbClr val="C00000"/>
              </a:buClr>
            </a:pPr>
            <a:endParaRPr lang="en-US" altLang="zh-CN" sz="2900" dirty="0">
              <a:solidFill>
                <a:srgbClr val="0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514350" indent="-514350" eaLnBrk="1" hangingPunct="1">
              <a:lnSpc>
                <a:spcPct val="90000"/>
              </a:lnSpc>
              <a:buNone/>
              <a:defRPr/>
            </a:pPr>
            <a:endParaRPr lang="en-US" altLang="zh-CN" sz="2800" dirty="0">
              <a:solidFill>
                <a:srgbClr val="0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altLang="zh-CN" sz="2800" dirty="0">
              <a:solidFill>
                <a:srgbClr val="0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3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32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3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3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3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3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3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83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83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3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32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832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832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832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832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8329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298" grpId="0" animBg="1"/>
      <p:bldP spid="183299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3620</TotalTime>
  <Words>1710</Words>
  <Application>Microsoft Office PowerPoint</Application>
  <PresentationFormat>On-screen Show (4:3)</PresentationFormat>
  <Paragraphs>396</Paragraphs>
  <Slides>67</Slides>
  <Notes>64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6" baseType="lpstr">
      <vt:lpstr>Arial Unicode MS</vt:lpstr>
      <vt:lpstr>Arial</vt:lpstr>
      <vt:lpstr>Calibri</vt:lpstr>
      <vt:lpstr>Century Gothic</vt:lpstr>
      <vt:lpstr>Kristen ITC</vt:lpstr>
      <vt:lpstr>Times New Roman</vt:lpstr>
      <vt:lpstr>Wingdings</vt:lpstr>
      <vt:lpstr>Wingdings 2</vt:lpstr>
      <vt:lpstr>Austin</vt:lpstr>
      <vt:lpstr>The Digestive System</vt:lpstr>
      <vt:lpstr>Overview of the Digestive System </vt:lpstr>
      <vt:lpstr>PowerPoint Presentation</vt:lpstr>
      <vt:lpstr>PowerPoint Presentation</vt:lpstr>
      <vt:lpstr>Organs of the GIT</vt:lpstr>
      <vt:lpstr>Main Functions of Digestive Tract  </vt:lpstr>
      <vt:lpstr>PowerPoint Presentation</vt:lpstr>
      <vt:lpstr>PowerPoint Presentation</vt:lpstr>
      <vt:lpstr>Motility of the GIT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Peristalsis</vt:lpstr>
      <vt:lpstr>PowerPoint Presentation</vt:lpstr>
      <vt:lpstr>PowerPoint Presentation</vt:lpstr>
      <vt:lpstr>PowerPoint Presentation</vt:lpstr>
      <vt:lpstr>Secretions of GIT in Mouth</vt:lpstr>
      <vt:lpstr>Regulation of salivary secretion </vt:lpstr>
      <vt:lpstr>Stomach Anatomy:</vt:lpstr>
      <vt:lpstr>PowerPoint Presentation</vt:lpstr>
      <vt:lpstr>Stomach Histology:</vt:lpstr>
      <vt:lpstr>PowerPoint Presentation</vt:lpstr>
      <vt:lpstr>GIT secretions in Stomach </vt:lpstr>
      <vt:lpstr>Function of Gastric HCL ( parital cell)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Pancrease </vt:lpstr>
      <vt:lpstr>Duodenum and Pancreas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Liver and Gallbladder  </vt:lpstr>
      <vt:lpstr>Liver</vt:lpstr>
      <vt:lpstr>Liver</vt:lpstr>
      <vt:lpstr>Blood and Bile Flow</vt:lpstr>
      <vt:lpstr>Duct System</vt:lpstr>
      <vt:lpstr>PowerPoint Presentation</vt:lpstr>
      <vt:lpstr>PowerPoint Presentation</vt:lpstr>
      <vt:lpstr>PowerPoint Presentation</vt:lpstr>
      <vt:lpstr>Gallbladder</vt:lpstr>
      <vt:lpstr>PowerPoint Presentation</vt:lpstr>
      <vt:lpstr>PowerPoint Presentation</vt:lpstr>
      <vt:lpstr>   </vt:lpstr>
      <vt:lpstr>PowerPoint Presentation</vt:lpstr>
      <vt:lpstr>PowerPoint Presentation</vt:lpstr>
      <vt:lpstr>PowerPoint Presentation</vt:lpstr>
      <vt:lpstr>PowerPoint Presentation</vt:lpstr>
      <vt:lpstr>Anatomy of wall of GIT </vt:lpstr>
      <vt:lpstr>Intestinal Mucosa  </vt:lpstr>
      <vt:lpstr>Intestinal Villi </vt:lpstr>
      <vt:lpstr>PowerPoint Presentation</vt:lpstr>
      <vt:lpstr>PowerPoint Presentation</vt:lpstr>
      <vt:lpstr>PowerPoint Presentation</vt:lpstr>
      <vt:lpstr>Digestion and absorption of proteins </vt:lpstr>
      <vt:lpstr>Absorption of proteins </vt:lpstr>
      <vt:lpstr>Absorption of Lipids </vt:lpstr>
      <vt:lpstr>PowerPoint Presentation</vt:lpstr>
      <vt:lpstr>PowerPoint Presentation</vt:lpstr>
    </vt:vector>
  </TitlesOfParts>
  <Company>isra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 of amino acids </dc:title>
  <dc:creator>D_fares</dc:creator>
  <cp:lastModifiedBy>Maher</cp:lastModifiedBy>
  <cp:revision>351</cp:revision>
  <dcterms:created xsi:type="dcterms:W3CDTF">2016-09-22T08:49:46Z</dcterms:created>
  <dcterms:modified xsi:type="dcterms:W3CDTF">2021-01-21T10:54:05Z</dcterms:modified>
</cp:coreProperties>
</file>