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75" r:id="rId2"/>
    <p:sldId id="277" r:id="rId3"/>
    <p:sldId id="278" r:id="rId4"/>
    <p:sldId id="299" r:id="rId5"/>
    <p:sldId id="279" r:id="rId6"/>
    <p:sldId id="280" r:id="rId7"/>
    <p:sldId id="292" r:id="rId8"/>
    <p:sldId id="282" r:id="rId9"/>
    <p:sldId id="293" r:id="rId10"/>
    <p:sldId id="283" r:id="rId11"/>
    <p:sldId id="304" r:id="rId12"/>
    <p:sldId id="294" r:id="rId13"/>
    <p:sldId id="300" r:id="rId14"/>
    <p:sldId id="284" r:id="rId15"/>
    <p:sldId id="295" r:id="rId16"/>
    <p:sldId id="285" r:id="rId17"/>
    <p:sldId id="296" r:id="rId18"/>
    <p:sldId id="297" r:id="rId19"/>
    <p:sldId id="287" r:id="rId20"/>
    <p:sldId id="288" r:id="rId21"/>
    <p:sldId id="289" r:id="rId22"/>
    <p:sldId id="305" r:id="rId23"/>
    <p:sldId id="306" r:id="rId24"/>
    <p:sldId id="301" r:id="rId25"/>
    <p:sldId id="290" r:id="rId26"/>
    <p:sldId id="291" r:id="rId27"/>
    <p:sldId id="302" r:id="rId28"/>
    <p:sldId id="303" r:id="rId29"/>
    <p:sldId id="307" r:id="rId30"/>
    <p:sldId id="308" r:id="rId31"/>
    <p:sldId id="276" r:id="rId32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444" autoAdjust="0"/>
  </p:normalViewPr>
  <p:slideViewPr>
    <p:cSldViewPr>
      <p:cViewPr>
        <p:scale>
          <a:sx n="95" d="100"/>
          <a:sy n="95" d="100"/>
        </p:scale>
        <p:origin x="-1090" y="-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1456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14/01/1447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2073275" y="539750"/>
            <a:ext cx="5027613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382588" indent="-9144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ts val="2163"/>
              </a:lnSpc>
              <a:spcAft>
                <a:spcPts val="7563"/>
              </a:spcAft>
            </a:pP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Ministry of Higher Education and Scientific Research AL-Mustaqbal University College of Science                        </a:t>
            </a:r>
            <a:r>
              <a:rPr lang="en-US" altLang="en-US" sz="1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Department </a:t>
            </a:r>
            <a:r>
              <a:rPr lang="en-US" altLang="en-US" sz="1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medical biotechnology</a:t>
            </a: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1279525" y="2220913"/>
            <a:ext cx="6615113" cy="236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n-US" altLang="en-US" sz="54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Biochemistry </a:t>
            </a: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Lecture 5</a:t>
            </a:r>
            <a:endParaRPr lang="en-US" altLang="en-US" sz="36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725"/>
              </a:spcAft>
            </a:pPr>
            <a:r>
              <a:rPr lang="en-US" alt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Carbohydrates </a:t>
            </a:r>
            <a:endParaRPr lang="en-US" altLang="en-US" sz="3600" b="1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endParaRPr lang="en-US" altLang="en-US" sz="3000" b="1" baseline="300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 eaLnBrk="1" hangingPunct="1">
              <a:spcAft>
                <a:spcPts val="213"/>
              </a:spcAft>
            </a:pPr>
            <a:r>
              <a:rPr lang="en-US" altLang="en-US" sz="3000" b="1" baseline="30000" dirty="0">
                <a:solidFill>
                  <a:srgbClr val="FF0000"/>
                </a:solidFill>
                <a:latin typeface="Times New Roman" panose="02020603050405020304" pitchFamily="18" charset="0"/>
              </a:rPr>
              <a:t>B</a:t>
            </a:r>
            <a:r>
              <a:rPr lang="en-US" altLang="en-US" sz="30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y</a:t>
            </a:r>
          </a:p>
          <a:p>
            <a:pPr algn="ctr"/>
            <a:r>
              <a:rPr lang="en-US" altLang="en-US" sz="4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Dr. Assel Amer Hadi</a:t>
            </a:r>
            <a:endParaRPr lang="ar-IQ" altLang="en-US" sz="4400" b="1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1028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979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940"/>
            <a:ext cx="9144000" cy="6911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07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8229664" cy="3992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93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" y="-27384"/>
            <a:ext cx="9115809" cy="6879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2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624"/>
            <a:ext cx="9105696" cy="680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8154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25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88" y="15444"/>
            <a:ext cx="9164688" cy="684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160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13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080216" cy="6906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21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151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325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18486" cy="687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67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9011"/>
            <a:ext cx="9144000" cy="6916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84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45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21" y="0"/>
            <a:ext cx="9185042" cy="6857999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172400" y="116632"/>
            <a:ext cx="8573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44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ربع نص 8"/>
          <p:cNvSpPr txBox="1"/>
          <p:nvPr/>
        </p:nvSpPr>
        <p:spPr>
          <a:xfrm>
            <a:off x="247246" y="192284"/>
            <a:ext cx="8856263" cy="139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Example: </a:t>
            </a:r>
          </a:p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D-Glucose give two epimers are show projection formulas.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مجموعة 11"/>
          <p:cNvGrpSpPr/>
          <p:nvPr/>
        </p:nvGrpSpPr>
        <p:grpSpPr>
          <a:xfrm>
            <a:off x="301031" y="1890159"/>
            <a:ext cx="8064175" cy="4029666"/>
            <a:chOff x="301031" y="1890159"/>
            <a:chExt cx="8064175" cy="4029666"/>
          </a:xfrm>
        </p:grpSpPr>
        <p:grpSp>
          <p:nvGrpSpPr>
            <p:cNvPr id="10" name="مجموعة 9"/>
            <p:cNvGrpSpPr/>
            <p:nvPr/>
          </p:nvGrpSpPr>
          <p:grpSpPr>
            <a:xfrm>
              <a:off x="1259632" y="1916832"/>
              <a:ext cx="7105574" cy="4002993"/>
              <a:chOff x="670810" y="1137876"/>
              <a:chExt cx="7591135" cy="4489952"/>
            </a:xfrm>
          </p:grpSpPr>
          <p:pic>
            <p:nvPicPr>
              <p:cNvPr id="3" name="صورة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796136" y="1137876"/>
                <a:ext cx="2465809" cy="3394114"/>
              </a:xfrm>
              <a:prstGeom prst="rect">
                <a:avLst/>
              </a:prstGeom>
            </p:spPr>
          </p:pic>
          <p:sp>
            <p:nvSpPr>
              <p:cNvPr id="4" name="مربع نص 3"/>
              <p:cNvSpPr txBox="1"/>
              <p:nvPr/>
            </p:nvSpPr>
            <p:spPr>
              <a:xfrm>
                <a:off x="670810" y="4886185"/>
                <a:ext cx="1896401" cy="741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sz="2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D-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Glucose </a:t>
                </a:r>
                <a:endPara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" name="مربع نص 4"/>
              <p:cNvSpPr txBox="1"/>
              <p:nvPr/>
            </p:nvSpPr>
            <p:spPr>
              <a:xfrm>
                <a:off x="5978889" y="4886186"/>
                <a:ext cx="2027737" cy="7416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sz="28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D-</a:t>
                </a:r>
                <a:r>
                  <a:rPr lang="en-US" sz="2400" b="1" dirty="0" smtClean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Mannose</a:t>
                </a:r>
                <a:endParaRPr lang="en-US" sz="2800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7" name="رابط كسهم مستقيم 6"/>
              <p:cNvCxnSpPr/>
              <p:nvPr/>
            </p:nvCxnSpPr>
            <p:spPr>
              <a:xfrm>
                <a:off x="3203848" y="2880786"/>
                <a:ext cx="2232248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8" name="مربع نص 7"/>
              <p:cNvSpPr txBox="1"/>
              <p:nvPr/>
            </p:nvSpPr>
            <p:spPr>
              <a:xfrm>
                <a:off x="3491878" y="1930820"/>
                <a:ext cx="1656183" cy="741642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sz="2800" dirty="0" smtClean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  <a:r>
                  <a:rPr lang="en-US" sz="2800" dirty="0" smtClean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pimers</a:t>
                </a:r>
                <a:endParaRPr lang="en-US" sz="2800" dirty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11" name="صورة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1031" y="1890159"/>
              <a:ext cx="3190849" cy="316110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70483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64704"/>
            <a:ext cx="8208912" cy="513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860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1187624" y="787787"/>
            <a:ext cx="7344816" cy="578619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algn="l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en-US" altLang="en-US" sz="4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Haworth F</a:t>
            </a:r>
            <a:r>
              <a:rPr lang="en-US" altLang="en-US" sz="44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ormula:</a:t>
            </a:r>
          </a:p>
          <a:p>
            <a:pPr algn="just">
              <a:lnSpc>
                <a:spcPct val="150000"/>
              </a:lnSpc>
            </a:pP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 is the conversion of the open Fisher formula into a ring formula </a:t>
            </a:r>
            <a:r>
              <a:rPr lang="en-US" altLang="en-US" sz="26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known as</a:t>
            </a:r>
            <a:r>
              <a:rPr lang="en-US" alt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Haworth formula.</a:t>
            </a:r>
            <a:r>
              <a:rPr kumimoji="0" lang="en-US" altLang="en-US" sz="2600" b="0" i="0" u="none" strike="noStrike" cap="none" normalizeH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6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esults from the union of the carbon atom of </a:t>
            </a:r>
            <a:r>
              <a:rPr lang="en-US" altLang="en-US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arbonyl </a:t>
            </a:r>
            <a:r>
              <a:rPr lang="en-US" altLang="en-US" sz="26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o.</a:t>
            </a:r>
            <a:r>
              <a:rPr kumimoji="0" lang="en-US" altLang="en-US" sz="2600" b="0" i="0" u="none" strike="noStrike" cap="none" normalizeH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with the 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OH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around carbon atom No.</a:t>
            </a:r>
            <a:r>
              <a:rPr kumimoji="0" lang="en-US" altLang="en-US" sz="2600" b="0" i="0" u="none" strike="noStrike" cap="none" normalizeH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to give two different ring structures: 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alpha</a:t>
            </a:r>
            <a:r>
              <a:rPr kumimoji="0" lang="en-US" altLang="en-US" sz="26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and beta. 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Haworth </a:t>
            </a:r>
            <a:r>
              <a:rPr lang="en-US" altLang="en-US" sz="2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relied on the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Pyran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altLang="en-US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Furan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dirty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ring to form a ring indicating his </a:t>
            </a:r>
            <a:r>
              <a:rPr lang="en-US" altLang="en-US" sz="2400" dirty="0" smtClean="0">
                <a:solidFill>
                  <a:srgbClr val="1F1F1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formula</a:t>
            </a:r>
            <a:r>
              <a:rPr lang="en-US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50000"/>
              </a:lnSpc>
            </a:pPr>
            <a:endParaRPr kumimoji="0" lang="en-US" altLang="en-US" sz="2600" b="0" i="0" u="none" strike="noStrike" cap="none" normalizeH="0" baseline="0" dirty="0" smtClean="0">
              <a:ln>
                <a:noFill/>
              </a:ln>
              <a:solidFill>
                <a:srgbClr val="1F1F1F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cs typeface="+mj-cs"/>
              </a:rPr>
              <a:t/>
            </a:r>
            <a:br>
              <a:rPr kumimoji="0" lang="en-US" altLang="en-US" sz="800" b="0" i="0" u="none" strike="noStrike" cap="none" normalizeH="0" baseline="0" dirty="0" smtClean="0">
                <a:ln>
                  <a:noFill/>
                </a:ln>
                <a:solidFill>
                  <a:srgbClr val="1F1F1F"/>
                </a:solidFill>
                <a:effectLst/>
                <a:cs typeface="+mj-cs"/>
              </a:rPr>
            </a:b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7611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9201" y="29149"/>
            <a:ext cx="9183201" cy="6828851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172400" y="116632"/>
            <a:ext cx="8573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010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428" y="36673"/>
            <a:ext cx="9193428" cy="6821327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8172400" y="190381"/>
            <a:ext cx="857300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 smtClean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endParaRPr lang="en-US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266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3999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6416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80512" cy="6855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20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323528" y="116632"/>
            <a:ext cx="8712968" cy="523220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l" fontAlgn="base"/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Conversion of Fischer Projection to Haworth Projection</a:t>
            </a:r>
            <a:endParaRPr lang="en-US" sz="28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80" b="1833"/>
          <a:stretch/>
        </p:blipFill>
        <p:spPr>
          <a:xfrm>
            <a:off x="755576" y="639852"/>
            <a:ext cx="7848872" cy="6218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90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72"/>
            <a:ext cx="9144000" cy="6873344"/>
          </a:xfrm>
          <a:prstGeom prst="rect">
            <a:avLst/>
          </a:prstGeom>
        </p:spPr>
      </p:pic>
      <p:sp>
        <p:nvSpPr>
          <p:cNvPr id="3" name="مربع نص 2"/>
          <p:cNvSpPr txBox="1"/>
          <p:nvPr/>
        </p:nvSpPr>
        <p:spPr>
          <a:xfrm>
            <a:off x="683568" y="544522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Have the empirical formula ( CH</a:t>
            </a:r>
            <a:r>
              <a:rPr lang="en-US" sz="1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O)n</a:t>
            </a:r>
          </a:p>
          <a:p>
            <a:pPr algn="l">
              <a:lnSpc>
                <a:spcPct val="150000"/>
              </a:lnSpc>
            </a:pPr>
            <a:r>
              <a:rPr lang="en-US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like glyceraldehyde , dihydroxyacetone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590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2276872"/>
            <a:ext cx="7451698" cy="3141886"/>
          </a:xfrm>
          <a:prstGeom prst="rect">
            <a:avLst/>
          </a:prstGeom>
        </p:spPr>
      </p:pic>
      <p:sp>
        <p:nvSpPr>
          <p:cNvPr id="3" name="مستطيل 2"/>
          <p:cNvSpPr/>
          <p:nvPr/>
        </p:nvSpPr>
        <p:spPr>
          <a:xfrm>
            <a:off x="323528" y="116632"/>
            <a:ext cx="8712968" cy="1077218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l" fontAlgn="base"/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Mutarotations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Fructose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from Fischer </a:t>
            </a:r>
            <a:r>
              <a:rPr lang="en-US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Projection to </a:t>
            </a:r>
            <a:r>
              <a:rPr lang="en-US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Haworth Projection.</a:t>
            </a:r>
            <a:endParaRPr lang="en-US" sz="32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5377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50" y="946150"/>
            <a:ext cx="7923213" cy="495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2400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2" r="17188" b="14754"/>
          <a:stretch/>
        </p:blipFill>
        <p:spPr>
          <a:xfrm>
            <a:off x="5076056" y="908720"/>
            <a:ext cx="3168352" cy="3960440"/>
          </a:xfrm>
          <a:prstGeom prst="rect">
            <a:avLst/>
          </a:prstGeom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908720"/>
            <a:ext cx="3168352" cy="3622129"/>
          </a:xfrm>
          <a:prstGeom prst="rect">
            <a:avLst/>
          </a:prstGeom>
        </p:spPr>
      </p:pic>
      <p:sp>
        <p:nvSpPr>
          <p:cNvPr id="5" name="مربع نص 4"/>
          <p:cNvSpPr txBox="1"/>
          <p:nvPr/>
        </p:nvSpPr>
        <p:spPr>
          <a:xfrm>
            <a:off x="5364088" y="5069545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dihydroxyacetone 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1547664" y="5003181"/>
            <a:ext cx="24482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8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glyceraldehyde</a:t>
            </a:r>
            <a:endParaRPr lang="en-US" sz="2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54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997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170" y="17288"/>
            <a:ext cx="9167169" cy="684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1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4" t="22766" r="8270" b="11142"/>
          <a:stretch/>
        </p:blipFill>
        <p:spPr>
          <a:xfrm>
            <a:off x="323528" y="1124744"/>
            <a:ext cx="8712968" cy="5400601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323528" y="334396"/>
            <a:ext cx="8712968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pPr algn="ctr" fontAlgn="base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Classification of Carbohydrates</a:t>
            </a:r>
            <a:endParaRPr lang="en-US" sz="3600" b="1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282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348"/>
            <a:ext cx="9144001" cy="6892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1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3539"/>
            <a:ext cx="9144000" cy="688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594724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1688</TotalTime>
  <Words>148</Words>
  <Application>Microsoft Office PowerPoint</Application>
  <PresentationFormat>On-screen Show (4:3)</PresentationFormat>
  <Paragraphs>23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سمة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ALFA</dc:creator>
  <cp:lastModifiedBy>Maher</cp:lastModifiedBy>
  <cp:revision>76</cp:revision>
  <dcterms:created xsi:type="dcterms:W3CDTF">2023-11-10T16:38:01Z</dcterms:created>
  <dcterms:modified xsi:type="dcterms:W3CDTF">2025-07-09T14:42:08Z</dcterms:modified>
</cp:coreProperties>
</file>