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jpg" ContentType="image/jpg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1270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1270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1270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1270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1270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223"/>
            <a:ext cx="9144000" cy="10287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401357" y="0"/>
            <a:ext cx="4742642" cy="5999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593328" y="6556200"/>
            <a:ext cx="14605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45C75"/>
                </a:solidFill>
                <a:latin typeface="Constantia"/>
                <a:cs typeface="Constantia"/>
              </a:defRPr>
            </a:lvl1pPr>
          </a:lstStyle>
          <a:p>
            <a:pPr marL="12700">
              <a:lnSpc>
                <a:spcPts val="124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hyperlink" Target="https://www.coursera.org/learn/data-science-ethics" TargetMode="External"/><Relationship Id="rId5" Type="http://schemas.openxmlformats.org/officeDocument/2006/relationships/image" Target="../media/image6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Relationship Id="rId3" Type="http://schemas.openxmlformats.org/officeDocument/2006/relationships/image" Target="../media/image8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813" y="0"/>
            <a:ext cx="9145905" cy="2087880"/>
            <a:chOff x="-813" y="0"/>
            <a:chExt cx="9145905" cy="208788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813" y="0"/>
              <a:ext cx="9145575" cy="102057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4323" y="0"/>
              <a:ext cx="1979676" cy="2087879"/>
            </a:xfrm>
            <a:prstGeom prst="rect">
              <a:avLst/>
            </a:prstGeom>
          </p:spPr>
        </p:pic>
      </p:grpSp>
      <p:sp>
        <p:nvSpPr>
          <p:cNvPr id="5" name="object 5" descr=""/>
          <p:cNvSpPr txBox="1"/>
          <p:nvPr/>
        </p:nvSpPr>
        <p:spPr>
          <a:xfrm>
            <a:off x="1995677" y="515873"/>
            <a:ext cx="5154295" cy="1858010"/>
          </a:xfrm>
          <a:prstGeom prst="rect">
            <a:avLst/>
          </a:prstGeom>
          <a:ln w="38100">
            <a:solidFill>
              <a:srgbClr val="008000"/>
            </a:solidFill>
          </a:ln>
        </p:spPr>
        <p:txBody>
          <a:bodyPr wrap="square" lIns="0" tIns="127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dirty="0" sz="5400" b="1">
                <a:solidFill>
                  <a:srgbClr val="008000"/>
                </a:solidFill>
                <a:latin typeface="Calibri"/>
                <a:cs typeface="Calibri"/>
              </a:rPr>
              <a:t>Data</a:t>
            </a:r>
            <a:r>
              <a:rPr dirty="0" sz="5400" spc="-114" b="1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dirty="0" sz="5400" spc="-10" b="1">
                <a:solidFill>
                  <a:srgbClr val="008000"/>
                </a:solidFill>
                <a:latin typeface="Calibri"/>
                <a:cs typeface="Calibri"/>
              </a:rPr>
              <a:t>Science</a:t>
            </a:r>
            <a:endParaRPr sz="5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05"/>
              </a:spcBef>
            </a:pPr>
            <a:r>
              <a:rPr dirty="0" sz="5400" spc="-10" b="1">
                <a:solidFill>
                  <a:srgbClr val="008000"/>
                </a:solidFill>
                <a:latin typeface="Calibri"/>
                <a:cs typeface="Calibri"/>
              </a:rPr>
              <a:t>Ethics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02437" y="5702909"/>
            <a:ext cx="708152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6200" marR="1052195" indent="-64135">
              <a:lnSpc>
                <a:spcPct val="100000"/>
              </a:lnSpc>
              <a:spcBef>
                <a:spcPts val="100"/>
              </a:spcBef>
            </a:pPr>
            <a:r>
              <a:rPr dirty="0" sz="2000" b="1" i="1">
                <a:latin typeface="Times New Roman"/>
                <a:cs typeface="Times New Roman"/>
              </a:rPr>
              <a:t>The</a:t>
            </a:r>
            <a:r>
              <a:rPr dirty="0" sz="2000" spc="-1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majority</a:t>
            </a:r>
            <a:r>
              <a:rPr dirty="0" sz="2000" spc="-3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of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this</a:t>
            </a:r>
            <a:r>
              <a:rPr dirty="0" sz="2000" spc="-1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course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material</a:t>
            </a:r>
            <a:r>
              <a:rPr dirty="0" sz="2000" spc="-5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is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based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on</a:t>
            </a:r>
            <a:r>
              <a:rPr dirty="0" sz="2000" spc="-5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Coursera </a:t>
            </a:r>
            <a:r>
              <a:rPr dirty="0" u="sng" sz="2000" spc="-10" b="1" i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  <a:hlinkClick r:id="rId4"/>
              </a:rPr>
              <a:t>https://www.coursera.org/learn/data-science-ethics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000" spc="-50" b="1" i="1">
                <a:latin typeface="Times New Roman"/>
                <a:cs typeface="Times New Roman"/>
              </a:rPr>
              <a:t>“H.V.</a:t>
            </a:r>
            <a:r>
              <a:rPr dirty="0" sz="2000" spc="-4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Jagadish</a:t>
            </a:r>
            <a:r>
              <a:rPr dirty="0" sz="2000" spc="-5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lectures”,</a:t>
            </a:r>
            <a:r>
              <a:rPr dirty="0" sz="2000" spc="-4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a</a:t>
            </a:r>
            <a:r>
              <a:rPr dirty="0" sz="2000" spc="-1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Professor</a:t>
            </a:r>
            <a:r>
              <a:rPr dirty="0" sz="2000" spc="-5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at</a:t>
            </a:r>
            <a:r>
              <a:rPr dirty="0" sz="2000" spc="-2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the</a:t>
            </a:r>
            <a:r>
              <a:rPr dirty="0" sz="2000" spc="-30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University</a:t>
            </a:r>
            <a:r>
              <a:rPr dirty="0" sz="2000" spc="-35" b="1" i="1">
                <a:latin typeface="Times New Roman"/>
                <a:cs typeface="Times New Roman"/>
              </a:rPr>
              <a:t> </a:t>
            </a:r>
            <a:r>
              <a:rPr dirty="0" sz="2000" b="1" i="1">
                <a:latin typeface="Times New Roman"/>
                <a:cs typeface="Times New Roman"/>
              </a:rPr>
              <a:t>of</a:t>
            </a:r>
            <a:r>
              <a:rPr dirty="0" sz="2000" spc="-25" b="1" i="1">
                <a:latin typeface="Times New Roman"/>
                <a:cs typeface="Times New Roman"/>
              </a:rPr>
              <a:t> </a:t>
            </a:r>
            <a:r>
              <a:rPr dirty="0" sz="2000" spc="-10" b="1" i="1">
                <a:latin typeface="Times New Roman"/>
                <a:cs typeface="Times New Roman"/>
              </a:rPr>
              <a:t>Michigan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396240" y="5676900"/>
            <a:ext cx="8291830" cy="0"/>
          </a:xfrm>
          <a:custGeom>
            <a:avLst/>
            <a:gdLst/>
            <a:ahLst/>
            <a:cxnLst/>
            <a:rect l="l" t="t" r="r" b="b"/>
            <a:pathLst>
              <a:path w="8291830" h="0">
                <a:moveTo>
                  <a:pt x="0" y="0"/>
                </a:moveTo>
                <a:lnTo>
                  <a:pt x="8291321" y="0"/>
                </a:lnTo>
              </a:path>
            </a:pathLst>
          </a:custGeom>
          <a:ln w="63500">
            <a:solidFill>
              <a:srgbClr val="055092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3556761" y="3640327"/>
            <a:ext cx="2176145" cy="63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54965">
              <a:lnSpc>
                <a:spcPct val="100000"/>
              </a:lnSpc>
              <a:spcBef>
                <a:spcPts val="100"/>
              </a:spcBef>
            </a:pPr>
            <a:r>
              <a:rPr dirty="0" sz="2000" spc="-10" b="1">
                <a:latin typeface="Constantia"/>
                <a:cs typeface="Constantia"/>
              </a:rPr>
              <a:t>Prepared</a:t>
            </a:r>
            <a:r>
              <a:rPr dirty="0" sz="2000" spc="-55" b="1">
                <a:latin typeface="Constantia"/>
                <a:cs typeface="Constantia"/>
              </a:rPr>
              <a:t> </a:t>
            </a:r>
            <a:r>
              <a:rPr dirty="0" sz="2000" spc="-25" b="1">
                <a:latin typeface="Constantia"/>
                <a:cs typeface="Constantia"/>
              </a:rPr>
              <a:t>by </a:t>
            </a:r>
            <a:r>
              <a:rPr dirty="0" sz="2000" spc="-45" b="1">
                <a:latin typeface="Constantia"/>
                <a:cs typeface="Constantia"/>
              </a:rPr>
              <a:t>Dr.</a:t>
            </a:r>
            <a:r>
              <a:rPr dirty="0" sz="2000" spc="-55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Samir</a:t>
            </a:r>
            <a:r>
              <a:rPr dirty="0" sz="2000" spc="-120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Badrawi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716023" y="2846832"/>
            <a:ext cx="5651500" cy="708660"/>
          </a:xfrm>
          <a:prstGeom prst="rect">
            <a:avLst/>
          </a:prstGeom>
          <a:ln w="9525">
            <a:solidFill>
              <a:srgbClr val="055092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algn="ctr" marR="50165">
              <a:lnSpc>
                <a:spcPct val="100000"/>
              </a:lnSpc>
              <a:spcBef>
                <a:spcPts val="240"/>
              </a:spcBef>
            </a:pPr>
            <a:r>
              <a:rPr dirty="0" sz="2000" spc="-10" b="1">
                <a:latin typeface="Constantia"/>
                <a:cs typeface="Constantia"/>
              </a:rPr>
              <a:t>Stage</a:t>
            </a:r>
            <a:r>
              <a:rPr dirty="0" sz="2000" spc="-70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2 , </a:t>
            </a:r>
            <a:r>
              <a:rPr dirty="0" sz="2000" spc="-10" b="1">
                <a:latin typeface="Constantia"/>
                <a:cs typeface="Constantia"/>
              </a:rPr>
              <a:t>Semester</a:t>
            </a:r>
            <a:r>
              <a:rPr dirty="0" sz="2000" spc="-100" b="1">
                <a:latin typeface="Constantia"/>
                <a:cs typeface="Constantia"/>
              </a:rPr>
              <a:t> </a:t>
            </a:r>
            <a:r>
              <a:rPr dirty="0" sz="2000" spc="-50" b="1">
                <a:latin typeface="Constantia"/>
                <a:cs typeface="Constantia"/>
              </a:rPr>
              <a:t>1</a:t>
            </a:r>
            <a:endParaRPr sz="2000">
              <a:latin typeface="Constantia"/>
              <a:cs typeface="Constantia"/>
            </a:endParaRPr>
          </a:p>
          <a:p>
            <a:pPr algn="ctr">
              <a:lnSpc>
                <a:spcPct val="100000"/>
              </a:lnSpc>
            </a:pPr>
            <a:r>
              <a:rPr dirty="0" sz="2000" b="1">
                <a:latin typeface="Constantia"/>
                <a:cs typeface="Constantia"/>
              </a:rPr>
              <a:t>@</a:t>
            </a:r>
            <a:r>
              <a:rPr dirty="0" sz="2000" spc="-40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Department</a:t>
            </a:r>
            <a:r>
              <a:rPr dirty="0" sz="2000" spc="-125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of</a:t>
            </a:r>
            <a:r>
              <a:rPr dirty="0" sz="2000" spc="25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Intelligent</a:t>
            </a:r>
            <a:r>
              <a:rPr dirty="0" sz="2000" spc="-90" b="1">
                <a:latin typeface="Constantia"/>
                <a:cs typeface="Constantia"/>
              </a:rPr>
              <a:t> </a:t>
            </a:r>
            <a:r>
              <a:rPr dirty="0" sz="2000" b="1">
                <a:latin typeface="Constantia"/>
                <a:cs typeface="Constantia"/>
              </a:rPr>
              <a:t>Medical</a:t>
            </a:r>
            <a:r>
              <a:rPr dirty="0" sz="2000" spc="-15" b="1">
                <a:latin typeface="Constantia"/>
                <a:cs typeface="Constantia"/>
              </a:rPr>
              <a:t> </a:t>
            </a:r>
            <a:r>
              <a:rPr dirty="0" sz="2000" spc="-10" b="1">
                <a:latin typeface="Constantia"/>
                <a:cs typeface="Constantia"/>
              </a:rPr>
              <a:t>Systems</a:t>
            </a:r>
            <a:endParaRPr sz="2000">
              <a:latin typeface="Constantia"/>
              <a:cs typeface="Constanti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983739" y="4754702"/>
            <a:ext cx="5269865" cy="5143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10" b="1">
                <a:solidFill>
                  <a:srgbClr val="0000CC"/>
                </a:solidFill>
                <a:latin typeface="Constantia"/>
                <a:cs typeface="Constantia"/>
              </a:rPr>
              <a:t>Code</a:t>
            </a:r>
            <a:r>
              <a:rPr dirty="0" sz="3200" spc="-185" b="1">
                <a:solidFill>
                  <a:srgbClr val="0000CC"/>
                </a:solidFill>
                <a:latin typeface="Constantia"/>
                <a:cs typeface="Constantia"/>
              </a:rPr>
              <a:t> </a:t>
            </a:r>
            <a:r>
              <a:rPr dirty="0" sz="3200" b="1">
                <a:solidFill>
                  <a:srgbClr val="0000CC"/>
                </a:solidFill>
                <a:latin typeface="Constantia"/>
                <a:cs typeface="Constantia"/>
              </a:rPr>
              <a:t>of</a:t>
            </a:r>
            <a:r>
              <a:rPr dirty="0" sz="3200" spc="35" b="1">
                <a:solidFill>
                  <a:srgbClr val="0000CC"/>
                </a:solidFill>
                <a:latin typeface="Constantia"/>
                <a:cs typeface="Constantia"/>
              </a:rPr>
              <a:t> </a:t>
            </a:r>
            <a:r>
              <a:rPr dirty="0" sz="3200" b="1">
                <a:solidFill>
                  <a:srgbClr val="0000CC"/>
                </a:solidFill>
                <a:latin typeface="Constantia"/>
                <a:cs typeface="Constantia"/>
              </a:rPr>
              <a:t>Data</a:t>
            </a:r>
            <a:r>
              <a:rPr dirty="0" sz="3200" spc="-125" b="1">
                <a:solidFill>
                  <a:srgbClr val="0000CC"/>
                </a:solidFill>
                <a:latin typeface="Constantia"/>
                <a:cs typeface="Constantia"/>
              </a:rPr>
              <a:t> </a:t>
            </a:r>
            <a:r>
              <a:rPr dirty="0" sz="3200" spc="-10" b="1">
                <a:solidFill>
                  <a:srgbClr val="0000CC"/>
                </a:solidFill>
                <a:latin typeface="Constantia"/>
                <a:cs typeface="Constantia"/>
              </a:rPr>
              <a:t>Science</a:t>
            </a:r>
            <a:r>
              <a:rPr dirty="0" sz="3200" spc="-114" b="1">
                <a:solidFill>
                  <a:srgbClr val="0000CC"/>
                </a:solidFill>
                <a:latin typeface="Constantia"/>
                <a:cs typeface="Constantia"/>
              </a:rPr>
              <a:t> </a:t>
            </a:r>
            <a:r>
              <a:rPr dirty="0" sz="3200" spc="-10" b="1">
                <a:solidFill>
                  <a:srgbClr val="0000CC"/>
                </a:solidFill>
                <a:latin typeface="Constantia"/>
                <a:cs typeface="Constantia"/>
              </a:rPr>
              <a:t>Ethics</a:t>
            </a:r>
            <a:endParaRPr sz="3200">
              <a:latin typeface="Constantia"/>
              <a:cs typeface="Constanti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92608" y="2010155"/>
            <a:ext cx="990600" cy="9239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algn="ctr" marL="91440" marR="83820" indent="-1905">
              <a:lnSpc>
                <a:spcPct val="100000"/>
              </a:lnSpc>
              <a:spcBef>
                <a:spcPts val="240"/>
              </a:spcBef>
            </a:pPr>
            <a:r>
              <a:rPr dirty="0" sz="1800" spc="-10" b="1">
                <a:latin typeface="Constantia"/>
                <a:cs typeface="Constantia"/>
              </a:rPr>
              <a:t>College </a:t>
            </a:r>
            <a:r>
              <a:rPr dirty="0" sz="1800" spc="-25" b="1">
                <a:latin typeface="Constantia"/>
                <a:cs typeface="Constantia"/>
              </a:rPr>
              <a:t>of </a:t>
            </a:r>
            <a:r>
              <a:rPr dirty="0" sz="1800" spc="-10" b="1">
                <a:latin typeface="Constantia"/>
                <a:cs typeface="Constantia"/>
              </a:rPr>
              <a:t>Science</a:t>
            </a:r>
            <a:endParaRPr sz="1800">
              <a:latin typeface="Constantia"/>
              <a:cs typeface="Constanti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7426452" y="2148839"/>
            <a:ext cx="1647825" cy="646430"/>
          </a:xfrm>
          <a:prstGeom prst="rect">
            <a:avLst/>
          </a:prstGeom>
          <a:ln w="9525">
            <a:solidFill>
              <a:srgbClr val="008000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240"/>
              </a:spcBef>
            </a:pPr>
            <a:r>
              <a:rPr dirty="0" sz="1800" spc="-10" b="1">
                <a:solidFill>
                  <a:srgbClr val="008000"/>
                </a:solidFill>
                <a:latin typeface="Constantia"/>
                <a:cs typeface="Constantia"/>
              </a:rPr>
              <a:t>Al-Mustaqbal</a:t>
            </a:r>
            <a:endParaRPr sz="1800">
              <a:latin typeface="Constantia"/>
              <a:cs typeface="Constantia"/>
            </a:endParaRPr>
          </a:p>
          <a:p>
            <a:pPr algn="ctr" marL="1270">
              <a:lnSpc>
                <a:spcPct val="100000"/>
              </a:lnSpc>
            </a:pPr>
            <a:r>
              <a:rPr dirty="0" sz="1800" spc="-10" b="1">
                <a:solidFill>
                  <a:srgbClr val="008000"/>
                </a:solidFill>
                <a:latin typeface="Constantia"/>
                <a:cs typeface="Constantia"/>
              </a:rPr>
              <a:t>University</a:t>
            </a:r>
            <a:endParaRPr sz="1800">
              <a:latin typeface="Constantia"/>
              <a:cs typeface="Constantia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531" y="0"/>
            <a:ext cx="1635252" cy="1938527"/>
          </a:xfrm>
          <a:prstGeom prst="rect">
            <a:avLst/>
          </a:prstGeom>
        </p:spPr>
      </p:pic>
      <p:sp>
        <p:nvSpPr>
          <p:cNvPr id="14" name="object 1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50"/>
              <a:t>6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13" y="0"/>
            <a:ext cx="9145575" cy="1020572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275793" y="702944"/>
            <a:ext cx="4855845" cy="451484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3440"/>
              </a:lnSpc>
            </a:pPr>
            <a:r>
              <a:rPr dirty="0" sz="3200" b="1">
                <a:latin typeface="Times New Roman"/>
                <a:cs typeface="Times New Roman"/>
              </a:rPr>
              <a:t>Code</a:t>
            </a:r>
            <a:r>
              <a:rPr dirty="0" sz="3200" spc="-25" b="1">
                <a:latin typeface="Times New Roman"/>
                <a:cs typeface="Times New Roman"/>
              </a:rPr>
              <a:t> </a:t>
            </a:r>
            <a:r>
              <a:rPr dirty="0" sz="3200" b="1">
                <a:latin typeface="Times New Roman"/>
                <a:cs typeface="Times New Roman"/>
              </a:rPr>
              <a:t>of Data</a:t>
            </a:r>
            <a:r>
              <a:rPr dirty="0" sz="3200" spc="-15" b="1">
                <a:latin typeface="Times New Roman"/>
                <a:cs typeface="Times New Roman"/>
              </a:rPr>
              <a:t> </a:t>
            </a:r>
            <a:r>
              <a:rPr dirty="0" sz="3200" b="1">
                <a:latin typeface="Times New Roman"/>
                <a:cs typeface="Times New Roman"/>
              </a:rPr>
              <a:t>Science</a:t>
            </a:r>
            <a:r>
              <a:rPr dirty="0" sz="3200" spc="-15" b="1">
                <a:latin typeface="Times New Roman"/>
                <a:cs typeface="Times New Roman"/>
              </a:rPr>
              <a:t> </a:t>
            </a:r>
            <a:r>
              <a:rPr dirty="0" sz="3200" spc="-10" b="1">
                <a:latin typeface="Times New Roman"/>
                <a:cs typeface="Times New Roman"/>
              </a:rPr>
              <a:t>Ethics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50"/>
              <a:t>6</a:t>
            </a:fld>
          </a:p>
        </p:txBody>
      </p:sp>
      <p:sp>
        <p:nvSpPr>
          <p:cNvPr id="4" name="object 4" descr=""/>
          <p:cNvSpPr txBox="1"/>
          <p:nvPr/>
        </p:nvSpPr>
        <p:spPr>
          <a:xfrm>
            <a:off x="263143" y="1127226"/>
            <a:ext cx="8477250" cy="5050790"/>
          </a:xfrm>
          <a:prstGeom prst="rect">
            <a:avLst/>
          </a:prstGeom>
        </p:spPr>
        <p:txBody>
          <a:bodyPr wrap="square" lIns="0" tIns="1479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65"/>
              </a:spcBef>
            </a:pPr>
            <a:r>
              <a:rPr dirty="0" sz="3200">
                <a:latin typeface="Times New Roman"/>
                <a:cs typeface="Times New Roman"/>
              </a:rPr>
              <a:t>Professional</a:t>
            </a:r>
            <a:r>
              <a:rPr dirty="0" sz="3200" spc="-7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codes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are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there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in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many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professions.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7000"/>
              </a:lnSpc>
              <a:spcBef>
                <a:spcPts val="800"/>
              </a:spcBef>
            </a:pPr>
            <a:r>
              <a:rPr dirty="0" sz="3200" i="1">
                <a:latin typeface="Times New Roman"/>
                <a:cs typeface="Times New Roman"/>
              </a:rPr>
              <a:t>Hippocrates</a:t>
            </a:r>
            <a:r>
              <a:rPr dirty="0" sz="3200">
                <a:latin typeface="Times New Roman"/>
                <a:cs typeface="Times New Roman"/>
              </a:rPr>
              <a:t>,</a:t>
            </a:r>
            <a:r>
              <a:rPr dirty="0" sz="3200" spc="-6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for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example,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was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Greek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doctor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who </a:t>
            </a:r>
            <a:r>
              <a:rPr dirty="0" sz="3200">
                <a:latin typeface="Times New Roman"/>
                <a:cs typeface="Times New Roman"/>
              </a:rPr>
              <a:t>introduced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this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notion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of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 </a:t>
            </a:r>
            <a:r>
              <a:rPr dirty="0" sz="3200" b="1" i="1">
                <a:latin typeface="Times New Roman"/>
                <a:cs typeface="Times New Roman"/>
              </a:rPr>
              <a:t>Hippocratic</a:t>
            </a:r>
            <a:r>
              <a:rPr dirty="0" sz="3200" spc="-50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oath</a:t>
            </a:r>
            <a:r>
              <a:rPr dirty="0" sz="3200" spc="-40" b="1" i="1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in </a:t>
            </a:r>
            <a:r>
              <a:rPr dirty="0" sz="3200">
                <a:latin typeface="Times New Roman"/>
                <a:cs typeface="Times New Roman"/>
              </a:rPr>
              <a:t>medicine.</a:t>
            </a:r>
            <a:r>
              <a:rPr dirty="0" sz="3200" spc="-2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And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there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are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number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of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things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that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this </a:t>
            </a:r>
            <a:r>
              <a:rPr dirty="0" sz="3200">
                <a:latin typeface="Times New Roman"/>
                <a:cs typeface="Times New Roman"/>
              </a:rPr>
              <a:t>says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including,</a:t>
            </a:r>
            <a:r>
              <a:rPr dirty="0" sz="3200" spc="-7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very</a:t>
            </a:r>
            <a:r>
              <a:rPr dirty="0" sz="3200" spc="-6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famously,</a:t>
            </a:r>
            <a:r>
              <a:rPr dirty="0" sz="3200" spc="-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"</a:t>
            </a:r>
            <a:r>
              <a:rPr dirty="0" sz="3200" b="1" i="1">
                <a:latin typeface="Times New Roman"/>
                <a:cs typeface="Times New Roman"/>
              </a:rPr>
              <a:t>First,</a:t>
            </a:r>
            <a:r>
              <a:rPr dirty="0" sz="3200" spc="-55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do</a:t>
            </a:r>
            <a:r>
              <a:rPr dirty="0" sz="3200" spc="-50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no</a:t>
            </a:r>
            <a:r>
              <a:rPr dirty="0" sz="3200" spc="-45" b="1" i="1">
                <a:latin typeface="Times New Roman"/>
                <a:cs typeface="Times New Roman"/>
              </a:rPr>
              <a:t> </a:t>
            </a:r>
            <a:r>
              <a:rPr dirty="0" sz="3200" spc="-10" b="1" i="1">
                <a:latin typeface="Times New Roman"/>
                <a:cs typeface="Times New Roman"/>
              </a:rPr>
              <a:t>harm</a:t>
            </a:r>
            <a:r>
              <a:rPr dirty="0" sz="3200" spc="-10">
                <a:latin typeface="Times New Roman"/>
                <a:cs typeface="Times New Roman"/>
              </a:rPr>
              <a:t>."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10"/>
              </a:spcBef>
            </a:pPr>
            <a:endParaRPr sz="3200">
              <a:latin typeface="Times New Roman"/>
              <a:cs typeface="Times New Roman"/>
            </a:endParaRPr>
          </a:p>
          <a:p>
            <a:pPr marL="54610" marR="43815">
              <a:lnSpc>
                <a:spcPct val="107100"/>
              </a:lnSpc>
            </a:pPr>
            <a:r>
              <a:rPr dirty="0" sz="3200">
                <a:latin typeface="Times New Roman"/>
                <a:cs typeface="Times New Roman"/>
              </a:rPr>
              <a:t>Many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other</a:t>
            </a:r>
            <a:r>
              <a:rPr dirty="0" sz="3200" spc="-6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professions,</a:t>
            </a:r>
            <a:r>
              <a:rPr dirty="0" sz="3200" spc="-8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lawyers,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journalists</a:t>
            </a:r>
            <a:r>
              <a:rPr dirty="0" sz="3200" spc="-7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etc., </a:t>
            </a:r>
            <a:r>
              <a:rPr dirty="0" sz="3200">
                <a:latin typeface="Times New Roman"/>
                <a:cs typeface="Times New Roman"/>
              </a:rPr>
              <a:t>have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oaths</a:t>
            </a:r>
            <a:r>
              <a:rPr dirty="0" sz="3200" spc="-45" b="1" i="1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that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they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take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and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codes</a:t>
            </a:r>
            <a:r>
              <a:rPr dirty="0" sz="3200" spc="-40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of</a:t>
            </a:r>
            <a:r>
              <a:rPr dirty="0" sz="3200" spc="-20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conduct</a:t>
            </a:r>
            <a:r>
              <a:rPr dirty="0" sz="3200" spc="-30" b="1" i="1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that </a:t>
            </a:r>
            <a:r>
              <a:rPr dirty="0" sz="3200">
                <a:latin typeface="Times New Roman"/>
                <a:cs typeface="Times New Roman"/>
              </a:rPr>
              <a:t>have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been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established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for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their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behavior.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13" y="0"/>
            <a:ext cx="9145575" cy="4408932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14401" y="4427601"/>
            <a:ext cx="7856855" cy="1760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46200">
              <a:lnSpc>
                <a:spcPct val="100000"/>
              </a:lnSpc>
              <a:spcBef>
                <a:spcPts val="100"/>
              </a:spcBef>
            </a:pPr>
            <a:r>
              <a:rPr dirty="0" sz="3200" b="1" i="1">
                <a:latin typeface="Times New Roman"/>
                <a:cs typeface="Times New Roman"/>
              </a:rPr>
              <a:t>Bar</a:t>
            </a:r>
            <a:r>
              <a:rPr dirty="0" sz="3200" spc="-50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:</a:t>
            </a:r>
            <a:r>
              <a:rPr dirty="0" sz="3200" spc="-155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American</a:t>
            </a:r>
            <a:r>
              <a:rPr dirty="0" sz="3200" spc="-65" b="1" i="1">
                <a:latin typeface="Times New Roman"/>
                <a:cs typeface="Times New Roman"/>
              </a:rPr>
              <a:t> </a:t>
            </a:r>
            <a:r>
              <a:rPr dirty="0" sz="3200" spc="-10" b="1" i="1">
                <a:latin typeface="Times New Roman"/>
                <a:cs typeface="Times New Roman"/>
              </a:rPr>
              <a:t>Barrister</a:t>
            </a:r>
            <a:r>
              <a:rPr dirty="0" sz="3200" spc="-170" b="1" i="1">
                <a:latin typeface="Times New Roman"/>
                <a:cs typeface="Times New Roman"/>
              </a:rPr>
              <a:t> </a:t>
            </a:r>
            <a:r>
              <a:rPr dirty="0" sz="3200" spc="-10" b="1" i="1">
                <a:latin typeface="Times New Roman"/>
                <a:cs typeface="Times New Roman"/>
              </a:rPr>
              <a:t>Association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300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3200" i="1">
                <a:latin typeface="Times New Roman"/>
                <a:cs typeface="Times New Roman"/>
              </a:rPr>
              <a:t>Similar</a:t>
            </a:r>
            <a:r>
              <a:rPr dirty="0" sz="3200" spc="-6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code</a:t>
            </a:r>
            <a:r>
              <a:rPr dirty="0" sz="3200" spc="-5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for</a:t>
            </a:r>
            <a:r>
              <a:rPr dirty="0" sz="3200" spc="-4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data</a:t>
            </a:r>
            <a:r>
              <a:rPr dirty="0" sz="3200" spc="-5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scientists</a:t>
            </a:r>
            <a:r>
              <a:rPr dirty="0" sz="3200" spc="-25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is</a:t>
            </a:r>
            <a:r>
              <a:rPr dirty="0" sz="3200" spc="-5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really</a:t>
            </a:r>
            <a:r>
              <a:rPr dirty="0" sz="3200" spc="-35" i="1">
                <a:latin typeface="Times New Roman"/>
                <a:cs typeface="Times New Roman"/>
              </a:rPr>
              <a:t> </a:t>
            </a:r>
            <a:r>
              <a:rPr dirty="0" sz="3200" spc="-10" i="1">
                <a:latin typeface="Times New Roman"/>
                <a:cs typeface="Times New Roman"/>
              </a:rPr>
              <a:t>needed</a:t>
            </a:r>
            <a:r>
              <a:rPr dirty="0" sz="3200" spc="-10"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50"/>
              <a:t>6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13" y="0"/>
            <a:ext cx="9145575" cy="1020572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86334" y="503402"/>
            <a:ext cx="8758555" cy="52311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781685">
              <a:lnSpc>
                <a:spcPct val="127800"/>
              </a:lnSpc>
              <a:spcBef>
                <a:spcPts val="100"/>
              </a:spcBef>
            </a:pPr>
            <a:r>
              <a:rPr dirty="0" sz="3200" b="1" i="1">
                <a:latin typeface="Times New Roman"/>
                <a:cs typeface="Times New Roman"/>
              </a:rPr>
              <a:t>Similar</a:t>
            </a:r>
            <a:r>
              <a:rPr dirty="0" sz="3200" spc="-50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code</a:t>
            </a:r>
            <a:r>
              <a:rPr dirty="0" sz="3200" spc="-45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for</a:t>
            </a:r>
            <a:r>
              <a:rPr dirty="0" sz="3200" spc="-30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data</a:t>
            </a:r>
            <a:r>
              <a:rPr dirty="0" sz="3200" spc="-60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scientists</a:t>
            </a:r>
            <a:r>
              <a:rPr dirty="0" sz="3200" spc="-10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is</a:t>
            </a:r>
            <a:r>
              <a:rPr dirty="0" sz="3200" spc="-25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really</a:t>
            </a:r>
            <a:r>
              <a:rPr dirty="0" sz="3200" spc="-55" b="1" i="1">
                <a:latin typeface="Times New Roman"/>
                <a:cs typeface="Times New Roman"/>
              </a:rPr>
              <a:t> </a:t>
            </a:r>
            <a:r>
              <a:rPr dirty="0" sz="3200" spc="-10" b="1" i="1">
                <a:latin typeface="Times New Roman"/>
                <a:cs typeface="Times New Roman"/>
              </a:rPr>
              <a:t>needed</a:t>
            </a:r>
            <a:r>
              <a:rPr dirty="0" sz="3200" spc="-10" b="1">
                <a:latin typeface="Times New Roman"/>
                <a:cs typeface="Times New Roman"/>
              </a:rPr>
              <a:t>. </a:t>
            </a:r>
            <a:r>
              <a:rPr dirty="0" sz="3200" i="1">
                <a:latin typeface="Times New Roman"/>
                <a:cs typeface="Times New Roman"/>
              </a:rPr>
              <a:t>Regulation</a:t>
            </a:r>
            <a:r>
              <a:rPr dirty="0" sz="3200" spc="-65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is</a:t>
            </a:r>
            <a:r>
              <a:rPr dirty="0" sz="3200" spc="-2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not</a:t>
            </a:r>
            <a:r>
              <a:rPr dirty="0" sz="3200" spc="-35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the</a:t>
            </a:r>
            <a:r>
              <a:rPr dirty="0" sz="3200" spc="-35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answer</a:t>
            </a:r>
            <a:r>
              <a:rPr dirty="0" sz="3200">
                <a:latin typeface="Times New Roman"/>
                <a:cs typeface="Times New Roman"/>
              </a:rPr>
              <a:t>.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(in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Data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Science) </a:t>
            </a:r>
            <a:r>
              <a:rPr dirty="0" sz="3200" spc="-20" b="1">
                <a:latin typeface="Times New Roman"/>
                <a:cs typeface="Times New Roman"/>
              </a:rPr>
              <a:t>Why</a:t>
            </a:r>
            <a:r>
              <a:rPr dirty="0" sz="3200" spc="-20">
                <a:latin typeface="Times New Roman"/>
                <a:cs typeface="Times New Roman"/>
              </a:rPr>
              <a:t>?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30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7000"/>
              </a:lnSpc>
            </a:pPr>
            <a:r>
              <a:rPr dirty="0" sz="3200" spc="-20" i="1">
                <a:latin typeface="Times New Roman"/>
                <a:cs typeface="Times New Roman"/>
              </a:rPr>
              <a:t>Technology</a:t>
            </a:r>
            <a:r>
              <a:rPr dirty="0" sz="3200" spc="-12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advances</a:t>
            </a:r>
            <a:r>
              <a:rPr dirty="0" sz="3200" spc="-120" i="1">
                <a:latin typeface="Times New Roman"/>
                <a:cs typeface="Times New Roman"/>
              </a:rPr>
              <a:t> </a:t>
            </a:r>
            <a:r>
              <a:rPr dirty="0" sz="3200" spc="-10" i="1">
                <a:latin typeface="Times New Roman"/>
                <a:cs typeface="Times New Roman"/>
              </a:rPr>
              <a:t>quickly.</a:t>
            </a:r>
            <a:r>
              <a:rPr dirty="0" sz="3200" spc="-105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Regulation</a:t>
            </a:r>
            <a:r>
              <a:rPr dirty="0" sz="3200" spc="-125" i="1">
                <a:latin typeface="Times New Roman"/>
                <a:cs typeface="Times New Roman"/>
              </a:rPr>
              <a:t> </a:t>
            </a:r>
            <a:r>
              <a:rPr dirty="0" sz="3200" spc="-10" i="1">
                <a:latin typeface="Times New Roman"/>
                <a:cs typeface="Times New Roman"/>
              </a:rPr>
              <a:t>moves </a:t>
            </a:r>
            <a:r>
              <a:rPr dirty="0" sz="3200" i="1">
                <a:latin typeface="Times New Roman"/>
                <a:cs typeface="Times New Roman"/>
              </a:rPr>
              <a:t>slowly</a:t>
            </a:r>
            <a:r>
              <a:rPr dirty="0" sz="3200">
                <a:latin typeface="Times New Roman"/>
                <a:cs typeface="Times New Roman"/>
              </a:rPr>
              <a:t>.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If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rely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on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regulation,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we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will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be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regulating </a:t>
            </a:r>
            <a:r>
              <a:rPr dirty="0" sz="3200">
                <a:latin typeface="Times New Roman"/>
                <a:cs typeface="Times New Roman"/>
              </a:rPr>
              <a:t>yesterday's</a:t>
            </a:r>
            <a:r>
              <a:rPr dirty="0" sz="3200" spc="-8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technology,</a:t>
            </a:r>
            <a:r>
              <a:rPr dirty="0" sz="3200" spc="-9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and</a:t>
            </a:r>
            <a:r>
              <a:rPr dirty="0" sz="3200" spc="-6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because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we're</a:t>
            </a:r>
            <a:r>
              <a:rPr dirty="0" sz="3200" spc="-6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regulating </a:t>
            </a:r>
            <a:r>
              <a:rPr dirty="0" sz="3200">
                <a:latin typeface="Times New Roman"/>
                <a:cs typeface="Times New Roman"/>
              </a:rPr>
              <a:t>yesterday's</a:t>
            </a:r>
            <a:r>
              <a:rPr dirty="0" sz="3200" spc="-6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technologies,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we'll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allow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many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10" i="1">
                <a:latin typeface="Times New Roman"/>
                <a:cs typeface="Times New Roman"/>
              </a:rPr>
              <a:t>abusers </a:t>
            </a:r>
            <a:r>
              <a:rPr dirty="0" sz="3200">
                <a:latin typeface="Times New Roman"/>
                <a:cs typeface="Times New Roman"/>
              </a:rPr>
              <a:t>because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they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comply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with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outdated</a:t>
            </a:r>
            <a:r>
              <a:rPr dirty="0" sz="3200" spc="-6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regulations.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50"/>
              <a:t>6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13" y="0"/>
            <a:ext cx="9145575" cy="1020572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294233" y="397306"/>
            <a:ext cx="8346440" cy="31565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7000"/>
              </a:lnSpc>
              <a:spcBef>
                <a:spcPts val="90"/>
              </a:spcBef>
            </a:pPr>
            <a:r>
              <a:rPr dirty="0" sz="3200">
                <a:latin typeface="Times New Roman"/>
                <a:cs typeface="Times New Roman"/>
              </a:rPr>
              <a:t>As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example</a:t>
            </a:r>
            <a:r>
              <a:rPr dirty="0" sz="3200" spc="-6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of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regulations</a:t>
            </a:r>
            <a:r>
              <a:rPr dirty="0" sz="3200" spc="-6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being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slow,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here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is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 spc="-50">
                <a:latin typeface="Times New Roman"/>
                <a:cs typeface="Times New Roman"/>
              </a:rPr>
              <a:t>a </a:t>
            </a:r>
            <a:r>
              <a:rPr dirty="0" sz="3200">
                <a:latin typeface="Times New Roman"/>
                <a:cs typeface="Times New Roman"/>
              </a:rPr>
              <a:t>sign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at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</a:t>
            </a:r>
            <a:r>
              <a:rPr dirty="0" sz="3200" spc="-10">
                <a:latin typeface="Times New Roman"/>
                <a:cs typeface="Times New Roman"/>
              </a:rPr>
              <a:t> amphitheater.</a:t>
            </a:r>
            <a:r>
              <a:rPr dirty="0" sz="3200" spc="-6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It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says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unauthorized</a:t>
            </a:r>
            <a:r>
              <a:rPr dirty="0" sz="3200" spc="-6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use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of </a:t>
            </a:r>
            <a:r>
              <a:rPr dirty="0" sz="3200">
                <a:latin typeface="Times New Roman"/>
                <a:cs typeface="Times New Roman"/>
              </a:rPr>
              <a:t>tape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recorders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and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cameras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is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not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allowed.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So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what </a:t>
            </a:r>
            <a:r>
              <a:rPr dirty="0" sz="3200">
                <a:latin typeface="Times New Roman"/>
                <a:cs typeface="Times New Roman"/>
              </a:rPr>
              <a:t>they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mean,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presumably,</a:t>
            </a:r>
            <a:r>
              <a:rPr dirty="0" sz="3200" spc="-8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is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unauthorized </a:t>
            </a:r>
            <a:r>
              <a:rPr dirty="0" sz="3200">
                <a:latin typeface="Times New Roman"/>
                <a:cs typeface="Times New Roman"/>
              </a:rPr>
              <a:t>recording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of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any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sort is not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allowed,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but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they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said </a:t>
            </a:r>
            <a:r>
              <a:rPr dirty="0" sz="3200">
                <a:latin typeface="Times New Roman"/>
                <a:cs typeface="Times New Roman"/>
              </a:rPr>
              <a:t>tape</a:t>
            </a:r>
            <a:r>
              <a:rPr dirty="0" sz="3200" spc="-6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recorders</a:t>
            </a:r>
            <a:r>
              <a:rPr dirty="0" sz="3200" spc="-7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and</a:t>
            </a:r>
            <a:r>
              <a:rPr dirty="0" sz="3200" spc="-6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cameras.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75232" y="3634738"/>
            <a:ext cx="6583680" cy="3186682"/>
          </a:xfrm>
          <a:prstGeom prst="rect">
            <a:avLst/>
          </a:prstGeom>
        </p:spPr>
      </p:pic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50"/>
              <a:t>6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13" y="0"/>
            <a:ext cx="9145575" cy="1020572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71094" y="605510"/>
            <a:ext cx="8737600" cy="60458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99695" marR="74295">
              <a:lnSpc>
                <a:spcPct val="107000"/>
              </a:lnSpc>
              <a:spcBef>
                <a:spcPts val="95"/>
              </a:spcBef>
            </a:pPr>
            <a:r>
              <a:rPr dirty="0" sz="3200">
                <a:latin typeface="Times New Roman"/>
                <a:cs typeface="Times New Roman"/>
              </a:rPr>
              <a:t>And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question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is,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if I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want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to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record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concert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and </a:t>
            </a:r>
            <a:r>
              <a:rPr dirty="0" sz="3200">
                <a:latin typeface="Times New Roman"/>
                <a:cs typeface="Times New Roman"/>
              </a:rPr>
              <a:t>I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record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it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on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my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cell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phone,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is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that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okay?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My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cell </a:t>
            </a:r>
            <a:r>
              <a:rPr dirty="0" sz="3200">
                <a:latin typeface="Times New Roman"/>
                <a:cs typeface="Times New Roman"/>
              </a:rPr>
              <a:t>phone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is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not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tape </a:t>
            </a:r>
            <a:r>
              <a:rPr dirty="0" sz="3200" spc="-30">
                <a:latin typeface="Times New Roman"/>
                <a:cs typeface="Times New Roman"/>
              </a:rPr>
              <a:t>recorder.</a:t>
            </a:r>
            <a:r>
              <a:rPr dirty="0" sz="3200" spc="-2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And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by the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letter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of</a:t>
            </a:r>
            <a:r>
              <a:rPr dirty="0" sz="3200" spc="-25">
                <a:latin typeface="Times New Roman"/>
                <a:cs typeface="Times New Roman"/>
              </a:rPr>
              <a:t> the </a:t>
            </a:r>
            <a:r>
              <a:rPr dirty="0" sz="3200">
                <a:latin typeface="Times New Roman"/>
                <a:cs typeface="Times New Roman"/>
              </a:rPr>
              <a:t>law here,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that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is probably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fine.</a:t>
            </a:r>
            <a:endParaRPr sz="3200">
              <a:latin typeface="Times New Roman"/>
              <a:cs typeface="Times New Roman"/>
            </a:endParaRPr>
          </a:p>
          <a:p>
            <a:pPr marL="99695" marR="736600">
              <a:lnSpc>
                <a:spcPct val="107000"/>
              </a:lnSpc>
              <a:spcBef>
                <a:spcPts val="800"/>
              </a:spcBef>
            </a:pPr>
            <a:r>
              <a:rPr dirty="0" sz="3200" spc="-10">
                <a:latin typeface="Times New Roman"/>
                <a:cs typeface="Times New Roman"/>
              </a:rPr>
              <a:t>Surely,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it's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this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kind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of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situation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that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lawyers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can </a:t>
            </a:r>
            <a:r>
              <a:rPr dirty="0" sz="3200">
                <a:latin typeface="Times New Roman"/>
                <a:cs typeface="Times New Roman"/>
              </a:rPr>
              <a:t>have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field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day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with.</a:t>
            </a:r>
            <a:r>
              <a:rPr dirty="0" sz="3200" spc="-20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And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this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is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issue</a:t>
            </a:r>
            <a:r>
              <a:rPr dirty="0" sz="3200" spc="-25">
                <a:latin typeface="Times New Roman"/>
                <a:cs typeface="Times New Roman"/>
              </a:rPr>
              <a:t> of </a:t>
            </a:r>
            <a:r>
              <a:rPr dirty="0" sz="3200">
                <a:latin typeface="Times New Roman"/>
                <a:cs typeface="Times New Roman"/>
              </a:rPr>
              <a:t>wording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laws precisely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in a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world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where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the </a:t>
            </a:r>
            <a:r>
              <a:rPr dirty="0" sz="3200">
                <a:latin typeface="Times New Roman"/>
                <a:cs typeface="Times New Roman"/>
              </a:rPr>
              <a:t>technology</a:t>
            </a:r>
            <a:r>
              <a:rPr dirty="0" sz="3200" spc="-7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shifts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fast.</a:t>
            </a:r>
            <a:endParaRPr sz="3200">
              <a:latin typeface="Times New Roman"/>
              <a:cs typeface="Times New Roman"/>
            </a:endParaRPr>
          </a:p>
          <a:p>
            <a:pPr algn="just" marL="12700" marR="5080">
              <a:lnSpc>
                <a:spcPct val="107100"/>
              </a:lnSpc>
              <a:spcBef>
                <a:spcPts val="1400"/>
              </a:spcBef>
            </a:pPr>
            <a:r>
              <a:rPr dirty="0" sz="3200" i="1">
                <a:latin typeface="Times New Roman"/>
                <a:cs typeface="Times New Roman"/>
              </a:rPr>
              <a:t>So,</a:t>
            </a:r>
            <a:r>
              <a:rPr dirty="0" sz="3200" spc="-3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we</a:t>
            </a:r>
            <a:r>
              <a:rPr dirty="0" sz="3200" spc="-1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as</a:t>
            </a:r>
            <a:r>
              <a:rPr dirty="0" sz="3200" spc="-1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data</a:t>
            </a:r>
            <a:r>
              <a:rPr dirty="0" sz="3200" spc="-3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scientists</a:t>
            </a:r>
            <a:r>
              <a:rPr dirty="0" sz="3200" spc="-1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should</a:t>
            </a:r>
            <a:r>
              <a:rPr dirty="0" sz="3200" spc="-4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own</a:t>
            </a:r>
            <a:r>
              <a:rPr dirty="0" sz="3200" spc="-5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our</a:t>
            </a:r>
            <a:r>
              <a:rPr dirty="0" sz="3200" spc="-2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own</a:t>
            </a:r>
            <a:r>
              <a:rPr dirty="0" sz="3200" spc="-5" i="1">
                <a:latin typeface="Times New Roman"/>
                <a:cs typeface="Times New Roman"/>
              </a:rPr>
              <a:t> </a:t>
            </a:r>
            <a:r>
              <a:rPr dirty="0" sz="3200" spc="-10" i="1">
                <a:latin typeface="Times New Roman"/>
                <a:cs typeface="Times New Roman"/>
              </a:rPr>
              <a:t>destiny. </a:t>
            </a:r>
            <a:r>
              <a:rPr dirty="0" sz="3200" spc="-110" i="1">
                <a:latin typeface="Times New Roman"/>
                <a:cs typeface="Times New Roman"/>
              </a:rPr>
              <a:t>We</a:t>
            </a:r>
            <a:r>
              <a:rPr dirty="0" sz="3200" spc="-4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shouldn't</a:t>
            </a:r>
            <a:r>
              <a:rPr dirty="0" sz="3200" spc="-8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have</a:t>
            </a:r>
            <a:r>
              <a:rPr dirty="0" sz="3200" spc="-6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corporate</a:t>
            </a:r>
            <a:r>
              <a:rPr dirty="0" sz="3200" spc="-6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lawyers</a:t>
            </a:r>
            <a:r>
              <a:rPr dirty="0" sz="3200" spc="-4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defining</a:t>
            </a:r>
            <a:r>
              <a:rPr dirty="0" sz="3200" spc="-60" i="1">
                <a:latin typeface="Times New Roman"/>
                <a:cs typeface="Times New Roman"/>
              </a:rPr>
              <a:t> </a:t>
            </a:r>
            <a:r>
              <a:rPr dirty="0" sz="3200" i="1">
                <a:latin typeface="Times New Roman"/>
                <a:cs typeface="Times New Roman"/>
              </a:rPr>
              <a:t>this</a:t>
            </a:r>
            <a:r>
              <a:rPr dirty="0" sz="3200" spc="-35" i="1">
                <a:latin typeface="Times New Roman"/>
                <a:cs typeface="Times New Roman"/>
              </a:rPr>
              <a:t> </a:t>
            </a:r>
            <a:r>
              <a:rPr dirty="0" sz="3200" spc="-25" i="1">
                <a:latin typeface="Times New Roman"/>
                <a:cs typeface="Times New Roman"/>
              </a:rPr>
              <a:t>for us.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50"/>
              <a:t>6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13" y="0"/>
            <a:ext cx="9145575" cy="1020572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296976" y="917270"/>
            <a:ext cx="8649335" cy="451866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105"/>
              </a:spcBef>
            </a:pPr>
            <a:r>
              <a:rPr dirty="0" sz="3200" b="1" i="1">
                <a:latin typeface="Times New Roman"/>
                <a:cs typeface="Times New Roman"/>
              </a:rPr>
              <a:t>Professor</a:t>
            </a:r>
            <a:r>
              <a:rPr dirty="0" sz="3200" spc="-35" b="1" i="1">
                <a:latin typeface="Times New Roman"/>
                <a:cs typeface="Times New Roman"/>
              </a:rPr>
              <a:t> </a:t>
            </a:r>
            <a:r>
              <a:rPr dirty="0" sz="3200" spc="-80" b="1" i="1">
                <a:solidFill>
                  <a:srgbClr val="C00000"/>
                </a:solidFill>
                <a:latin typeface="Times New Roman"/>
                <a:cs typeface="Times New Roman"/>
              </a:rPr>
              <a:t>H.V.</a:t>
            </a:r>
            <a:r>
              <a:rPr dirty="0" sz="3200" spc="-35" b="1" i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3200" b="1" i="1">
                <a:solidFill>
                  <a:srgbClr val="C00000"/>
                </a:solidFill>
                <a:latin typeface="Times New Roman"/>
                <a:cs typeface="Times New Roman"/>
              </a:rPr>
              <a:t>Jagadish</a:t>
            </a:r>
            <a:r>
              <a:rPr dirty="0" sz="3200" b="1" i="1">
                <a:latin typeface="Times New Roman"/>
                <a:cs typeface="Times New Roman"/>
              </a:rPr>
              <a:t>,</a:t>
            </a:r>
            <a:r>
              <a:rPr dirty="0" sz="3200" spc="-45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of</a:t>
            </a:r>
            <a:r>
              <a:rPr dirty="0" sz="3200" spc="-40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University</a:t>
            </a:r>
            <a:r>
              <a:rPr dirty="0" sz="3200" spc="-25" b="1" i="1">
                <a:latin typeface="Times New Roman"/>
                <a:cs typeface="Times New Roman"/>
              </a:rPr>
              <a:t> </a:t>
            </a:r>
            <a:r>
              <a:rPr dirty="0" sz="3200" b="1" i="1">
                <a:latin typeface="Times New Roman"/>
                <a:cs typeface="Times New Roman"/>
              </a:rPr>
              <a:t>of</a:t>
            </a:r>
            <a:r>
              <a:rPr dirty="0" sz="3200" spc="-15" b="1" i="1">
                <a:latin typeface="Times New Roman"/>
                <a:cs typeface="Times New Roman"/>
              </a:rPr>
              <a:t> </a:t>
            </a:r>
            <a:r>
              <a:rPr dirty="0" sz="3200" spc="-10" b="1" i="1">
                <a:latin typeface="Times New Roman"/>
                <a:cs typeface="Times New Roman"/>
              </a:rPr>
              <a:t>Michigan</a:t>
            </a:r>
            <a:endParaRPr sz="3200">
              <a:latin typeface="Times New Roman"/>
              <a:cs typeface="Times New Roman"/>
            </a:endParaRPr>
          </a:p>
          <a:p>
            <a:pPr marL="12700" marR="196850">
              <a:lnSpc>
                <a:spcPct val="107000"/>
              </a:lnSpc>
              <a:spcBef>
                <a:spcPts val="2770"/>
              </a:spcBef>
            </a:pPr>
            <a:r>
              <a:rPr dirty="0" sz="3200">
                <a:latin typeface="Times New Roman"/>
                <a:cs typeface="Times New Roman"/>
              </a:rPr>
              <a:t>I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am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proud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of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being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data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scientist.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I'm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excited </a:t>
            </a:r>
            <a:r>
              <a:rPr dirty="0" sz="3200">
                <a:latin typeface="Times New Roman"/>
                <a:cs typeface="Times New Roman"/>
              </a:rPr>
              <a:t>about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good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things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data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science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can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do,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and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-50">
                <a:latin typeface="Times New Roman"/>
                <a:cs typeface="Times New Roman"/>
              </a:rPr>
              <a:t>I </a:t>
            </a:r>
            <a:r>
              <a:rPr dirty="0" sz="3200">
                <a:latin typeface="Times New Roman"/>
                <a:cs typeface="Times New Roman"/>
              </a:rPr>
              <a:t>want</a:t>
            </a:r>
            <a:r>
              <a:rPr dirty="0" sz="3200" spc="-5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us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as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data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scientists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to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act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ethically</a:t>
            </a:r>
            <a:r>
              <a:rPr dirty="0" sz="3200" spc="-6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so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that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 spc="-50">
                <a:latin typeface="Times New Roman"/>
                <a:cs typeface="Times New Roman"/>
              </a:rPr>
              <a:t>I </a:t>
            </a:r>
            <a:r>
              <a:rPr dirty="0" sz="3200">
                <a:latin typeface="Times New Roman"/>
                <a:cs typeface="Times New Roman"/>
              </a:rPr>
              <a:t>can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continue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to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be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proud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of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what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do,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and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we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as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0">
                <a:latin typeface="Times New Roman"/>
                <a:cs typeface="Times New Roman"/>
              </a:rPr>
              <a:t>a </a:t>
            </a:r>
            <a:r>
              <a:rPr dirty="0" sz="3200">
                <a:latin typeface="Times New Roman"/>
                <a:cs typeface="Times New Roman"/>
              </a:rPr>
              <a:t>field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can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continue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to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be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successful</a:t>
            </a:r>
            <a:r>
              <a:rPr dirty="0" sz="3200" spc="-5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in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terms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of </a:t>
            </a:r>
            <a:r>
              <a:rPr dirty="0" sz="3200">
                <a:latin typeface="Times New Roman"/>
                <a:cs typeface="Times New Roman"/>
              </a:rPr>
              <a:t>society</a:t>
            </a:r>
            <a:r>
              <a:rPr dirty="0" sz="3200" spc="-4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appreciating</a:t>
            </a:r>
            <a:r>
              <a:rPr dirty="0" sz="3200" spc="-7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us</a:t>
            </a:r>
            <a:r>
              <a:rPr dirty="0" sz="3200" spc="-2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and</a:t>
            </a:r>
            <a:r>
              <a:rPr dirty="0" sz="3200" spc="-4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valuing</a:t>
            </a:r>
            <a:r>
              <a:rPr dirty="0" sz="3200" spc="-6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the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benefits</a:t>
            </a:r>
            <a:r>
              <a:rPr dirty="0" sz="3200" spc="-60">
                <a:latin typeface="Times New Roman"/>
                <a:cs typeface="Times New Roman"/>
              </a:rPr>
              <a:t> </a:t>
            </a:r>
            <a:r>
              <a:rPr dirty="0" sz="3200" spc="-20">
                <a:latin typeface="Times New Roman"/>
                <a:cs typeface="Times New Roman"/>
              </a:rPr>
              <a:t>that </a:t>
            </a:r>
            <a:r>
              <a:rPr dirty="0" sz="3200">
                <a:latin typeface="Times New Roman"/>
                <a:cs typeface="Times New Roman"/>
              </a:rPr>
              <a:t>our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work</a:t>
            </a:r>
            <a:r>
              <a:rPr dirty="0" sz="3200" spc="-20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provides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>
                <a:latin typeface="Times New Roman"/>
                <a:cs typeface="Times New Roman"/>
              </a:rPr>
              <a:t>to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them.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50"/>
              <a:t>6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13" y="0"/>
            <a:ext cx="9145575" cy="4418076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86334" y="4576978"/>
            <a:ext cx="8781415" cy="1915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03200">
              <a:lnSpc>
                <a:spcPct val="106800"/>
              </a:lnSpc>
              <a:spcBef>
                <a:spcPts val="100"/>
              </a:spcBef>
            </a:pPr>
            <a:r>
              <a:rPr dirty="0" u="sng" sz="28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Do</a:t>
            </a:r>
            <a:r>
              <a:rPr dirty="0" u="sng" sz="2800" spc="-2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8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not</a:t>
            </a:r>
            <a:r>
              <a:rPr dirty="0" u="sng" sz="2800" spc="-3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8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surprise</a:t>
            </a:r>
            <a:r>
              <a:rPr dirty="0" sz="2800" spc="-25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covers</a:t>
            </a:r>
            <a:r>
              <a:rPr dirty="0" sz="2800" spc="-2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things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like</a:t>
            </a:r>
            <a:r>
              <a:rPr dirty="0" sz="2800" spc="-30">
                <a:latin typeface="Times New Roman"/>
                <a:cs typeface="Times New Roman"/>
              </a:rPr>
              <a:t> </a:t>
            </a:r>
            <a:r>
              <a:rPr dirty="0" sz="2800" i="1">
                <a:latin typeface="Times New Roman"/>
                <a:cs typeface="Times New Roman"/>
              </a:rPr>
              <a:t>who</a:t>
            </a:r>
            <a:r>
              <a:rPr dirty="0" sz="2800" spc="-35" i="1">
                <a:latin typeface="Times New Roman"/>
                <a:cs typeface="Times New Roman"/>
              </a:rPr>
              <a:t> </a:t>
            </a:r>
            <a:r>
              <a:rPr dirty="0" sz="2800" i="1">
                <a:latin typeface="Times New Roman"/>
                <a:cs typeface="Times New Roman"/>
              </a:rPr>
              <a:t>owns</a:t>
            </a:r>
            <a:r>
              <a:rPr dirty="0" sz="2800" spc="-30" i="1">
                <a:latin typeface="Times New Roman"/>
                <a:cs typeface="Times New Roman"/>
              </a:rPr>
              <a:t> </a:t>
            </a:r>
            <a:r>
              <a:rPr dirty="0" sz="2800" i="1">
                <a:latin typeface="Times New Roman"/>
                <a:cs typeface="Times New Roman"/>
              </a:rPr>
              <a:t>the</a:t>
            </a:r>
            <a:r>
              <a:rPr dirty="0" sz="2800" spc="-50" i="1">
                <a:latin typeface="Times New Roman"/>
                <a:cs typeface="Times New Roman"/>
              </a:rPr>
              <a:t> </a:t>
            </a:r>
            <a:r>
              <a:rPr dirty="0" sz="2800" i="1">
                <a:latin typeface="Times New Roman"/>
                <a:cs typeface="Times New Roman"/>
              </a:rPr>
              <a:t>data</a:t>
            </a:r>
            <a:r>
              <a:rPr dirty="0" sz="2800">
                <a:latin typeface="Times New Roman"/>
                <a:cs typeface="Times New Roman"/>
              </a:rPr>
              <a:t>,</a:t>
            </a:r>
            <a:r>
              <a:rPr dirty="0" sz="2800" spc="-45">
                <a:latin typeface="Times New Roman"/>
                <a:cs typeface="Times New Roman"/>
              </a:rPr>
              <a:t> </a:t>
            </a:r>
            <a:r>
              <a:rPr dirty="0" sz="2800" spc="-20" i="1">
                <a:latin typeface="Times New Roman"/>
                <a:cs typeface="Times New Roman"/>
              </a:rPr>
              <a:t>what </a:t>
            </a:r>
            <a:r>
              <a:rPr dirty="0" sz="2800" i="1">
                <a:latin typeface="Times New Roman"/>
                <a:cs typeface="Times New Roman"/>
              </a:rPr>
              <a:t>the</a:t>
            </a:r>
            <a:r>
              <a:rPr dirty="0" sz="2800" spc="-25" i="1">
                <a:latin typeface="Times New Roman"/>
                <a:cs typeface="Times New Roman"/>
              </a:rPr>
              <a:t> </a:t>
            </a:r>
            <a:r>
              <a:rPr dirty="0" sz="2800" i="1">
                <a:latin typeface="Times New Roman"/>
                <a:cs typeface="Times New Roman"/>
              </a:rPr>
              <a:t>data</a:t>
            </a:r>
            <a:r>
              <a:rPr dirty="0" sz="2800" spc="-30" i="1">
                <a:latin typeface="Times New Roman"/>
                <a:cs typeface="Times New Roman"/>
              </a:rPr>
              <a:t> </a:t>
            </a:r>
            <a:r>
              <a:rPr dirty="0" sz="2800" i="1">
                <a:latin typeface="Times New Roman"/>
                <a:cs typeface="Times New Roman"/>
              </a:rPr>
              <a:t>can</a:t>
            </a:r>
            <a:r>
              <a:rPr dirty="0" sz="2800" spc="-35" i="1">
                <a:latin typeface="Times New Roman"/>
                <a:cs typeface="Times New Roman"/>
              </a:rPr>
              <a:t> </a:t>
            </a:r>
            <a:r>
              <a:rPr dirty="0" sz="2800" i="1">
                <a:latin typeface="Times New Roman"/>
                <a:cs typeface="Times New Roman"/>
              </a:rPr>
              <a:t>be</a:t>
            </a:r>
            <a:r>
              <a:rPr dirty="0" sz="2800" spc="-10" i="1">
                <a:latin typeface="Times New Roman"/>
                <a:cs typeface="Times New Roman"/>
              </a:rPr>
              <a:t> </a:t>
            </a:r>
            <a:r>
              <a:rPr dirty="0" sz="2800" i="1">
                <a:latin typeface="Times New Roman"/>
                <a:cs typeface="Times New Roman"/>
              </a:rPr>
              <a:t>used</a:t>
            </a:r>
            <a:r>
              <a:rPr dirty="0" sz="2800" spc="-30" i="1">
                <a:latin typeface="Times New Roman"/>
                <a:cs typeface="Times New Roman"/>
              </a:rPr>
              <a:t> </a:t>
            </a:r>
            <a:r>
              <a:rPr dirty="0" sz="2800" i="1">
                <a:latin typeface="Times New Roman"/>
                <a:cs typeface="Times New Roman"/>
              </a:rPr>
              <a:t>for</a:t>
            </a:r>
            <a:r>
              <a:rPr dirty="0" sz="2800">
                <a:latin typeface="Times New Roman"/>
                <a:cs typeface="Times New Roman"/>
              </a:rPr>
              <a:t>,</a:t>
            </a:r>
            <a:r>
              <a:rPr dirty="0" sz="2800" spc="-1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things</a:t>
            </a:r>
            <a:r>
              <a:rPr dirty="0" sz="2800" spc="-3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of</a:t>
            </a:r>
            <a:r>
              <a:rPr dirty="0" sz="2800" spc="-1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this</a:t>
            </a:r>
            <a:r>
              <a:rPr dirty="0" sz="2800" spc="-25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nature.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ts val="3300"/>
              </a:lnSpc>
              <a:spcBef>
                <a:spcPts val="1205"/>
              </a:spcBef>
            </a:pPr>
            <a:r>
              <a:rPr dirty="0" u="sng" sz="28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Own</a:t>
            </a:r>
            <a:r>
              <a:rPr dirty="0" u="sng" sz="2800" spc="2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8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the</a:t>
            </a:r>
            <a:r>
              <a:rPr dirty="0" u="sng" sz="2800" spc="-25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8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outcomes</a:t>
            </a:r>
            <a:r>
              <a:rPr dirty="0" sz="2800" spc="5" b="1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includes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things</a:t>
            </a:r>
            <a:r>
              <a:rPr dirty="0" sz="2800" spc="-3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like</a:t>
            </a:r>
            <a:r>
              <a:rPr dirty="0" sz="2800" spc="-20">
                <a:latin typeface="Times New Roman"/>
                <a:cs typeface="Times New Roman"/>
              </a:rPr>
              <a:t> </a:t>
            </a:r>
            <a:r>
              <a:rPr dirty="0" sz="2800" i="1">
                <a:latin typeface="Times New Roman"/>
                <a:cs typeface="Times New Roman"/>
              </a:rPr>
              <a:t>what</a:t>
            </a:r>
            <a:r>
              <a:rPr dirty="0" sz="2800" spc="-35" i="1">
                <a:latin typeface="Times New Roman"/>
                <a:cs typeface="Times New Roman"/>
              </a:rPr>
              <a:t> </a:t>
            </a:r>
            <a:r>
              <a:rPr dirty="0" sz="2800" i="1">
                <a:latin typeface="Times New Roman"/>
                <a:cs typeface="Times New Roman"/>
              </a:rPr>
              <a:t>is</a:t>
            </a:r>
            <a:r>
              <a:rPr dirty="0" sz="2800" spc="-20" i="1">
                <a:latin typeface="Times New Roman"/>
                <a:cs typeface="Times New Roman"/>
              </a:rPr>
              <a:t> </a:t>
            </a:r>
            <a:r>
              <a:rPr dirty="0" sz="2800" i="1">
                <a:latin typeface="Times New Roman"/>
                <a:cs typeface="Times New Roman"/>
              </a:rPr>
              <a:t>valid</a:t>
            </a:r>
            <a:r>
              <a:rPr dirty="0" sz="2800">
                <a:latin typeface="Times New Roman"/>
                <a:cs typeface="Times New Roman"/>
              </a:rPr>
              <a:t>,</a:t>
            </a:r>
            <a:r>
              <a:rPr dirty="0" sz="2800" spc="-35">
                <a:latin typeface="Times New Roman"/>
                <a:cs typeface="Times New Roman"/>
              </a:rPr>
              <a:t> </a:t>
            </a:r>
            <a:r>
              <a:rPr dirty="0" sz="2800" i="1">
                <a:latin typeface="Times New Roman"/>
                <a:cs typeface="Times New Roman"/>
              </a:rPr>
              <a:t>what</a:t>
            </a:r>
            <a:r>
              <a:rPr dirty="0" sz="2800" spc="-25" i="1">
                <a:latin typeface="Times New Roman"/>
                <a:cs typeface="Times New Roman"/>
              </a:rPr>
              <a:t> is </a:t>
            </a:r>
            <a:r>
              <a:rPr dirty="0" sz="2800" i="1">
                <a:latin typeface="Times New Roman"/>
                <a:cs typeface="Times New Roman"/>
              </a:rPr>
              <a:t>fair</a:t>
            </a:r>
            <a:r>
              <a:rPr dirty="0" sz="2800">
                <a:latin typeface="Times New Roman"/>
                <a:cs typeface="Times New Roman"/>
              </a:rPr>
              <a:t>,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 i="1">
                <a:latin typeface="Times New Roman"/>
                <a:cs typeface="Times New Roman"/>
              </a:rPr>
              <a:t>what</a:t>
            </a:r>
            <a:r>
              <a:rPr dirty="0" sz="2800" spc="-30" i="1">
                <a:latin typeface="Times New Roman"/>
                <a:cs typeface="Times New Roman"/>
              </a:rPr>
              <a:t> </a:t>
            </a:r>
            <a:r>
              <a:rPr dirty="0" sz="2800" i="1">
                <a:latin typeface="Times New Roman"/>
                <a:cs typeface="Times New Roman"/>
              </a:rPr>
              <a:t>are</a:t>
            </a:r>
            <a:r>
              <a:rPr dirty="0" sz="2800" spc="-40" i="1">
                <a:latin typeface="Times New Roman"/>
                <a:cs typeface="Times New Roman"/>
              </a:rPr>
              <a:t> </a:t>
            </a:r>
            <a:r>
              <a:rPr dirty="0" sz="2800" i="1">
                <a:latin typeface="Times New Roman"/>
                <a:cs typeface="Times New Roman"/>
              </a:rPr>
              <a:t>the</a:t>
            </a:r>
            <a:r>
              <a:rPr dirty="0" sz="2800" spc="-55" i="1">
                <a:latin typeface="Times New Roman"/>
                <a:cs typeface="Times New Roman"/>
              </a:rPr>
              <a:t> </a:t>
            </a:r>
            <a:r>
              <a:rPr dirty="0" sz="2800" i="1">
                <a:latin typeface="Times New Roman"/>
                <a:cs typeface="Times New Roman"/>
              </a:rPr>
              <a:t>social</a:t>
            </a:r>
            <a:r>
              <a:rPr dirty="0" sz="2800" spc="-40" i="1">
                <a:latin typeface="Times New Roman"/>
                <a:cs typeface="Times New Roman"/>
              </a:rPr>
              <a:t> </a:t>
            </a:r>
            <a:r>
              <a:rPr dirty="0" sz="2800" spc="-50" i="1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40"/>
              </a:lnSpc>
            </a:pPr>
            <a:fld id="{81D60167-4931-47E6-BA6A-407CBD079E47}" type="slidenum">
              <a:rPr dirty="0" spc="-50"/>
              <a:t>6</a:t>
            </a:fld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FC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travel</dc:creator>
  <dc:title>Slide 1</dc:title>
  <dcterms:created xsi:type="dcterms:W3CDTF">2025-01-19T09:14:29Z</dcterms:created>
  <dcterms:modified xsi:type="dcterms:W3CDTF">2025-01-19T09:14:29Z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2023-12-12T00:00:00Z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2025-01-19T00:00:00Z</vt:filetime>
  </property>
  <property fmtid="{D5CDD505-2E9C-101B-9397-08002B2CF9AE}" pid="5" name="Producer">
    <vt:lpwstr>Microsoft® PowerPoint® 2021</vt:lpwstr>
  </property>
</Properties>
</file>