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7902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813" y="52323"/>
            <a:ext cx="9145575" cy="9018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55228" y="6556200"/>
            <a:ext cx="18415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hyperlink" Target="https://www.coursera.org/learn/data-science-ethics" TargetMode="External"/><Relationship Id="rId4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hyperlink" Target="https://en.wikipedia.org/wiki/Bookselling" TargetMode="External"/><Relationship Id="rId7" Type="http://schemas.openxmlformats.org/officeDocument/2006/relationships/hyperlink" Target="https://en.wikipedia.org/wiki/Online_education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4323" y="0"/>
            <a:ext cx="1979676" cy="208787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995677" y="515873"/>
            <a:ext cx="5154295" cy="1858010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5400" b="1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sz="5400" spc="-114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Science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Ethics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2437" y="5702909"/>
            <a:ext cx="708279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346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3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139567" y="4674819"/>
            <a:ext cx="315468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0000CC"/>
                </a:solidFill>
                <a:latin typeface="Constantia"/>
                <a:cs typeface="Constantia"/>
              </a:rPr>
              <a:t>Data</a:t>
            </a:r>
            <a:r>
              <a:rPr dirty="0" sz="3200" spc="-14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Ownership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92608" y="2010155"/>
            <a:ext cx="990600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91440" marR="83820" indent="-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latin typeface="Constantia"/>
                <a:cs typeface="Constantia"/>
              </a:rPr>
              <a:t>College </a:t>
            </a:r>
            <a:r>
              <a:rPr dirty="0" sz="1800" spc="-25" b="1">
                <a:latin typeface="Constantia"/>
                <a:cs typeface="Constantia"/>
              </a:rPr>
              <a:t>of </a:t>
            </a:r>
            <a:r>
              <a:rPr dirty="0" sz="1800" spc="-10" b="1">
                <a:latin typeface="Constantia"/>
                <a:cs typeface="Constantia"/>
              </a:rPr>
              <a:t>Science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31" y="0"/>
            <a:ext cx="1635252" cy="193852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628380" y="6556200"/>
            <a:ext cx="736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50">
                <a:solidFill>
                  <a:srgbClr val="045C75"/>
                </a:solidFill>
                <a:latin typeface="Constantia"/>
                <a:cs typeface="Constantia"/>
              </a:rPr>
              <a:t>1</a:t>
            </a:r>
            <a:endParaRPr sz="1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02437" y="753846"/>
            <a:ext cx="8537575" cy="5128895"/>
          </a:xfrm>
          <a:prstGeom prst="rect">
            <a:avLst/>
          </a:prstGeom>
        </p:spPr>
        <p:txBody>
          <a:bodyPr wrap="square" lIns="0" tIns="147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just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theoretical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thing.</a:t>
            </a:r>
            <a:endParaRPr sz="3200">
              <a:latin typeface="Times New Roman"/>
              <a:cs typeface="Times New Roman"/>
            </a:endParaRPr>
          </a:p>
          <a:p>
            <a:pPr marL="12700" marR="214629">
              <a:lnSpc>
                <a:spcPct val="107100"/>
              </a:lnSpc>
              <a:spcBef>
                <a:spcPts val="7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happened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case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number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such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Radioshack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Borders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ConnectEDU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0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Bankruptcy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law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now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partial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protection,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basically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saying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whatever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company's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policy,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must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survive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after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company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goes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bankrupt.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813" y="0"/>
            <a:ext cx="9145905" cy="6858000"/>
            <a:chOff x="-813" y="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3"/>
              <a:ext cx="9144000" cy="10287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57" y="0"/>
              <a:ext cx="4742642" cy="59994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813" y="0"/>
              <a:ext cx="9145575" cy="5082540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98945" y="5423115"/>
              <a:ext cx="1000125" cy="338455"/>
            </a:xfrm>
            <a:custGeom>
              <a:avLst/>
              <a:gdLst/>
              <a:ahLst/>
              <a:cxnLst/>
              <a:rect l="l" t="t" r="r" b="b"/>
              <a:pathLst>
                <a:path w="1000125" h="338454">
                  <a:moveTo>
                    <a:pt x="999744" y="0"/>
                  </a:moveTo>
                  <a:lnTo>
                    <a:pt x="0" y="0"/>
                  </a:lnTo>
                  <a:lnTo>
                    <a:pt x="0" y="338328"/>
                  </a:lnTo>
                  <a:lnTo>
                    <a:pt x="999744" y="338328"/>
                  </a:lnTo>
                  <a:lnTo>
                    <a:pt x="99974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186334" y="5373115"/>
            <a:ext cx="62103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1F1F1F"/>
                </a:solidFill>
                <a:latin typeface="Times New Roman"/>
                <a:cs typeface="Times New Roman"/>
              </a:rPr>
              <a:t>Borders</a:t>
            </a:r>
            <a:r>
              <a:rPr dirty="0" sz="24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1F1F1F"/>
                </a:solidFill>
                <a:latin typeface="Times New Roman"/>
                <a:cs typeface="Times New Roman"/>
              </a:rPr>
              <a:t>:</a:t>
            </a:r>
            <a:r>
              <a:rPr dirty="0" sz="2400" spc="-1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multinational</a:t>
            </a:r>
            <a:r>
              <a:rPr dirty="0" sz="2400" spc="-55" b="1">
                <a:latin typeface="Times New Roman"/>
                <a:cs typeface="Times New Roman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book</a:t>
            </a:r>
            <a:r>
              <a:rPr dirty="0" u="sng" sz="2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and</a:t>
            </a:r>
            <a:r>
              <a:rPr dirty="0" u="sng" sz="2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music</a:t>
            </a:r>
            <a:r>
              <a:rPr dirty="0" u="sng" sz="2400" spc="-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 </a:t>
            </a:r>
            <a:r>
              <a:rPr dirty="0" u="sng" sz="2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6"/>
              </a:rPr>
              <a:t>retailer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  <p:sp>
        <p:nvSpPr>
          <p:cNvPr id="9" name="object 9" descr=""/>
          <p:cNvSpPr txBox="1"/>
          <p:nvPr/>
        </p:nvSpPr>
        <p:spPr>
          <a:xfrm>
            <a:off x="198945" y="5788875"/>
            <a:ext cx="1473835" cy="36576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590"/>
              </a:lnSpc>
            </a:pPr>
            <a:r>
              <a:rPr dirty="0" sz="2400" spc="-10" b="1" i="1">
                <a:solidFill>
                  <a:srgbClr val="1F1F1F"/>
                </a:solidFill>
                <a:latin typeface="Times New Roman"/>
                <a:cs typeface="Times New Roman"/>
              </a:rPr>
              <a:t>Radioshack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736598" y="5739485"/>
            <a:ext cx="61836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1F1F1F"/>
                </a:solidFill>
                <a:latin typeface="Times New Roman"/>
                <a:cs typeface="Times New Roman"/>
              </a:rPr>
              <a:t>:</a:t>
            </a:r>
            <a:r>
              <a:rPr dirty="0" sz="2400" spc="-4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2400" spc="-3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1F1F1F"/>
                </a:solidFill>
                <a:latin typeface="Times New Roman"/>
                <a:cs typeface="Times New Roman"/>
              </a:rPr>
              <a:t>popular</a:t>
            </a:r>
            <a:r>
              <a:rPr dirty="0" sz="2400" spc="-7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2400" spc="-2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1F1F1F"/>
                </a:solidFill>
                <a:latin typeface="Times New Roman"/>
                <a:cs typeface="Times New Roman"/>
              </a:rPr>
              <a:t>selling</a:t>
            </a:r>
            <a:r>
              <a:rPr dirty="0" sz="2400" spc="-5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1F1F1F"/>
                </a:solidFill>
                <a:latin typeface="Times New Roman"/>
                <a:cs typeface="Times New Roman"/>
              </a:rPr>
              <a:t>electronic</a:t>
            </a:r>
            <a:r>
              <a:rPr dirty="0" sz="2400" spc="-7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2400" spc="-10" b="1">
                <a:solidFill>
                  <a:srgbClr val="1F1F1F"/>
                </a:solidFill>
                <a:latin typeface="Times New Roman"/>
                <a:cs typeface="Times New Roman"/>
              </a:rPr>
              <a:t>products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98945" y="6154635"/>
            <a:ext cx="1704339" cy="33845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590"/>
              </a:lnSpc>
            </a:pPr>
            <a:r>
              <a:rPr dirty="0" sz="2400" spc="-10" b="1" i="1">
                <a:latin typeface="Times New Roman"/>
                <a:cs typeface="Times New Roman"/>
              </a:rPr>
              <a:t>ConnectEDU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956054" y="6105245"/>
            <a:ext cx="57562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latin typeface="Times New Roman"/>
                <a:cs typeface="Times New Roman"/>
              </a:rPr>
              <a:t>:</a:t>
            </a:r>
            <a:r>
              <a:rPr dirty="0" sz="2400" spc="-15" b="1" i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a</a:t>
            </a:r>
            <a:r>
              <a:rPr dirty="0" sz="2400" spc="-15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pioneering</a:t>
            </a:r>
            <a:r>
              <a:rPr dirty="0" sz="2400" spc="-20" b="1">
                <a:latin typeface="Times New Roman"/>
                <a:cs typeface="Times New Roman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7"/>
              </a:rPr>
              <a:t>online</a:t>
            </a:r>
            <a:r>
              <a:rPr dirty="0" u="sng" sz="2400" spc="-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7"/>
              </a:rPr>
              <a:t>education</a:t>
            </a:r>
            <a:r>
              <a:rPr dirty="0" sz="2400" spc="-15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organization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8584" y="647801"/>
            <a:ext cx="8741410" cy="5513070"/>
          </a:xfrm>
          <a:prstGeom prst="rect">
            <a:avLst/>
          </a:prstGeom>
        </p:spPr>
        <p:txBody>
          <a:bodyPr wrap="square" lIns="0" tIns="147955" rIns="0" bIns="0" rtlCol="0" vert="horz">
            <a:spAutoFit/>
          </a:bodyPr>
          <a:lstStyle/>
          <a:p>
            <a:pPr marL="62230">
              <a:lnSpc>
                <a:spcPct val="100000"/>
              </a:lnSpc>
              <a:spcBef>
                <a:spcPts val="1165"/>
              </a:spcBef>
            </a:pP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sum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up,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complex.</a:t>
            </a:r>
            <a:endParaRPr sz="3200">
              <a:latin typeface="Times New Roman"/>
              <a:cs typeface="Times New Roman"/>
            </a:endParaRPr>
          </a:p>
          <a:p>
            <a:pPr marL="62230" marR="16510">
              <a:lnSpc>
                <a:spcPct val="107000"/>
              </a:lnSpc>
              <a:spcBef>
                <a:spcPts val="8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It's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much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harder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reason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through,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intellectual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property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other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 works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art.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complex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that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share.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69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recognize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most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don't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us.</a:t>
            </a:r>
            <a:endParaRPr sz="3200">
              <a:latin typeface="Times New Roman"/>
              <a:cs typeface="Times New Roman"/>
            </a:endParaRPr>
          </a:p>
          <a:p>
            <a:pPr marL="12700" marR="577850">
              <a:lnSpc>
                <a:spcPct val="107200"/>
              </a:lnSpc>
              <a:spcBef>
                <a:spcPts val="7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somebody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else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collected,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whoever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collected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69519" y="1182090"/>
            <a:ext cx="8390890" cy="2735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69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Nevertheless,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control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over</a:t>
            </a:r>
            <a:r>
              <a:rPr dirty="0" sz="3200" spc="8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these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aren't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ours,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because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they're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us.</a:t>
            </a:r>
            <a:endParaRPr sz="3200">
              <a:latin typeface="Times New Roman"/>
              <a:cs typeface="Times New Roman"/>
            </a:endParaRPr>
          </a:p>
          <a:p>
            <a:pPr marL="12700" marR="277495">
              <a:lnSpc>
                <a:spcPct val="107100"/>
              </a:lnSpc>
              <a:spcBef>
                <a:spcPts val="7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 need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create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principles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reason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control.</a:t>
            </a:r>
            <a:r>
              <a:rPr dirty="0" sz="3200" spc="-2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main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concern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discussion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right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3928" y="566674"/>
            <a:ext cx="33210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4.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49351" y="597408"/>
            <a:ext cx="5110480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Case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Study: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Rate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Professor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93928" y="1156421"/>
            <a:ext cx="8502015" cy="2635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Students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care</a:t>
            </a:r>
            <a:r>
              <a:rPr dirty="0" sz="3200" spc="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well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professors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teach.</a:t>
            </a:r>
            <a:r>
              <a:rPr dirty="0" sz="3200" spc="-19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enrolling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class,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naturally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like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find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 little bit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good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professor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is.</a:t>
            </a:r>
            <a:r>
              <a:rPr dirty="0" sz="3200" spc="-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meet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need,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several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i="1">
                <a:solidFill>
                  <a:srgbClr val="0000CC"/>
                </a:solidFill>
                <a:latin typeface="Times New Roman"/>
                <a:cs typeface="Times New Roman"/>
              </a:rPr>
              <a:t>websites</a:t>
            </a:r>
            <a:r>
              <a:rPr dirty="0" sz="3200" spc="-25" i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that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emerged,</a:t>
            </a:r>
            <a:r>
              <a:rPr dirty="0" sz="3200" spc="-9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example,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0000CC"/>
                </a:solidFill>
                <a:latin typeface="Times New Roman"/>
                <a:cs typeface="Times New Roman"/>
              </a:rPr>
              <a:t>ratemyprofessors.com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676" y="3933444"/>
            <a:ext cx="4925568" cy="2738628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403847" cy="355854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913630"/>
            <a:ext cx="6403847" cy="294436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6595998" y="966063"/>
            <a:ext cx="2387600" cy="42005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this </a:t>
            </a:r>
            <a:r>
              <a:rPr dirty="0" sz="3200" spc="-10" i="1">
                <a:solidFill>
                  <a:srgbClr val="0000CC"/>
                </a:solidFill>
                <a:latin typeface="Times New Roman"/>
                <a:cs typeface="Times New Roman"/>
              </a:rPr>
              <a:t>website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students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enter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their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comments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their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rating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their professors.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4233" y="822120"/>
            <a:ext cx="8493760" cy="49256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19050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happens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website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that's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website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impact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enrollments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my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class,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therefore,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potentially,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career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professor.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1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intensely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personal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information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me. But,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 said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somebody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else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recorded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third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website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no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control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over.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4233" y="749909"/>
            <a:ext cx="8411845" cy="53454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5244">
              <a:lnSpc>
                <a:spcPct val="107000"/>
              </a:lnSpc>
              <a:spcBef>
                <a:spcPts val="95"/>
              </a:spcBef>
            </a:pP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Now,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question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happens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there's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data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(as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professor)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said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 </a:t>
            </a:r>
            <a:r>
              <a:rPr dirty="0" sz="3200" i="1">
                <a:solidFill>
                  <a:srgbClr val="0000CC"/>
                </a:solidFill>
                <a:latin typeface="Times New Roman"/>
                <a:cs typeface="Times New Roman"/>
              </a:rPr>
              <a:t>website</a:t>
            </a:r>
            <a:r>
              <a:rPr dirty="0" sz="3200" spc="-25" i="1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I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(as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professor)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object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to?</a:t>
            </a:r>
            <a:endParaRPr sz="3200">
              <a:latin typeface="Times New Roman"/>
              <a:cs typeface="Times New Roman"/>
            </a:endParaRPr>
          </a:p>
          <a:p>
            <a:pPr marL="12700" marR="275590">
              <a:lnSpc>
                <a:spcPct val="107000"/>
              </a:lnSpc>
              <a:spcBef>
                <a:spcPts val="8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example,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suppose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student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who's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disgruntled,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let's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say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caught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student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cheating;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could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 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really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nasty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comment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rate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very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low.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worse,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isn't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much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prevents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them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6900"/>
              </a:lnSpc>
              <a:spcBef>
                <a:spcPts val="1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getting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50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their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closest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friends,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same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thing.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6883" y="3500626"/>
            <a:ext cx="7394448" cy="335737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547" y="0"/>
            <a:ext cx="7415783" cy="342900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267" y="893278"/>
            <a:ext cx="8468360" cy="4302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416559">
              <a:lnSpc>
                <a:spcPct val="1071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net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result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kind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 mass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movement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ratings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site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would plummet.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000"/>
              </a:lnSpc>
              <a:spcBef>
                <a:spcPts val="7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such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 thing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happen,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 could,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presumably,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complain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website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possibly,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they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investigate.</a:t>
            </a:r>
            <a:r>
              <a:rPr dirty="0" sz="3200" spc="-2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possibly,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might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do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something.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But, it's really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totally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up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them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their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processes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recourse.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66496" y="447801"/>
            <a:ext cx="33210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2.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5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22033" y="512063"/>
            <a:ext cx="4788535" cy="4514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4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Limits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Recording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Use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66496" y="1038528"/>
            <a:ext cx="8453755" cy="560324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274955">
              <a:lnSpc>
                <a:spcPct val="107100"/>
              </a:lnSpc>
              <a:spcBef>
                <a:spcPts val="8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we've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talking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fact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whoever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data.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we've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got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limits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 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that's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we'll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talk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lecture.</a:t>
            </a:r>
            <a:endParaRPr sz="3200">
              <a:latin typeface="Times New Roman"/>
              <a:cs typeface="Times New Roman"/>
            </a:endParaRPr>
          </a:p>
          <a:p>
            <a:pPr marL="12700" marR="882015">
              <a:lnSpc>
                <a:spcPct val="107000"/>
              </a:lnSpc>
              <a:spcBef>
                <a:spcPts val="144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you're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 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clothing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store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fitting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room,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you're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toilet,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don't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have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cameras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there.</a:t>
            </a:r>
            <a:endParaRPr sz="3200">
              <a:latin typeface="Times New Roman"/>
              <a:cs typeface="Times New Roman"/>
            </a:endParaRPr>
          </a:p>
          <a:p>
            <a:pPr marL="18415" marR="5080">
              <a:lnSpc>
                <a:spcPct val="106900"/>
              </a:lnSpc>
              <a:spcBef>
                <a:spcPts val="13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phone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company,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don't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want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them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listening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phone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calls.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58546" y="822120"/>
            <a:ext cx="8401050" cy="4301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site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0000CC"/>
                </a:solidFill>
                <a:latin typeface="Times New Roman"/>
                <a:cs typeface="Times New Roman"/>
              </a:rPr>
              <a:t>ratemyprofessors.com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gathers,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 information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 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could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sell or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rent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third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parties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could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wish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to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with.</a:t>
            </a:r>
            <a:endParaRPr sz="3200">
              <a:latin typeface="Times New Roman"/>
              <a:cs typeface="Times New Roman"/>
            </a:endParaRPr>
          </a:p>
          <a:p>
            <a:pPr marL="12700" marR="162560">
              <a:lnSpc>
                <a:spcPct val="107000"/>
              </a:lnSpc>
              <a:spcBef>
                <a:spcPts val="8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isn't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mine.</a:t>
            </a:r>
            <a:r>
              <a:rPr dirty="0" sz="3200" spc="-2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keeping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distinction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between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who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important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 we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through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our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discussions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4233" y="352425"/>
            <a:ext cx="332105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5.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649858" y="383159"/>
            <a:ext cx="6249035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Case Study: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1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After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Bankruptcy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94233" y="942172"/>
            <a:ext cx="8262620" cy="5650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1430">
              <a:lnSpc>
                <a:spcPct val="107000"/>
              </a:lnSpc>
              <a:spcBef>
                <a:spcPts val="100"/>
              </a:spcBef>
            </a:pP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RadioShack</a:t>
            </a:r>
            <a:r>
              <a:rPr dirty="0" sz="3200" spc="-3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 a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popular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selling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electronic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products,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went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business.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9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22860">
              <a:lnSpc>
                <a:spcPct val="1069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bankruptcy,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their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assets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were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sold.</a:t>
            </a:r>
            <a:r>
              <a:rPr dirty="0" sz="3200" spc="-8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While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had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information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millions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customers.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69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entered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bankruptcy,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wanted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sell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assessment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information.</a:t>
            </a:r>
            <a:r>
              <a:rPr dirty="0" sz="3200" spc="-1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Thirty-six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attorney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generals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states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stop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sale.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02437" y="708201"/>
            <a:ext cx="8547735" cy="554926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8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question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enters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bankruptcy,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how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does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any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2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agreement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have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made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while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were 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still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apply?</a:t>
            </a:r>
            <a:endParaRPr sz="3200">
              <a:latin typeface="Times New Roman"/>
              <a:cs typeface="Times New Roman"/>
            </a:endParaRPr>
          </a:p>
          <a:p>
            <a:pPr marL="12700" marR="193040">
              <a:lnSpc>
                <a:spcPct val="107000"/>
              </a:lnSpc>
              <a:spcBef>
                <a:spcPts val="800"/>
              </a:spcBef>
            </a:pP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Well,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turns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first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time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question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up.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68580">
              <a:lnSpc>
                <a:spcPct val="1071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few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years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earlier,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called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 i="1">
                <a:solidFill>
                  <a:srgbClr val="1F1F1F"/>
                </a:solidFill>
                <a:latin typeface="Times New Roman"/>
                <a:cs typeface="Times New Roman"/>
              </a:rPr>
              <a:t>Toysmart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which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dot</a:t>
            </a:r>
            <a:r>
              <a:rPr dirty="0" sz="3200" spc="-3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com</a:t>
            </a:r>
            <a:r>
              <a:rPr dirty="0" sz="3200" spc="-3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bubble</a:t>
            </a:r>
            <a:r>
              <a:rPr dirty="0" sz="3200" spc="-3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web,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gone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very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same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question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been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raised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addressed.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" y="0"/>
            <a:ext cx="2933699" cy="162763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0" y="1676907"/>
            <a:ext cx="9144000" cy="5182235"/>
            <a:chOff x="0" y="1676907"/>
            <a:chExt cx="9144000" cy="5182235"/>
          </a:xfrm>
        </p:grpSpPr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02306"/>
              <a:ext cx="9143999" cy="5131306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1689607"/>
              <a:ext cx="9143365" cy="5156835"/>
            </a:xfrm>
            <a:custGeom>
              <a:avLst/>
              <a:gdLst/>
              <a:ahLst/>
              <a:cxnLst/>
              <a:rect l="l" t="t" r="r" b="b"/>
              <a:pathLst>
                <a:path w="9143365" h="5156834">
                  <a:moveTo>
                    <a:pt x="0" y="5156708"/>
                  </a:moveTo>
                  <a:lnTo>
                    <a:pt x="9143238" y="5156708"/>
                  </a:lnTo>
                </a:path>
                <a:path w="9143365" h="5156834">
                  <a:moveTo>
                    <a:pt x="9143238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822120"/>
            <a:ext cx="8322945" cy="42005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u="sng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law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 terms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how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bankruptcy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proceedings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should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conducted,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light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 b="1" i="1">
                <a:solidFill>
                  <a:srgbClr val="1F1F1F"/>
                </a:solidFill>
                <a:latin typeface="Times New Roman"/>
                <a:cs typeface="Times New Roman"/>
              </a:rPr>
              <a:t>Toysmart</a:t>
            </a:r>
            <a:r>
              <a:rPr dirty="0" sz="3200" spc="-5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case,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u="sng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which</a:t>
            </a:r>
            <a:r>
              <a:rPr dirty="0" u="sng" sz="3200" spc="-35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200" b="1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says</a:t>
            </a:r>
            <a:r>
              <a:rPr dirty="0" sz="3200" spc="-3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ombudsperson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appointed,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whose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job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make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way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which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assets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sold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compliant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whatever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privacy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agreements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have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been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made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while it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in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business.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02437" y="893278"/>
            <a:ext cx="8337550" cy="4201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</a:pPr>
            <a:r>
              <a:rPr dirty="0" u="heavy" sz="320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Based</a:t>
            </a:r>
            <a:r>
              <a:rPr dirty="0" u="heavy" sz="3200" spc="-3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on</a:t>
            </a:r>
            <a:r>
              <a:rPr dirty="0" u="heavy" sz="3200" spc="-65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u="heavy" sz="3200" spc="-4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above</a:t>
            </a:r>
            <a:r>
              <a:rPr dirty="0" u="heavy" sz="3200" spc="-6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case</a:t>
            </a:r>
            <a:r>
              <a:rPr dirty="0" u="heavy" sz="3200" spc="45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20">
                <a:solidFill>
                  <a:srgbClr val="1F1F1F"/>
                </a:solidFill>
                <a:uFill>
                  <a:solidFill>
                    <a:srgbClr val="1F1F1F"/>
                  </a:solidFill>
                </a:uFill>
                <a:latin typeface="Arial MT"/>
                <a:cs typeface="Arial MT"/>
              </a:rPr>
              <a:t>(</a:t>
            </a:r>
            <a:r>
              <a:rPr dirty="0" sz="3200" spc="-20" b="1" i="1">
                <a:solidFill>
                  <a:srgbClr val="1F1F1F"/>
                </a:solidFill>
                <a:latin typeface="Times New Roman"/>
                <a:cs typeface="Times New Roman"/>
              </a:rPr>
              <a:t>Toysmart</a:t>
            </a:r>
            <a:r>
              <a:rPr dirty="0" sz="3200" spc="-60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i="1">
                <a:solidFill>
                  <a:srgbClr val="1F1F1F"/>
                </a:solidFill>
                <a:latin typeface="Times New Roman"/>
                <a:cs typeface="Times New Roman"/>
              </a:rPr>
              <a:t>case</a:t>
            </a:r>
            <a:r>
              <a:rPr dirty="0" sz="3200" spc="-65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Arial MT"/>
                <a:cs typeface="Arial MT"/>
              </a:rPr>
              <a:t>)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creditors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1F1F1F"/>
                </a:solidFill>
                <a:latin typeface="Times New Roman"/>
                <a:cs typeface="Times New Roman"/>
              </a:rPr>
              <a:t>RadioShack</a:t>
            </a:r>
            <a:r>
              <a:rPr dirty="0" sz="3200" spc="-45" b="1" i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entered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agreement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attorney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general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sued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them,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8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deal,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complicated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opt-in,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opt-out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arrangement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made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respect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to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customers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having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their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transferred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a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new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buying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information asset.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720088"/>
            <a:ext cx="8300720" cy="56515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276225">
              <a:lnSpc>
                <a:spcPct val="127800"/>
              </a:lnSpc>
              <a:spcBef>
                <a:spcPts val="95"/>
              </a:spcBef>
            </a:pP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important</a:t>
            </a:r>
            <a:r>
              <a:rPr dirty="0" sz="3200" spc="-4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point</a:t>
            </a:r>
            <a:r>
              <a:rPr dirty="0" sz="3200" spc="-2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3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35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conclusion</a:t>
            </a:r>
            <a:r>
              <a:rPr dirty="0" sz="3200" spc="-4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 b="1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matter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social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consensus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matter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ethics,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believe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things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enter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into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100"/>
              </a:lnSpc>
              <a:spcBef>
                <a:spcPts val="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agreements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should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survive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ceases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being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enters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into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bankruptcy.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802005">
              <a:lnSpc>
                <a:spcPct val="1070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least,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circumstances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some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countries,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now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laws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support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this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social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expectation.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163055" cy="3348228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509770"/>
            <a:ext cx="6163055" cy="329336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24015" y="0"/>
            <a:ext cx="2919984" cy="1557527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51447" y="5271514"/>
            <a:ext cx="2892552" cy="1531620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5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654278"/>
            <a:ext cx="8564245" cy="52444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92710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Now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given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stores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videotaping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movement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customers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store,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they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collected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from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video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improve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product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placement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improve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geography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aisles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traffic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flows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better,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that's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something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we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would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consider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reasonable.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100"/>
              </a:lnSpc>
              <a:spcBef>
                <a:spcPts val="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saw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 video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 walking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down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1F1F1F"/>
                </a:solidFill>
                <a:latin typeface="Times New Roman"/>
                <a:cs typeface="Times New Roman"/>
              </a:rPr>
              <a:t>aisle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in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favorite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store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internet,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 would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very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unhappy.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5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18008" y="621893"/>
            <a:ext cx="8402320" cy="60407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8260" marR="109855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even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though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isn't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contract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between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customer,</a:t>
            </a:r>
            <a:r>
              <a:rPr dirty="0" sz="3200" spc="-8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store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I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visit,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expectation,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shared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expectation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 they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may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videotape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me but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will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not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publish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videotape.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000"/>
              </a:lnSpc>
              <a:spcBef>
                <a:spcPts val="215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cell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phone,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be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able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service,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cell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phone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providing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know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are.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therefore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know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your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location,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know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location</a:t>
            </a:r>
            <a:r>
              <a:rPr dirty="0" sz="3200" spc="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24x7,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they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know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you,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result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huge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loss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privacy.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5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79882" y="711784"/>
            <a:ext cx="8135620" cy="55949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20066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general,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know,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customers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will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very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unhappy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(collected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one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purpose)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get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different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purpose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users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didn't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expect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them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used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for.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6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possible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always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put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such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understandings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(between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customers)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writing.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whether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they're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written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down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not,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these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understandings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remove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barriers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many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future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transactions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between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two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parties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(the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customer).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9690">
              <a:lnSpc>
                <a:spcPts val="1240"/>
              </a:lnSpc>
            </a:pPr>
            <a:fld id="{81D60167-4931-47E6-BA6A-407CBD079E47}" type="slidenum">
              <a:rPr dirty="0" spc="-50"/>
              <a:t>5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0200" y="856233"/>
            <a:ext cx="8305800" cy="55854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indeed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people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can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information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assure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people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recorded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information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will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be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looked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anybody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either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legitimate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people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because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have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right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look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it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or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because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security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breaches,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may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actually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have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some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intermediate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point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where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distinguish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between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collection</a:t>
            </a:r>
            <a:r>
              <a:rPr dirty="0" sz="3200" spc="-8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use.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9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104775">
              <a:lnSpc>
                <a:spcPct val="991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whole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thinking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around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still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having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social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conversations,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isn't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societal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consensus</a:t>
            </a:r>
            <a:r>
              <a:rPr dirty="0" sz="3200" spc="-1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yet.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58267" y="566674"/>
            <a:ext cx="33210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3.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13854" y="597408"/>
            <a:ext cx="3773804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Ownership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Finale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58267" y="1156421"/>
            <a:ext cx="8505190" cy="4926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61670">
              <a:lnSpc>
                <a:spcPct val="107000"/>
              </a:lnSpc>
              <a:spcBef>
                <a:spcPts val="100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final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segment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 ownership,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will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touch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upon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additional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point,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haven't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really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talked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about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thus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far,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that's </a:t>
            </a:r>
            <a:r>
              <a:rPr dirty="0" sz="3200" spc="-20" b="1">
                <a:solidFill>
                  <a:srgbClr val="1F1F1F"/>
                </a:solidFill>
                <a:latin typeface="Times New Roman"/>
                <a:cs typeface="Times New Roman"/>
              </a:rPr>
              <a:t>data </a:t>
            </a:r>
            <a:r>
              <a:rPr dirty="0" sz="3200" spc="-10" b="1">
                <a:solidFill>
                  <a:srgbClr val="1F1F1F"/>
                </a:solidFill>
                <a:latin typeface="Times New Roman"/>
                <a:cs typeface="Times New Roman"/>
              </a:rPr>
              <a:t>destruction.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100"/>
              </a:lnSpc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legitimately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doing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us.</a:t>
            </a:r>
            <a:r>
              <a:rPr dirty="0" sz="3200" spc="-20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by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large,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we've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been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saying,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retain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goodwill</a:t>
            </a:r>
            <a:r>
              <a:rPr dirty="0" sz="3200" spc="-6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of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customers.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3928" y="534084"/>
            <a:ext cx="8767445" cy="596900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85"/>
              </a:spcBef>
            </a:pP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Unfortunately,</a:t>
            </a:r>
            <a:r>
              <a:rPr dirty="0" sz="3200" spc="-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that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assurance</a:t>
            </a:r>
            <a:r>
              <a:rPr dirty="0" sz="3200" spc="-6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goes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away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once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ceases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business.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if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company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goes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bankrupt,</a:t>
            </a:r>
            <a:r>
              <a:rPr dirty="0" sz="3200" spc="-7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then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asset,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assets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are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up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for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sale.</a:t>
            </a:r>
            <a:r>
              <a:rPr dirty="0" sz="3200" spc="-8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Their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assets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will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sold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like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other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assets,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they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will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sold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third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party.</a:t>
            </a:r>
            <a:endParaRPr sz="3200">
              <a:latin typeface="Times New Roman"/>
              <a:cs typeface="Times New Roman"/>
            </a:endParaRPr>
          </a:p>
          <a:p>
            <a:pPr marL="12700" marR="282575">
              <a:lnSpc>
                <a:spcPct val="106900"/>
              </a:lnSpc>
              <a:spcBef>
                <a:spcPts val="8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usually,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third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party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intends</a:t>
            </a:r>
            <a:r>
              <a:rPr dirty="0" sz="3200" spc="-4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misuse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the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data,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one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is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going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bid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highest.</a:t>
            </a:r>
            <a:endParaRPr sz="3200">
              <a:latin typeface="Times New Roman"/>
              <a:cs typeface="Times New Roman"/>
            </a:endParaRPr>
          </a:p>
          <a:p>
            <a:pPr marL="12700" marR="156845">
              <a:lnSpc>
                <a:spcPct val="107000"/>
              </a:lnSpc>
              <a:spcBef>
                <a:spcPts val="805"/>
              </a:spcBef>
            </a:pP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so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as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</a:t>
            </a:r>
            <a:r>
              <a:rPr dirty="0" sz="3200" spc="-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contributor</a:t>
            </a:r>
            <a:r>
              <a:rPr dirty="0" sz="3200" spc="-7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of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companies,</a:t>
            </a:r>
            <a:r>
              <a:rPr dirty="0" sz="3200" spc="-5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I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business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with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them,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I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want</a:t>
            </a:r>
            <a:r>
              <a:rPr dirty="0" sz="3200" spc="-3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collected</a:t>
            </a:r>
            <a:r>
              <a:rPr dirty="0" sz="3200" spc="-4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data</a:t>
            </a:r>
            <a:r>
              <a:rPr dirty="0" sz="3200" spc="-1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to</a:t>
            </a:r>
            <a:r>
              <a:rPr dirty="0" sz="3200" spc="-3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be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destroyed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and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not sold</a:t>
            </a:r>
            <a:r>
              <a:rPr dirty="0" sz="3200" spc="-25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when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1F1F1F"/>
                </a:solidFill>
                <a:latin typeface="Times New Roman"/>
                <a:cs typeface="Times New Roman"/>
              </a:rPr>
              <a:t>the company</a:t>
            </a:r>
            <a:r>
              <a:rPr dirty="0" sz="3200" spc="-50">
                <a:solidFill>
                  <a:srgbClr val="1F1F1F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1F1F1F"/>
                </a:solidFill>
                <a:latin typeface="Times New Roman"/>
                <a:cs typeface="Times New Roman"/>
              </a:rPr>
              <a:t>goes </a:t>
            </a:r>
            <a:r>
              <a:rPr dirty="0" sz="3200" spc="-10">
                <a:solidFill>
                  <a:srgbClr val="1F1F1F"/>
                </a:solidFill>
                <a:latin typeface="Times New Roman"/>
                <a:cs typeface="Times New Roman"/>
              </a:rPr>
              <a:t>bankrupt.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21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:title>Slide 1</dc:title>
  <dcterms:created xsi:type="dcterms:W3CDTF">2025-01-19T09:18:23Z</dcterms:created>
  <dcterms:modified xsi:type="dcterms:W3CDTF">2025-01-19T09:18:23Z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2023-11-03T00:00:00Z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