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</p:sldIdLst>
  <p:sldSz cx="10058400" cy="7772400"/>
  <p:notesSz cx="10058400" cy="7772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jpg"/><Relationship Id="rId6" Type="http://schemas.openxmlformats.org/officeDocument/2006/relationships/image" Target="../media/image5.jpg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0" i="0">
                <a:solidFill>
                  <a:srgbClr val="1E1E1E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102235">
              <a:lnSpc>
                <a:spcPts val="135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0" i="0">
                <a:solidFill>
                  <a:srgbClr val="1E1E1E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102235">
              <a:lnSpc>
                <a:spcPts val="135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0" i="0">
                <a:solidFill>
                  <a:srgbClr val="1E1E1E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102235">
              <a:lnSpc>
                <a:spcPts val="135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0" y="114300"/>
            <a:ext cx="10058019" cy="75437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0" y="114300"/>
            <a:ext cx="10058019" cy="113157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40223" y="114300"/>
            <a:ext cx="5218176" cy="659891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0" y="114300"/>
            <a:ext cx="10058019" cy="1126997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1820570"/>
            <a:ext cx="10058399" cy="507248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0" i="0">
                <a:solidFill>
                  <a:srgbClr val="1E1E1E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102235">
              <a:lnSpc>
                <a:spcPts val="135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102235">
              <a:lnSpc>
                <a:spcPts val="135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Relationship Id="rId9" Type="http://schemas.openxmlformats.org/officeDocument/2006/relationships/image" Target="../media/image3.png"/><Relationship Id="rId10" Type="http://schemas.openxmlformats.org/officeDocument/2006/relationships/image" Target="../media/image4.jp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0" y="114300"/>
            <a:ext cx="10058019" cy="75437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80" y="114300"/>
            <a:ext cx="10058019" cy="113157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840223" y="114300"/>
            <a:ext cx="5218176" cy="659891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80" y="114300"/>
            <a:ext cx="10058019" cy="112699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6756" y="906274"/>
            <a:ext cx="9092565" cy="1635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0" i="0">
                <a:solidFill>
                  <a:srgbClr val="1E1E1E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2920" y="1787652"/>
            <a:ext cx="9052560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9364471" y="7325197"/>
            <a:ext cx="243840" cy="193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102235">
              <a:lnSpc>
                <a:spcPts val="135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Relationship Id="rId3" Type="http://schemas.openxmlformats.org/officeDocument/2006/relationships/hyperlink" Target="http://www.coursera.org/learn/data-science-ethics" TargetMode="External"/><Relationship Id="rId4" Type="http://schemas.openxmlformats.org/officeDocument/2006/relationships/image" Target="../media/image7.jp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pn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png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png"/></Relationships>
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png"/></Relationships>

</file>

<file path=ppt/slides/_rels/slide4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/Relationships>

</file>

<file path=ppt/slides/_rels/slide5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5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76793" y="114300"/>
            <a:ext cx="2181605" cy="230276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94560" y="681990"/>
            <a:ext cx="5670550" cy="1929764"/>
          </a:xfrm>
          <a:prstGeom prst="rect"/>
          <a:ln w="41909">
            <a:solidFill>
              <a:srgbClr val="008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1922145" marR="755650" indent="-988694">
              <a:lnSpc>
                <a:spcPct val="100699"/>
              </a:lnSpc>
            </a:pPr>
            <a:r>
              <a:rPr dirty="0" sz="5900" b="1">
                <a:solidFill>
                  <a:srgbClr val="008000"/>
                </a:solidFill>
                <a:latin typeface="Calibri"/>
                <a:cs typeface="Calibri"/>
              </a:rPr>
              <a:t>Data</a:t>
            </a:r>
            <a:r>
              <a:rPr dirty="0" sz="5900" spc="-105" b="1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 sz="5900" spc="-10" b="1">
                <a:solidFill>
                  <a:srgbClr val="008000"/>
                </a:solidFill>
                <a:latin typeface="Calibri"/>
                <a:cs typeface="Calibri"/>
              </a:rPr>
              <a:t>Science Ethics</a:t>
            </a:r>
            <a:endParaRPr sz="59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44500" y="6387340"/>
            <a:ext cx="7787640" cy="1031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82550" marR="1158240" indent="-70485">
              <a:lnSpc>
                <a:spcPct val="100000"/>
              </a:lnSpc>
              <a:spcBef>
                <a:spcPts val="100"/>
              </a:spcBef>
            </a:pPr>
            <a:r>
              <a:rPr dirty="0" sz="2200" b="1" i="1">
                <a:latin typeface="Times New Roman"/>
                <a:cs typeface="Times New Roman"/>
              </a:rPr>
              <a:t>The</a:t>
            </a:r>
            <a:r>
              <a:rPr dirty="0" sz="2200" spc="-25" b="1" i="1">
                <a:latin typeface="Times New Roman"/>
                <a:cs typeface="Times New Roman"/>
              </a:rPr>
              <a:t> </a:t>
            </a:r>
            <a:r>
              <a:rPr dirty="0" sz="2200" b="1" i="1">
                <a:latin typeface="Times New Roman"/>
                <a:cs typeface="Times New Roman"/>
              </a:rPr>
              <a:t>majority</a:t>
            </a:r>
            <a:r>
              <a:rPr dirty="0" sz="2200" spc="-40" b="1" i="1">
                <a:latin typeface="Times New Roman"/>
                <a:cs typeface="Times New Roman"/>
              </a:rPr>
              <a:t> </a:t>
            </a:r>
            <a:r>
              <a:rPr dirty="0" sz="2200" b="1" i="1">
                <a:latin typeface="Times New Roman"/>
                <a:cs typeface="Times New Roman"/>
              </a:rPr>
              <a:t>of</a:t>
            </a:r>
            <a:r>
              <a:rPr dirty="0" sz="2200" spc="-45" b="1" i="1">
                <a:latin typeface="Times New Roman"/>
                <a:cs typeface="Times New Roman"/>
              </a:rPr>
              <a:t> </a:t>
            </a:r>
            <a:r>
              <a:rPr dirty="0" sz="2200" b="1" i="1">
                <a:latin typeface="Times New Roman"/>
                <a:cs typeface="Times New Roman"/>
              </a:rPr>
              <a:t>this</a:t>
            </a:r>
            <a:r>
              <a:rPr dirty="0" sz="2200" spc="-45" b="1" i="1">
                <a:latin typeface="Times New Roman"/>
                <a:cs typeface="Times New Roman"/>
              </a:rPr>
              <a:t> </a:t>
            </a:r>
            <a:r>
              <a:rPr dirty="0" sz="2200" b="1" i="1">
                <a:latin typeface="Times New Roman"/>
                <a:cs typeface="Times New Roman"/>
              </a:rPr>
              <a:t>course</a:t>
            </a:r>
            <a:r>
              <a:rPr dirty="0" sz="2200" spc="-45" b="1" i="1">
                <a:latin typeface="Times New Roman"/>
                <a:cs typeface="Times New Roman"/>
              </a:rPr>
              <a:t> </a:t>
            </a:r>
            <a:r>
              <a:rPr dirty="0" sz="2200" b="1" i="1">
                <a:latin typeface="Times New Roman"/>
                <a:cs typeface="Times New Roman"/>
              </a:rPr>
              <a:t>material</a:t>
            </a:r>
            <a:r>
              <a:rPr dirty="0" sz="2200" spc="-45" b="1" i="1">
                <a:latin typeface="Times New Roman"/>
                <a:cs typeface="Times New Roman"/>
              </a:rPr>
              <a:t> </a:t>
            </a:r>
            <a:r>
              <a:rPr dirty="0" sz="2200" b="1" i="1">
                <a:latin typeface="Times New Roman"/>
                <a:cs typeface="Times New Roman"/>
              </a:rPr>
              <a:t>is</a:t>
            </a:r>
            <a:r>
              <a:rPr dirty="0" sz="2200" spc="-40" b="1" i="1">
                <a:latin typeface="Times New Roman"/>
                <a:cs typeface="Times New Roman"/>
              </a:rPr>
              <a:t> </a:t>
            </a:r>
            <a:r>
              <a:rPr dirty="0" sz="2200" b="1" i="1">
                <a:latin typeface="Times New Roman"/>
                <a:cs typeface="Times New Roman"/>
              </a:rPr>
              <a:t>based</a:t>
            </a:r>
            <a:r>
              <a:rPr dirty="0" sz="2200" spc="-45" b="1" i="1">
                <a:latin typeface="Times New Roman"/>
                <a:cs typeface="Times New Roman"/>
              </a:rPr>
              <a:t> </a:t>
            </a:r>
            <a:r>
              <a:rPr dirty="0" sz="2200" b="1" i="1">
                <a:latin typeface="Times New Roman"/>
                <a:cs typeface="Times New Roman"/>
              </a:rPr>
              <a:t>on</a:t>
            </a:r>
            <a:r>
              <a:rPr dirty="0" sz="2200" spc="-30" b="1" i="1">
                <a:latin typeface="Times New Roman"/>
                <a:cs typeface="Times New Roman"/>
              </a:rPr>
              <a:t> </a:t>
            </a:r>
            <a:r>
              <a:rPr dirty="0" sz="2200" spc="-10" b="1" i="1">
                <a:latin typeface="Times New Roman"/>
                <a:cs typeface="Times New Roman"/>
              </a:rPr>
              <a:t>Coursera </a:t>
            </a:r>
            <a:r>
              <a:rPr dirty="0" u="sng" sz="2200" spc="-10" b="1" i="1">
                <a:solidFill>
                  <a:srgbClr val="0070C0"/>
                </a:solidFill>
                <a:uFill>
                  <a:solidFill>
                    <a:srgbClr val="0070C0"/>
                  </a:solidFill>
                </a:uFill>
                <a:latin typeface="Times New Roman"/>
                <a:cs typeface="Times New Roman"/>
                <a:hlinkClick r:id="rId3"/>
              </a:rPr>
              <a:t>https://www.coursera.org/learn/data-science-ethics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2200" spc="-50" b="1" i="1">
                <a:latin typeface="Times New Roman"/>
                <a:cs typeface="Times New Roman"/>
              </a:rPr>
              <a:t>“H.V.</a:t>
            </a:r>
            <a:r>
              <a:rPr dirty="0" sz="2200" spc="-30" b="1" i="1">
                <a:latin typeface="Times New Roman"/>
                <a:cs typeface="Times New Roman"/>
              </a:rPr>
              <a:t> </a:t>
            </a:r>
            <a:r>
              <a:rPr dirty="0" sz="2200" b="1" i="1">
                <a:latin typeface="Times New Roman"/>
                <a:cs typeface="Times New Roman"/>
              </a:rPr>
              <a:t>Jagadish</a:t>
            </a:r>
            <a:r>
              <a:rPr dirty="0" sz="2200" spc="-30" b="1" i="1">
                <a:latin typeface="Times New Roman"/>
                <a:cs typeface="Times New Roman"/>
              </a:rPr>
              <a:t> </a:t>
            </a:r>
            <a:r>
              <a:rPr dirty="0" sz="2200" b="1" i="1">
                <a:latin typeface="Times New Roman"/>
                <a:cs typeface="Times New Roman"/>
              </a:rPr>
              <a:t>lectures”,</a:t>
            </a:r>
            <a:r>
              <a:rPr dirty="0" sz="2200" spc="-25" b="1" i="1">
                <a:latin typeface="Times New Roman"/>
                <a:cs typeface="Times New Roman"/>
              </a:rPr>
              <a:t> </a:t>
            </a:r>
            <a:r>
              <a:rPr dirty="0" sz="2200" b="1" i="1">
                <a:latin typeface="Times New Roman"/>
                <a:cs typeface="Times New Roman"/>
              </a:rPr>
              <a:t>a</a:t>
            </a:r>
            <a:r>
              <a:rPr dirty="0" sz="2200" spc="-15" b="1" i="1">
                <a:latin typeface="Times New Roman"/>
                <a:cs typeface="Times New Roman"/>
              </a:rPr>
              <a:t> </a:t>
            </a:r>
            <a:r>
              <a:rPr dirty="0" sz="2200" b="1" i="1">
                <a:latin typeface="Times New Roman"/>
                <a:cs typeface="Times New Roman"/>
              </a:rPr>
              <a:t>Professor</a:t>
            </a:r>
            <a:r>
              <a:rPr dirty="0" sz="2200" spc="-25" b="1" i="1">
                <a:latin typeface="Times New Roman"/>
                <a:cs typeface="Times New Roman"/>
              </a:rPr>
              <a:t> </a:t>
            </a:r>
            <a:r>
              <a:rPr dirty="0" sz="2200" b="1" i="1">
                <a:latin typeface="Times New Roman"/>
                <a:cs typeface="Times New Roman"/>
              </a:rPr>
              <a:t>at</a:t>
            </a:r>
            <a:r>
              <a:rPr dirty="0" sz="2200" spc="-30" b="1" i="1">
                <a:latin typeface="Times New Roman"/>
                <a:cs typeface="Times New Roman"/>
              </a:rPr>
              <a:t> </a:t>
            </a:r>
            <a:r>
              <a:rPr dirty="0" sz="2200" b="1" i="1">
                <a:latin typeface="Times New Roman"/>
                <a:cs typeface="Times New Roman"/>
              </a:rPr>
              <a:t>the</a:t>
            </a:r>
            <a:r>
              <a:rPr dirty="0" sz="2200" spc="-10" b="1" i="1">
                <a:latin typeface="Times New Roman"/>
                <a:cs typeface="Times New Roman"/>
              </a:rPr>
              <a:t> </a:t>
            </a:r>
            <a:r>
              <a:rPr dirty="0" sz="2200" b="1" i="1">
                <a:latin typeface="Times New Roman"/>
                <a:cs typeface="Times New Roman"/>
              </a:rPr>
              <a:t>University</a:t>
            </a:r>
            <a:r>
              <a:rPr dirty="0" sz="2200" spc="-30" b="1" i="1">
                <a:latin typeface="Times New Roman"/>
                <a:cs typeface="Times New Roman"/>
              </a:rPr>
              <a:t> </a:t>
            </a:r>
            <a:r>
              <a:rPr dirty="0" sz="2200" b="1" i="1">
                <a:latin typeface="Times New Roman"/>
                <a:cs typeface="Times New Roman"/>
              </a:rPr>
              <a:t>of</a:t>
            </a:r>
            <a:r>
              <a:rPr dirty="0" sz="2200" spc="-25" b="1" i="1">
                <a:latin typeface="Times New Roman"/>
                <a:cs typeface="Times New Roman"/>
              </a:rPr>
              <a:t> </a:t>
            </a:r>
            <a:r>
              <a:rPr dirty="0" sz="2200" spc="-10" b="1" i="1">
                <a:latin typeface="Times New Roman"/>
                <a:cs typeface="Times New Roman"/>
              </a:rPr>
              <a:t>Michigan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435101" y="6360414"/>
            <a:ext cx="9120505" cy="0"/>
          </a:xfrm>
          <a:custGeom>
            <a:avLst/>
            <a:gdLst/>
            <a:ahLst/>
            <a:cxnLst/>
            <a:rect l="l" t="t" r="r" b="b"/>
            <a:pathLst>
              <a:path w="9120505" h="0">
                <a:moveTo>
                  <a:pt x="0" y="0"/>
                </a:moveTo>
                <a:lnTo>
                  <a:pt x="9120378" y="0"/>
                </a:lnTo>
              </a:path>
            </a:pathLst>
          </a:custGeom>
          <a:ln w="69850">
            <a:solidFill>
              <a:srgbClr val="06509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3912378" y="4118866"/>
            <a:ext cx="2393950" cy="6965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391160">
              <a:lnSpc>
                <a:spcPct val="100000"/>
              </a:lnSpc>
              <a:spcBef>
                <a:spcPts val="100"/>
              </a:spcBef>
            </a:pPr>
            <a:r>
              <a:rPr dirty="0" sz="2200" spc="-10" b="1">
                <a:latin typeface="Constantia"/>
                <a:cs typeface="Constantia"/>
              </a:rPr>
              <a:t>Prepared</a:t>
            </a:r>
            <a:r>
              <a:rPr dirty="0" sz="2200" spc="-60" b="1">
                <a:latin typeface="Constantia"/>
                <a:cs typeface="Constantia"/>
              </a:rPr>
              <a:t> </a:t>
            </a:r>
            <a:r>
              <a:rPr dirty="0" sz="2200" spc="-25" b="1">
                <a:latin typeface="Constantia"/>
                <a:cs typeface="Constantia"/>
              </a:rPr>
              <a:t>by </a:t>
            </a:r>
            <a:r>
              <a:rPr dirty="0" sz="2200" spc="-45" b="1">
                <a:latin typeface="Constantia"/>
                <a:cs typeface="Constantia"/>
              </a:rPr>
              <a:t>Dr.</a:t>
            </a:r>
            <a:r>
              <a:rPr dirty="0" sz="2200" spc="-55" b="1">
                <a:latin typeface="Constantia"/>
                <a:cs typeface="Constantia"/>
              </a:rPr>
              <a:t> </a:t>
            </a:r>
            <a:r>
              <a:rPr dirty="0" sz="2200" b="1">
                <a:latin typeface="Constantia"/>
                <a:cs typeface="Constantia"/>
              </a:rPr>
              <a:t>Samir</a:t>
            </a:r>
            <a:r>
              <a:rPr dirty="0" sz="2200" spc="-125" b="1">
                <a:latin typeface="Constantia"/>
                <a:cs typeface="Constantia"/>
              </a:rPr>
              <a:t> </a:t>
            </a:r>
            <a:r>
              <a:rPr dirty="0" sz="2200" spc="-10" b="1">
                <a:latin typeface="Constantia"/>
                <a:cs typeface="Constantia"/>
              </a:rPr>
              <a:t>Badrawi</a:t>
            </a:r>
            <a:endParaRPr sz="2200">
              <a:latin typeface="Constantia"/>
              <a:cs typeface="Constantia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887473" y="3246882"/>
            <a:ext cx="6216650" cy="779145"/>
          </a:xfrm>
          <a:prstGeom prst="rect">
            <a:avLst/>
          </a:prstGeom>
          <a:ln w="10477">
            <a:solidFill>
              <a:srgbClr val="065093"/>
            </a:solidFill>
          </a:ln>
        </p:spPr>
        <p:txBody>
          <a:bodyPr wrap="square" lIns="0" tIns="31115" rIns="0" bIns="0" rtlCol="0" vert="horz">
            <a:spAutoFit/>
          </a:bodyPr>
          <a:lstStyle/>
          <a:p>
            <a:pPr algn="ctr" marR="57785">
              <a:lnSpc>
                <a:spcPct val="100000"/>
              </a:lnSpc>
              <a:spcBef>
                <a:spcPts val="245"/>
              </a:spcBef>
            </a:pPr>
            <a:r>
              <a:rPr dirty="0" sz="2200" spc="-20" b="1">
                <a:latin typeface="Constantia"/>
                <a:cs typeface="Constantia"/>
              </a:rPr>
              <a:t>Stage</a:t>
            </a:r>
            <a:r>
              <a:rPr dirty="0" sz="2200" spc="-65" b="1">
                <a:latin typeface="Constantia"/>
                <a:cs typeface="Constantia"/>
              </a:rPr>
              <a:t> </a:t>
            </a:r>
            <a:r>
              <a:rPr dirty="0" sz="2200" b="1">
                <a:latin typeface="Constantia"/>
                <a:cs typeface="Constantia"/>
              </a:rPr>
              <a:t>2</a:t>
            </a:r>
            <a:r>
              <a:rPr dirty="0" sz="2200" spc="5" b="1">
                <a:latin typeface="Constantia"/>
                <a:cs typeface="Constantia"/>
              </a:rPr>
              <a:t> </a:t>
            </a:r>
            <a:r>
              <a:rPr dirty="0" sz="2200" b="1">
                <a:latin typeface="Constantia"/>
                <a:cs typeface="Constantia"/>
              </a:rPr>
              <a:t>,</a:t>
            </a:r>
            <a:r>
              <a:rPr dirty="0" sz="2200" spc="5" b="1">
                <a:latin typeface="Constantia"/>
                <a:cs typeface="Constantia"/>
              </a:rPr>
              <a:t> </a:t>
            </a:r>
            <a:r>
              <a:rPr dirty="0" sz="2200" spc="-20" b="1">
                <a:latin typeface="Constantia"/>
                <a:cs typeface="Constantia"/>
              </a:rPr>
              <a:t>Semester</a:t>
            </a:r>
            <a:r>
              <a:rPr dirty="0" sz="2200" spc="-105" b="1">
                <a:latin typeface="Constantia"/>
                <a:cs typeface="Constantia"/>
              </a:rPr>
              <a:t> </a:t>
            </a:r>
            <a:r>
              <a:rPr dirty="0" sz="2200" spc="-50" b="1">
                <a:latin typeface="Constantia"/>
                <a:cs typeface="Constantia"/>
              </a:rPr>
              <a:t>1</a:t>
            </a:r>
            <a:endParaRPr sz="2200">
              <a:latin typeface="Constantia"/>
              <a:cs typeface="Constantia"/>
            </a:endParaRPr>
          </a:p>
          <a:p>
            <a:pPr algn="ctr" marL="635">
              <a:lnSpc>
                <a:spcPct val="100000"/>
              </a:lnSpc>
            </a:pPr>
            <a:r>
              <a:rPr dirty="0" sz="2200" b="1">
                <a:latin typeface="Constantia"/>
                <a:cs typeface="Constantia"/>
              </a:rPr>
              <a:t>@</a:t>
            </a:r>
            <a:r>
              <a:rPr dirty="0" sz="2200" spc="-10" b="1">
                <a:latin typeface="Constantia"/>
                <a:cs typeface="Constantia"/>
              </a:rPr>
              <a:t> </a:t>
            </a:r>
            <a:r>
              <a:rPr dirty="0" sz="2200" spc="-20" b="1">
                <a:latin typeface="Constantia"/>
                <a:cs typeface="Constantia"/>
              </a:rPr>
              <a:t>Department</a:t>
            </a:r>
            <a:r>
              <a:rPr dirty="0" sz="2200" spc="-140" b="1">
                <a:latin typeface="Constantia"/>
                <a:cs typeface="Constantia"/>
              </a:rPr>
              <a:t> </a:t>
            </a:r>
            <a:r>
              <a:rPr dirty="0" sz="2200" b="1">
                <a:latin typeface="Constantia"/>
                <a:cs typeface="Constantia"/>
              </a:rPr>
              <a:t>of</a:t>
            </a:r>
            <a:r>
              <a:rPr dirty="0" sz="2200" spc="55" b="1">
                <a:latin typeface="Constantia"/>
                <a:cs typeface="Constantia"/>
              </a:rPr>
              <a:t> </a:t>
            </a:r>
            <a:r>
              <a:rPr dirty="0" sz="2200" spc="-20" b="1">
                <a:latin typeface="Constantia"/>
                <a:cs typeface="Constantia"/>
              </a:rPr>
              <a:t>Intelligent</a:t>
            </a:r>
            <a:r>
              <a:rPr dirty="0" sz="2200" spc="-75" b="1">
                <a:latin typeface="Constantia"/>
                <a:cs typeface="Constantia"/>
              </a:rPr>
              <a:t> </a:t>
            </a:r>
            <a:r>
              <a:rPr dirty="0" sz="2200" b="1">
                <a:latin typeface="Constantia"/>
                <a:cs typeface="Constantia"/>
              </a:rPr>
              <a:t>Medical </a:t>
            </a:r>
            <a:r>
              <a:rPr dirty="0" sz="2200" spc="-10" b="1">
                <a:latin typeface="Constantia"/>
                <a:cs typeface="Constantia"/>
              </a:rPr>
              <a:t>Systems</a:t>
            </a:r>
            <a:endParaRPr sz="2200">
              <a:latin typeface="Constantia"/>
              <a:cs typeface="Constantia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469389" y="5392168"/>
            <a:ext cx="6988809" cy="5626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3500" spc="-20" b="1">
                <a:solidFill>
                  <a:srgbClr val="0000CC"/>
                </a:solidFill>
                <a:latin typeface="Calibri"/>
                <a:cs typeface="Calibri"/>
              </a:rPr>
              <a:t>History,</a:t>
            </a:r>
            <a:r>
              <a:rPr dirty="0" sz="3500" spc="-55" b="1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dirty="0" sz="3500" b="1">
                <a:solidFill>
                  <a:srgbClr val="0000CC"/>
                </a:solidFill>
                <a:latin typeface="Calibri"/>
                <a:cs typeface="Calibri"/>
              </a:rPr>
              <a:t>Concept</a:t>
            </a:r>
            <a:r>
              <a:rPr dirty="0" sz="3500" spc="-65" b="1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dirty="0" sz="3500" b="1">
                <a:solidFill>
                  <a:srgbClr val="0000CC"/>
                </a:solidFill>
                <a:latin typeface="Calibri"/>
                <a:cs typeface="Calibri"/>
              </a:rPr>
              <a:t>of</a:t>
            </a:r>
            <a:r>
              <a:rPr dirty="0" sz="3500" spc="-45" b="1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dirty="0" sz="3500" b="1">
                <a:solidFill>
                  <a:srgbClr val="0000CC"/>
                </a:solidFill>
                <a:latin typeface="Calibri"/>
                <a:cs typeface="Calibri"/>
              </a:rPr>
              <a:t>Informed</a:t>
            </a:r>
            <a:r>
              <a:rPr dirty="0" sz="3500" spc="-70" b="1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dirty="0" sz="3500" spc="-10" b="1">
                <a:solidFill>
                  <a:srgbClr val="0000CC"/>
                </a:solidFill>
                <a:latin typeface="Calibri"/>
                <a:cs typeface="Calibri"/>
              </a:rPr>
              <a:t>Consent</a:t>
            </a:r>
            <a:endParaRPr sz="3500">
              <a:latin typeface="Calibri"/>
              <a:cs typeface="Calibri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97535" y="2246376"/>
            <a:ext cx="1570990" cy="1929764"/>
          </a:xfrm>
          <a:custGeom>
            <a:avLst/>
            <a:gdLst/>
            <a:ahLst/>
            <a:cxnLst/>
            <a:rect l="l" t="t" r="r" b="b"/>
            <a:pathLst>
              <a:path w="1570989" h="1929764">
                <a:moveTo>
                  <a:pt x="0" y="1929384"/>
                </a:moveTo>
                <a:lnTo>
                  <a:pt x="0" y="0"/>
                </a:lnTo>
                <a:lnTo>
                  <a:pt x="1570482" y="0"/>
                </a:lnTo>
                <a:lnTo>
                  <a:pt x="1570482" y="1929384"/>
                </a:lnTo>
                <a:lnTo>
                  <a:pt x="0" y="1929384"/>
                </a:lnTo>
                <a:close/>
              </a:path>
            </a:pathLst>
          </a:custGeom>
          <a:ln w="10477">
            <a:solidFill>
              <a:srgbClr val="C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192268" y="2267968"/>
            <a:ext cx="1380490" cy="18364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218440" marR="210185">
              <a:lnSpc>
                <a:spcPct val="101499"/>
              </a:lnSpc>
              <a:spcBef>
                <a:spcPts val="95"/>
              </a:spcBef>
            </a:pPr>
            <a:r>
              <a:rPr dirty="0" sz="1950" spc="-10" b="1">
                <a:solidFill>
                  <a:srgbClr val="C00000"/>
                </a:solidFill>
                <a:latin typeface="Constantia"/>
                <a:cs typeface="Constantia"/>
              </a:rPr>
              <a:t>College </a:t>
            </a:r>
            <a:r>
              <a:rPr dirty="0" sz="1950" spc="-25" b="1">
                <a:solidFill>
                  <a:srgbClr val="C00000"/>
                </a:solidFill>
                <a:latin typeface="Constantia"/>
                <a:cs typeface="Constantia"/>
              </a:rPr>
              <a:t>of </a:t>
            </a:r>
            <a:r>
              <a:rPr dirty="0" sz="1950" spc="-10" b="1">
                <a:solidFill>
                  <a:srgbClr val="C00000"/>
                </a:solidFill>
                <a:latin typeface="Constantia"/>
                <a:cs typeface="Constantia"/>
              </a:rPr>
              <a:t>Health </a:t>
            </a:r>
            <a:r>
              <a:rPr dirty="0" sz="1950" spc="-25" b="1">
                <a:solidFill>
                  <a:srgbClr val="C00000"/>
                </a:solidFill>
                <a:latin typeface="Constantia"/>
                <a:cs typeface="Constantia"/>
              </a:rPr>
              <a:t>and </a:t>
            </a:r>
            <a:r>
              <a:rPr dirty="0" sz="1950" spc="-10" b="1">
                <a:solidFill>
                  <a:srgbClr val="C00000"/>
                </a:solidFill>
                <a:latin typeface="Constantia"/>
                <a:cs typeface="Constantia"/>
              </a:rPr>
              <a:t>Medical</a:t>
            </a:r>
            <a:endParaRPr sz="1950">
              <a:latin typeface="Constantia"/>
              <a:cs typeface="Constantia"/>
            </a:endParaRPr>
          </a:p>
          <a:p>
            <a:pPr algn="ctr">
              <a:lnSpc>
                <a:spcPct val="100000"/>
              </a:lnSpc>
              <a:spcBef>
                <a:spcPts val="35"/>
              </a:spcBef>
            </a:pPr>
            <a:r>
              <a:rPr dirty="0" sz="1950" spc="-10" b="1">
                <a:solidFill>
                  <a:srgbClr val="C00000"/>
                </a:solidFill>
                <a:latin typeface="Constantia"/>
                <a:cs typeface="Constantia"/>
              </a:rPr>
              <a:t>Techniques</a:t>
            </a:r>
            <a:endParaRPr sz="1950">
              <a:latin typeface="Constantia"/>
              <a:cs typeface="Constantia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8168640" y="2478023"/>
            <a:ext cx="1812925" cy="711200"/>
          </a:xfrm>
          <a:prstGeom prst="rect">
            <a:avLst/>
          </a:prstGeom>
          <a:ln w="10477">
            <a:solidFill>
              <a:srgbClr val="008000"/>
            </a:solidFill>
          </a:ln>
        </p:spPr>
        <p:txBody>
          <a:bodyPr wrap="square" lIns="0" tIns="33655" rIns="0" bIns="0" rtlCol="0" vert="horz">
            <a:spAutoFit/>
          </a:bodyPr>
          <a:lstStyle/>
          <a:p>
            <a:pPr marL="295275" marR="99060" indent="-186690">
              <a:lnSpc>
                <a:spcPct val="101499"/>
              </a:lnSpc>
              <a:spcBef>
                <a:spcPts val="265"/>
              </a:spcBef>
            </a:pPr>
            <a:r>
              <a:rPr dirty="0" sz="1950" spc="-10" b="1">
                <a:solidFill>
                  <a:srgbClr val="008000"/>
                </a:solidFill>
                <a:latin typeface="Constantia"/>
                <a:cs typeface="Constantia"/>
              </a:rPr>
              <a:t>Al‐Mustaqbal University</a:t>
            </a:r>
            <a:endParaRPr sz="1950">
              <a:latin typeface="Constantia"/>
              <a:cs typeface="Constantia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152399"/>
            <a:ext cx="1796033" cy="2127504"/>
          </a:xfrm>
          <a:prstGeom prst="rect">
            <a:avLst/>
          </a:prstGeom>
        </p:spPr>
      </p:pic>
      <p:sp>
        <p:nvSpPr>
          <p:cNvPr id="13" name="object 1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02235">
              <a:lnSpc>
                <a:spcPts val="1350"/>
              </a:lnSpc>
            </a:pPr>
            <a:fld id="{81D60167-4931-47E6-BA6A-407CBD079E47}" type="slidenum">
              <a:rPr dirty="0" spc="-50"/>
              <a:t>4</a:t>
            </a:fld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06756" y="-32208"/>
            <a:ext cx="9449435" cy="6598920"/>
          </a:xfrm>
          <a:prstGeom prst="rect">
            <a:avLst/>
          </a:prstGeom>
        </p:spPr>
        <p:txBody>
          <a:bodyPr wrap="square" lIns="0" tIns="1854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60"/>
              </a:spcBef>
            </a:pPr>
            <a:r>
              <a:rPr dirty="0" u="heavy" sz="3500" spc="-1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Cont.</a:t>
            </a:r>
            <a:endParaRPr sz="3500">
              <a:latin typeface="Times New Roman"/>
              <a:cs typeface="Times New Roman"/>
            </a:endParaRPr>
          </a:p>
          <a:p>
            <a:pPr algn="just" marL="210820" marR="5080">
              <a:lnSpc>
                <a:spcPct val="115599"/>
              </a:lnSpc>
              <a:spcBef>
                <a:spcPts val="71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Companies</a:t>
            </a:r>
            <a:r>
              <a:rPr dirty="0" sz="3500" spc="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also</a:t>
            </a:r>
            <a:r>
              <a:rPr dirty="0" sz="3500" spc="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are</a:t>
            </a:r>
            <a:r>
              <a:rPr dirty="0" sz="3500" spc="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imperfect.</a:t>
            </a:r>
            <a:r>
              <a:rPr dirty="0" sz="3500" spc="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Algorithms</a:t>
            </a:r>
            <a:r>
              <a:rPr dirty="0" sz="3500" spc="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are</a:t>
            </a:r>
            <a:r>
              <a:rPr dirty="0" sz="3500" spc="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used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for</a:t>
            </a:r>
            <a:r>
              <a:rPr dirty="0" sz="3500" spc="4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many</a:t>
            </a:r>
            <a:r>
              <a:rPr dirty="0" sz="3500" spc="4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things</a:t>
            </a:r>
            <a:r>
              <a:rPr dirty="0" sz="3500" spc="4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4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these</a:t>
            </a:r>
            <a:r>
              <a:rPr dirty="0" sz="3500" spc="4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algorithms</a:t>
            </a:r>
            <a:r>
              <a:rPr dirty="0" sz="3500" spc="4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are</a:t>
            </a:r>
            <a:r>
              <a:rPr dirty="0" sz="3500" spc="4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</a:t>
            </a:r>
            <a:r>
              <a:rPr dirty="0" sz="3500" spc="4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most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cases</a:t>
            </a:r>
            <a:r>
              <a:rPr dirty="0" sz="3500" spc="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imperfect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.</a:t>
            </a:r>
            <a:r>
              <a:rPr dirty="0" sz="3500" spc="-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give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poor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results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sometimes.</a:t>
            </a:r>
            <a:endParaRPr sz="3500">
              <a:latin typeface="Times New Roman"/>
              <a:cs typeface="Times New Roman"/>
            </a:endParaRPr>
          </a:p>
          <a:p>
            <a:pPr algn="just" marL="210820" marR="5715">
              <a:lnSpc>
                <a:spcPct val="115599"/>
              </a:lnSpc>
              <a:spcBef>
                <a:spcPts val="88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But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again,</a:t>
            </a:r>
            <a:r>
              <a:rPr dirty="0" sz="3500" spc="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we</a:t>
            </a:r>
            <a:r>
              <a:rPr dirty="0" sz="3500" spc="7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as</a:t>
            </a:r>
            <a:r>
              <a:rPr dirty="0" sz="3500" spc="6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 i="1">
                <a:solidFill>
                  <a:srgbClr val="1E1E1E"/>
                </a:solidFill>
                <a:latin typeface="Times New Roman"/>
                <a:cs typeface="Times New Roman"/>
              </a:rPr>
              <a:t>customers</a:t>
            </a:r>
            <a:r>
              <a:rPr dirty="0" sz="3500" spc="70" b="1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 i="1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60" b="1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 i="1">
                <a:solidFill>
                  <a:srgbClr val="1E1E1E"/>
                </a:solidFill>
                <a:latin typeface="Times New Roman"/>
                <a:cs typeface="Times New Roman"/>
              </a:rPr>
              <a:t>these</a:t>
            </a:r>
            <a:r>
              <a:rPr dirty="0" sz="3500" spc="70" b="1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 i="1">
                <a:solidFill>
                  <a:srgbClr val="1E1E1E"/>
                </a:solidFill>
                <a:latin typeface="Times New Roman"/>
                <a:cs typeface="Times New Roman"/>
              </a:rPr>
              <a:t>companies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,</a:t>
            </a:r>
            <a:r>
              <a:rPr dirty="0" sz="3500" spc="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as </a:t>
            </a:r>
            <a:r>
              <a:rPr dirty="0" sz="3500" b="1" i="1">
                <a:solidFill>
                  <a:srgbClr val="1E1E1E"/>
                </a:solidFill>
                <a:latin typeface="Times New Roman"/>
                <a:cs typeface="Times New Roman"/>
              </a:rPr>
              <a:t>subjects</a:t>
            </a:r>
            <a:r>
              <a:rPr dirty="0" sz="3500" spc="600" b="1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 i="1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605" b="1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 i="1">
                <a:solidFill>
                  <a:srgbClr val="1E1E1E"/>
                </a:solidFill>
                <a:latin typeface="Times New Roman"/>
                <a:cs typeface="Times New Roman"/>
              </a:rPr>
              <a:t>these</a:t>
            </a:r>
            <a:r>
              <a:rPr dirty="0" sz="3500" spc="610" b="1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 i="1">
                <a:solidFill>
                  <a:srgbClr val="1E1E1E"/>
                </a:solidFill>
                <a:latin typeface="Times New Roman"/>
                <a:cs typeface="Times New Roman"/>
              </a:rPr>
              <a:t>algorithms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,</a:t>
            </a:r>
            <a:r>
              <a:rPr dirty="0" sz="3500" spc="6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just</a:t>
            </a:r>
            <a:r>
              <a:rPr dirty="0" sz="3500" spc="6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live</a:t>
            </a:r>
            <a:r>
              <a:rPr dirty="0" sz="3500" spc="6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with</a:t>
            </a:r>
            <a:r>
              <a:rPr dirty="0" sz="3500" spc="6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these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poor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results.</a:t>
            </a:r>
            <a:endParaRPr sz="3500">
              <a:latin typeface="Times New Roman"/>
              <a:cs typeface="Times New Roman"/>
            </a:endParaRPr>
          </a:p>
          <a:p>
            <a:pPr algn="just" marL="210820" marR="5080">
              <a:lnSpc>
                <a:spcPct val="115599"/>
              </a:lnSpc>
              <a:spcBef>
                <a:spcPts val="880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</a:t>
            </a:r>
            <a:r>
              <a:rPr dirty="0" sz="3500" spc="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all</a:t>
            </a:r>
            <a:r>
              <a:rPr dirty="0" sz="3500" spc="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these</a:t>
            </a:r>
            <a:r>
              <a:rPr dirty="0" sz="3500" spc="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things</a:t>
            </a:r>
            <a:r>
              <a:rPr dirty="0" sz="3500" spc="8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are</a:t>
            </a:r>
            <a:r>
              <a:rPr dirty="0" sz="3500" spc="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just</a:t>
            </a:r>
            <a:r>
              <a:rPr dirty="0" sz="3500" spc="8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best</a:t>
            </a:r>
            <a:r>
              <a:rPr dirty="0" sz="3500" spc="8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effort</a:t>
            </a:r>
            <a:r>
              <a:rPr dirty="0" sz="3500" spc="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companies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doing</a:t>
            </a:r>
            <a:r>
              <a:rPr dirty="0" sz="3500" spc="5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what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5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always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do,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there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u="heavy" sz="3500" i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not</a:t>
            </a:r>
            <a:r>
              <a:rPr dirty="0" u="heavy" sz="3500" spc="50" i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 </a:t>
            </a:r>
            <a:r>
              <a:rPr dirty="0" u="heavy" sz="3500" spc="-50" i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a</a:t>
            </a:r>
            <a:r>
              <a:rPr dirty="0" sz="3500" spc="-5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u="heavy" sz="3500" i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problem</a:t>
            </a:r>
            <a:r>
              <a:rPr dirty="0" u="heavy" sz="3500" spc="-35" i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 i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with</a:t>
            </a:r>
            <a:r>
              <a:rPr dirty="0" u="heavy" sz="3500" spc="-25" i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 i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these</a:t>
            </a:r>
            <a:r>
              <a:rPr dirty="0" u="heavy" sz="3500" spc="-10" i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 i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being</a:t>
            </a:r>
            <a:r>
              <a:rPr dirty="0" u="heavy" sz="3500" spc="-30" i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 i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human</a:t>
            </a:r>
            <a:r>
              <a:rPr dirty="0" u="heavy" sz="3500" spc="-35" i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 i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subjects</a:t>
            </a:r>
            <a:r>
              <a:rPr dirty="0" u="heavy" sz="3500" spc="-10" i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research</a:t>
            </a:r>
            <a:r>
              <a:rPr dirty="0" u="heavy" sz="3500" spc="-1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06693" y="-164814"/>
            <a:ext cx="9530080" cy="6332220"/>
          </a:xfrm>
          <a:prstGeom prst="rect">
            <a:avLst/>
          </a:prstGeom>
        </p:spPr>
        <p:txBody>
          <a:bodyPr wrap="square" lIns="0" tIns="318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05"/>
              </a:spcBef>
            </a:pPr>
            <a:r>
              <a:rPr dirty="0" u="heavy" sz="3500" spc="-1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Cont.</a:t>
            </a:r>
            <a:endParaRPr sz="3500">
              <a:latin typeface="Times New Roman"/>
              <a:cs typeface="Times New Roman"/>
            </a:endParaRPr>
          </a:p>
          <a:p>
            <a:pPr algn="just" marL="131445" marR="6350">
              <a:lnSpc>
                <a:spcPct val="100600"/>
              </a:lnSpc>
              <a:spcBef>
                <a:spcPts val="2390"/>
              </a:spcBef>
            </a:pPr>
            <a:r>
              <a:rPr dirty="0" u="heavy" sz="3500" b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In</a:t>
            </a:r>
            <a:r>
              <a:rPr dirty="0" u="heavy" sz="3500" spc="10" b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 </a:t>
            </a:r>
            <a:r>
              <a:rPr dirty="0" u="heavy" sz="3500" b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contrast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,</a:t>
            </a:r>
            <a:r>
              <a:rPr dirty="0" sz="3500" spc="2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consider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1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following</a:t>
            </a:r>
            <a:r>
              <a:rPr dirty="0" sz="3500" spc="1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incident</a:t>
            </a:r>
            <a:r>
              <a:rPr dirty="0" sz="3500" spc="1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that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took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place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 in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2012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50">
                <a:solidFill>
                  <a:srgbClr val="1E1E1E"/>
                </a:solidFill>
                <a:latin typeface="Times New Roman"/>
                <a:cs typeface="Times New Roman"/>
              </a:rPr>
              <a:t>:</a:t>
            </a:r>
            <a:endParaRPr sz="3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55"/>
              </a:spcBef>
            </a:pPr>
            <a:endParaRPr sz="3500">
              <a:latin typeface="Times New Roman"/>
              <a:cs typeface="Times New Roman"/>
            </a:endParaRPr>
          </a:p>
          <a:p>
            <a:pPr algn="just" marL="131445" marR="5080">
              <a:lnSpc>
                <a:spcPct val="100600"/>
              </a:lnSpc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Researchers</a:t>
            </a:r>
            <a:r>
              <a:rPr dirty="0" sz="3500" spc="3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at</a:t>
            </a:r>
            <a:r>
              <a:rPr dirty="0" sz="3500" spc="3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b="1" i="1">
                <a:solidFill>
                  <a:srgbClr val="1E1E1E"/>
                </a:solidFill>
                <a:latin typeface="Times New Roman"/>
                <a:cs typeface="Times New Roman"/>
              </a:rPr>
              <a:t>Facebook</a:t>
            </a:r>
            <a:r>
              <a:rPr dirty="0" sz="3500" spc="30" b="1" i="1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3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b="1" i="1">
                <a:solidFill>
                  <a:srgbClr val="1E1E1E"/>
                </a:solidFill>
                <a:latin typeface="Times New Roman"/>
                <a:cs typeface="Times New Roman"/>
              </a:rPr>
              <a:t>Cornell</a:t>
            </a:r>
            <a:r>
              <a:rPr dirty="0" sz="3500" spc="30" b="1" i="1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10" b="1" i="1">
                <a:solidFill>
                  <a:srgbClr val="1E1E1E"/>
                </a:solidFill>
                <a:latin typeface="Times New Roman"/>
                <a:cs typeface="Times New Roman"/>
              </a:rPr>
              <a:t>University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conducted</a:t>
            </a:r>
            <a:r>
              <a:rPr dirty="0" sz="3500" spc="7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</a:t>
            </a:r>
            <a:r>
              <a:rPr dirty="0" sz="3500" spc="7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experiment</a:t>
            </a:r>
            <a:r>
              <a:rPr dirty="0" sz="3500" spc="7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where</a:t>
            </a:r>
            <a:r>
              <a:rPr dirty="0" sz="3500" spc="7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7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news</a:t>
            </a:r>
            <a:r>
              <a:rPr dirty="0" sz="3500" spc="7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feed</a:t>
            </a:r>
            <a:r>
              <a:rPr dirty="0" sz="3500" spc="7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of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selected Facebook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users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was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manipulated:</a:t>
            </a:r>
            <a:endParaRPr sz="3500">
              <a:latin typeface="Times New Roman"/>
              <a:cs typeface="Times New Roman"/>
            </a:endParaRPr>
          </a:p>
          <a:p>
            <a:pPr algn="just" marL="131445" marR="6985">
              <a:lnSpc>
                <a:spcPct val="100600"/>
              </a:lnSpc>
              <a:spcBef>
                <a:spcPts val="880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some</a:t>
            </a:r>
            <a:r>
              <a:rPr dirty="0" sz="3500" spc="24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users</a:t>
            </a:r>
            <a:r>
              <a:rPr dirty="0" sz="3500" spc="25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were</a:t>
            </a:r>
            <a:r>
              <a:rPr dirty="0" sz="3500" spc="25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shown</a:t>
            </a:r>
            <a:r>
              <a:rPr dirty="0" sz="3500" spc="25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more</a:t>
            </a:r>
            <a:r>
              <a:rPr dirty="0" sz="3500" spc="24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positive</a:t>
            </a:r>
            <a:r>
              <a:rPr dirty="0" sz="3500" spc="250" i="1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10" i="1">
                <a:solidFill>
                  <a:srgbClr val="1E1E1E"/>
                </a:solidFill>
                <a:latin typeface="Times New Roman"/>
                <a:cs typeface="Times New Roman"/>
              </a:rPr>
              <a:t>articles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,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others</a:t>
            </a:r>
            <a:r>
              <a:rPr dirty="0" sz="3500" spc="3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were</a:t>
            </a:r>
            <a:r>
              <a:rPr dirty="0" sz="3500" spc="3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shown</a:t>
            </a:r>
            <a:r>
              <a:rPr dirty="0" sz="3500" spc="3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more</a:t>
            </a:r>
            <a:r>
              <a:rPr dirty="0" sz="3500" spc="3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negative</a:t>
            </a:r>
            <a:r>
              <a:rPr dirty="0" sz="3500" spc="37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or</a:t>
            </a:r>
            <a:r>
              <a:rPr dirty="0" sz="3500" spc="37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 i="1">
                <a:solidFill>
                  <a:srgbClr val="1E1E1E"/>
                </a:solidFill>
                <a:latin typeface="Times New Roman"/>
                <a:cs typeface="Times New Roman"/>
              </a:rPr>
              <a:t>disappointing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or sad</a:t>
            </a:r>
            <a:r>
              <a:rPr dirty="0" sz="3500" spc="1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 i="1">
                <a:solidFill>
                  <a:srgbClr val="1E1E1E"/>
                </a:solidFill>
                <a:latin typeface="Times New Roman"/>
                <a:cs typeface="Times New Roman"/>
              </a:rPr>
              <a:t>articles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86004" y="3120601"/>
            <a:ext cx="9329420" cy="5626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2418080" algn="l"/>
                <a:tab pos="3094990" algn="l"/>
                <a:tab pos="4318635" algn="l"/>
                <a:tab pos="5829935" algn="l"/>
                <a:tab pos="6904990" algn="l"/>
              </a:tabLst>
            </a:pP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themselves.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In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other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words,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demonstrated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11" name="object 11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  <p:sp>
        <p:nvSpPr>
          <p:cNvPr id="3" name="object 3" descr=""/>
          <p:cNvSpPr txBox="1"/>
          <p:nvPr/>
        </p:nvSpPr>
        <p:spPr>
          <a:xfrm>
            <a:off x="206743" y="3347959"/>
            <a:ext cx="9487535" cy="1717675"/>
          </a:xfrm>
          <a:prstGeom prst="rect">
            <a:avLst/>
          </a:prstGeom>
        </p:spPr>
        <p:txBody>
          <a:bodyPr wrap="square" lIns="0" tIns="324485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255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‘</a:t>
            </a:r>
            <a:r>
              <a:rPr dirty="0" sz="3500" b="1" i="1">
                <a:solidFill>
                  <a:srgbClr val="1E1E1E"/>
                </a:solidFill>
                <a:latin typeface="Times New Roman"/>
                <a:cs typeface="Times New Roman"/>
              </a:rPr>
              <a:t>emotional</a:t>
            </a:r>
            <a:r>
              <a:rPr dirty="0" sz="3500" spc="-25" b="1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 b="1" i="1">
                <a:solidFill>
                  <a:srgbClr val="1E1E1E"/>
                </a:solidFill>
                <a:latin typeface="Times New Roman"/>
                <a:cs typeface="Times New Roman"/>
              </a:rPr>
              <a:t>contagion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’.</a:t>
            </a:r>
            <a:endParaRPr sz="3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460"/>
              </a:spcBef>
              <a:tabLst>
                <a:tab pos="1033780" algn="l"/>
                <a:tab pos="1931035" algn="l"/>
                <a:tab pos="2878455" algn="l"/>
                <a:tab pos="4993640" algn="l"/>
                <a:tab pos="5915660" algn="l"/>
                <a:tab pos="6862445" algn="l"/>
                <a:tab pos="9051925" algn="l"/>
              </a:tabLst>
            </a:pP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was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something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was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considered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an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2383902" y="5575739"/>
            <a:ext cx="2999105" cy="5626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972819" algn="l"/>
              </a:tabLst>
            </a:pP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experiment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5671320" y="5575739"/>
            <a:ext cx="3012440" cy="5626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970915" algn="l"/>
                <a:tab pos="1831339" algn="l"/>
              </a:tabLst>
            </a:pP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results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2357587" y="5039302"/>
            <a:ext cx="7338695" cy="109918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20"/>
              </a:spcBef>
              <a:tabLst>
                <a:tab pos="1405255" algn="l"/>
                <a:tab pos="4650105" algn="l"/>
                <a:tab pos="5708015" algn="l"/>
                <a:tab pos="6318885" algn="l"/>
              </a:tabLst>
            </a:pP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result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psychologically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5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paper</a:t>
            </a:r>
            <a:endParaRPr sz="3500">
              <a:latin typeface="Times New Roman"/>
              <a:cs typeface="Times New Roman"/>
            </a:endParaRPr>
          </a:p>
          <a:p>
            <a:pPr algn="r" marR="7620">
              <a:lnSpc>
                <a:spcPct val="100000"/>
              </a:lnSpc>
              <a:spcBef>
                <a:spcPts val="25"/>
              </a:spcBef>
            </a:pP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was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206743" y="5039302"/>
            <a:ext cx="1889125" cy="1635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600"/>
              </a:lnSpc>
              <a:spcBef>
                <a:spcPts val="95"/>
              </a:spcBef>
            </a:pP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important describing published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2298847" y="6112175"/>
            <a:ext cx="7394575" cy="5626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711200" algn="l"/>
                <a:tab pos="1609725" algn="l"/>
                <a:tab pos="4147820" algn="l"/>
                <a:tab pos="4871085" algn="l"/>
                <a:tab pos="5768340" algn="l"/>
              </a:tabLst>
            </a:pP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in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Proceedings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10" b="1" i="1">
                <a:solidFill>
                  <a:srgbClr val="1E1E1E"/>
                </a:solidFill>
                <a:latin typeface="Times New Roman"/>
                <a:cs typeface="Times New Roman"/>
              </a:rPr>
              <a:t>National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206743" y="6648612"/>
            <a:ext cx="5605780" cy="5626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3500" b="1" i="1">
                <a:solidFill>
                  <a:srgbClr val="1E1E1E"/>
                </a:solidFill>
                <a:latin typeface="Times New Roman"/>
                <a:cs typeface="Times New Roman"/>
              </a:rPr>
              <a:t>Academies</a:t>
            </a:r>
            <a:r>
              <a:rPr dirty="0" sz="3500" spc="-5" b="1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 i="1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-5" b="1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 i="1">
                <a:solidFill>
                  <a:srgbClr val="1E1E1E"/>
                </a:solidFill>
                <a:latin typeface="Times New Roman"/>
                <a:cs typeface="Times New Roman"/>
              </a:rPr>
              <a:t>Science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2014.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206743" y="-161981"/>
            <a:ext cx="9408160" cy="3308350"/>
          </a:xfrm>
          <a:prstGeom prst="rect">
            <a:avLst/>
          </a:prstGeom>
        </p:spPr>
        <p:txBody>
          <a:bodyPr wrap="square" lIns="0" tIns="3155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485"/>
              </a:spcBef>
            </a:pPr>
            <a:r>
              <a:rPr dirty="0" u="heavy" sz="3500" spc="-1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Cont.</a:t>
            </a:r>
            <a:endParaRPr sz="3500">
              <a:latin typeface="Times New Roman"/>
              <a:cs typeface="Times New Roman"/>
            </a:endParaRPr>
          </a:p>
          <a:p>
            <a:pPr algn="just" marL="91440" marR="5080">
              <a:lnSpc>
                <a:spcPct val="100600"/>
              </a:lnSpc>
              <a:spcBef>
                <a:spcPts val="2360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What</a:t>
            </a:r>
            <a:r>
              <a:rPr dirty="0" sz="3500" spc="7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7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(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FB</a:t>
            </a:r>
            <a:r>
              <a:rPr dirty="0" sz="3500" spc="72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&amp;</a:t>
            </a:r>
            <a:r>
              <a:rPr dirty="0" sz="3500" spc="7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Corn</a:t>
            </a:r>
            <a:r>
              <a:rPr dirty="0" sz="3500" spc="73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univ.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)</a:t>
            </a:r>
            <a:r>
              <a:rPr dirty="0" sz="3500" spc="7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found</a:t>
            </a:r>
            <a:r>
              <a:rPr dirty="0" sz="3500" spc="7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was</a:t>
            </a:r>
            <a:r>
              <a:rPr dirty="0" sz="3500" spc="7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people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shown</a:t>
            </a:r>
            <a:r>
              <a:rPr dirty="0" sz="3500" spc="4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more</a:t>
            </a:r>
            <a:r>
              <a:rPr dirty="0" sz="3500" spc="4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positive</a:t>
            </a:r>
            <a:r>
              <a:rPr dirty="0" sz="3500" spc="4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articles</a:t>
            </a:r>
            <a:r>
              <a:rPr dirty="0" sz="3500" spc="4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posted</a:t>
            </a:r>
            <a:r>
              <a:rPr dirty="0" sz="3500" spc="4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more</a:t>
            </a:r>
            <a:r>
              <a:rPr dirty="0" sz="3500" spc="4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positive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articles</a:t>
            </a:r>
            <a:r>
              <a:rPr dirty="0" sz="3500" spc="16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themselves</a:t>
            </a:r>
            <a:r>
              <a:rPr dirty="0" sz="3500" spc="15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on</a:t>
            </a:r>
            <a:r>
              <a:rPr dirty="0" sz="3500" spc="16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Facebook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.</a:t>
            </a:r>
            <a:r>
              <a:rPr dirty="0" sz="3500" spc="16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People</a:t>
            </a:r>
            <a:r>
              <a:rPr dirty="0" sz="3500" spc="15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shown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more negative</a:t>
            </a:r>
            <a:r>
              <a:rPr dirty="0" sz="3500" spc="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articles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posted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more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negative</a:t>
            </a:r>
            <a:r>
              <a:rPr dirty="0" sz="3500" spc="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articles</a:t>
            </a:r>
            <a:endParaRPr sz="35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44500" y="819406"/>
            <a:ext cx="9251950" cy="626237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715" indent="-635">
              <a:lnSpc>
                <a:spcPct val="100600"/>
              </a:lnSpc>
              <a:spcBef>
                <a:spcPts val="9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78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users</a:t>
            </a:r>
            <a:r>
              <a:rPr dirty="0" sz="3500" spc="7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78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Facebook</a:t>
            </a:r>
            <a:r>
              <a:rPr dirty="0" sz="3500" spc="79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C00000"/>
                </a:solidFill>
                <a:latin typeface="Times New Roman"/>
                <a:cs typeface="Times New Roman"/>
              </a:rPr>
              <a:t>did</a:t>
            </a:r>
            <a:r>
              <a:rPr dirty="0" sz="3500" spc="775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C00000"/>
                </a:solidFill>
                <a:latin typeface="Times New Roman"/>
                <a:cs typeface="Times New Roman"/>
              </a:rPr>
              <a:t>not</a:t>
            </a:r>
            <a:r>
              <a:rPr dirty="0" sz="3500" spc="790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C00000"/>
                </a:solidFill>
                <a:latin typeface="Times New Roman"/>
                <a:cs typeface="Times New Roman"/>
              </a:rPr>
              <a:t>know</a:t>
            </a:r>
            <a:r>
              <a:rPr dirty="0" sz="3500" spc="795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78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their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newsfeed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was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being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manipulated.</a:t>
            </a:r>
            <a:endParaRPr sz="35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00600"/>
              </a:lnSpc>
              <a:spcBef>
                <a:spcPts val="87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2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did</a:t>
            </a:r>
            <a:r>
              <a:rPr dirty="0" sz="3500" spc="15" b="1">
                <a:solidFill>
                  <a:srgbClr val="008000"/>
                </a:solidFill>
                <a:latin typeface="Times New Roman"/>
                <a:cs typeface="Times New Roman"/>
              </a:rPr>
              <a:t> 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know</a:t>
            </a:r>
            <a:r>
              <a:rPr dirty="0" sz="3500" spc="25" b="1">
                <a:solidFill>
                  <a:srgbClr val="008000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1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Facebook</a:t>
            </a:r>
            <a:r>
              <a:rPr dirty="0" sz="3500" spc="20" i="1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regularly</a:t>
            </a:r>
            <a:r>
              <a:rPr dirty="0" sz="3500" spc="2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tinkers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with</a:t>
            </a:r>
            <a:r>
              <a:rPr dirty="0" sz="3500" spc="3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3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algorithm</a:t>
            </a:r>
            <a:r>
              <a:rPr dirty="0" sz="3500" spc="2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2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choose</a:t>
            </a:r>
            <a:r>
              <a:rPr dirty="0" sz="3500" spc="3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items</a:t>
            </a:r>
            <a:r>
              <a:rPr dirty="0" sz="3500" spc="2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2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are</a:t>
            </a:r>
            <a:r>
              <a:rPr dirty="0" sz="3500" spc="3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shown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 their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newsfeed.</a:t>
            </a:r>
            <a:endParaRPr sz="35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00600"/>
              </a:lnSpc>
              <a:spcBef>
                <a:spcPts val="880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2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2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did</a:t>
            </a:r>
            <a:r>
              <a:rPr dirty="0" sz="3500" spc="204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know</a:t>
            </a:r>
            <a:r>
              <a:rPr dirty="0" sz="3500" spc="22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2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what</a:t>
            </a:r>
            <a:r>
              <a:rPr dirty="0" sz="3500" spc="2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2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actually</a:t>
            </a:r>
            <a:r>
              <a:rPr dirty="0" sz="3500" spc="204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saw</a:t>
            </a:r>
            <a:r>
              <a:rPr dirty="0" sz="3500" spc="2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in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their</a:t>
            </a:r>
            <a:r>
              <a:rPr dirty="0" sz="3500" spc="7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news</a:t>
            </a:r>
            <a:r>
              <a:rPr dirty="0" sz="3500" spc="7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feed</a:t>
            </a:r>
            <a:r>
              <a:rPr dirty="0" sz="3500" spc="7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was</a:t>
            </a:r>
            <a:r>
              <a:rPr dirty="0" sz="3500" spc="7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whatever</a:t>
            </a:r>
            <a:r>
              <a:rPr dirty="0" sz="3500" spc="7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Facebook</a:t>
            </a:r>
            <a:r>
              <a:rPr dirty="0" sz="3500" spc="76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u="heavy" sz="3500" spc="-1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thought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u="heavy" sz="350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was</a:t>
            </a:r>
            <a:r>
              <a:rPr dirty="0" u="heavy" sz="3500" spc="5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good</a:t>
            </a:r>
            <a:r>
              <a:rPr dirty="0" u="heavy" sz="3500" spc="-1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for</a:t>
            </a:r>
            <a:r>
              <a:rPr dirty="0" u="heavy" sz="3500" spc="-5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them</a:t>
            </a:r>
            <a:r>
              <a:rPr dirty="0" u="heavy" sz="3500" spc="-5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to</a:t>
            </a:r>
            <a:r>
              <a:rPr dirty="0" u="heavy" sz="3500" spc="-5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 spc="-2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see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.</a:t>
            </a:r>
            <a:endParaRPr sz="3500">
              <a:latin typeface="Times New Roman"/>
              <a:cs typeface="Times New Roman"/>
            </a:endParaRPr>
          </a:p>
          <a:p>
            <a:pPr algn="just" marL="12700" marR="6985">
              <a:lnSpc>
                <a:spcPct val="100600"/>
              </a:lnSpc>
              <a:spcBef>
                <a:spcPts val="880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What</a:t>
            </a:r>
            <a:r>
              <a:rPr dirty="0" sz="3500" spc="8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7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C00000"/>
                </a:solidFill>
                <a:latin typeface="Times New Roman"/>
                <a:cs typeface="Times New Roman"/>
              </a:rPr>
              <a:t>didn't</a:t>
            </a:r>
            <a:r>
              <a:rPr dirty="0" sz="3500" spc="79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C00000"/>
                </a:solidFill>
                <a:latin typeface="Times New Roman"/>
                <a:cs typeface="Times New Roman"/>
              </a:rPr>
              <a:t>know</a:t>
            </a:r>
            <a:r>
              <a:rPr dirty="0" sz="3500" spc="79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was</a:t>
            </a:r>
            <a:r>
              <a:rPr dirty="0" sz="3500" spc="8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8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what</a:t>
            </a:r>
            <a:r>
              <a:rPr dirty="0" sz="3500" spc="7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 i="1">
                <a:solidFill>
                  <a:srgbClr val="1E1E1E"/>
                </a:solidFill>
                <a:latin typeface="Times New Roman"/>
                <a:cs typeface="Times New Roman"/>
              </a:rPr>
              <a:t>Facebook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claimed</a:t>
            </a:r>
            <a:r>
              <a:rPr dirty="0" sz="3500" spc="3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was</a:t>
            </a:r>
            <a:r>
              <a:rPr dirty="0" sz="3500" spc="3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good</a:t>
            </a:r>
            <a:r>
              <a:rPr dirty="0" sz="3500" spc="3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for</a:t>
            </a:r>
            <a:r>
              <a:rPr dirty="0" sz="3500" spc="3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them</a:t>
            </a:r>
            <a:r>
              <a:rPr dirty="0" sz="3500" spc="3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3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see</a:t>
            </a:r>
            <a:r>
              <a:rPr dirty="0" sz="3500" spc="3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was</a:t>
            </a:r>
            <a:r>
              <a:rPr dirty="0" sz="3500" spc="3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potentially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manipulated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for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purposes of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research</a:t>
            </a:r>
            <a:r>
              <a:rPr dirty="0" sz="3500" spc="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study.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06737" y="138133"/>
            <a:ext cx="9529445" cy="553910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u="heavy" sz="3500" spc="-1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Cont.</a:t>
            </a:r>
            <a:endParaRPr sz="3500">
              <a:latin typeface="Times New Roman"/>
              <a:cs typeface="Times New Roman"/>
            </a:endParaRPr>
          </a:p>
          <a:p>
            <a:pPr marL="131445">
              <a:lnSpc>
                <a:spcPct val="100000"/>
              </a:lnSpc>
              <a:spcBef>
                <a:spcPts val="3660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Once</a:t>
            </a:r>
            <a:r>
              <a:rPr dirty="0" sz="3500" spc="3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3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results</a:t>
            </a:r>
            <a:r>
              <a:rPr dirty="0" sz="3500" spc="3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3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3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experiment</a:t>
            </a:r>
            <a:r>
              <a:rPr dirty="0" sz="3500" spc="3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became</a:t>
            </a:r>
            <a:r>
              <a:rPr dirty="0" sz="3500" spc="3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public,</a:t>
            </a:r>
            <a:endParaRPr sz="3500">
              <a:latin typeface="Times New Roman"/>
              <a:cs typeface="Times New Roman"/>
            </a:endParaRPr>
          </a:p>
          <a:p>
            <a:pPr marL="131445">
              <a:lnSpc>
                <a:spcPct val="100000"/>
              </a:lnSpc>
              <a:spcBef>
                <a:spcPts val="25"/>
              </a:spcBef>
            </a:pP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Facebook</a:t>
            </a:r>
            <a:r>
              <a:rPr dirty="0" sz="3500" spc="-2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got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lot of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bad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press.</a:t>
            </a:r>
            <a:endParaRPr sz="3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55"/>
              </a:spcBef>
            </a:pPr>
            <a:endParaRPr sz="3500">
              <a:latin typeface="Times New Roman"/>
              <a:cs typeface="Times New Roman"/>
            </a:endParaRPr>
          </a:p>
          <a:p>
            <a:pPr algn="just" marL="131445" marR="5080">
              <a:lnSpc>
                <a:spcPct val="100600"/>
              </a:lnSpc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It</a:t>
            </a:r>
            <a:r>
              <a:rPr dirty="0" sz="3500" spc="7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came</a:t>
            </a:r>
            <a:r>
              <a:rPr dirty="0" sz="3500" spc="7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out</a:t>
            </a:r>
            <a:r>
              <a:rPr dirty="0" sz="3500" spc="7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7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7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experiment</a:t>
            </a:r>
            <a:r>
              <a:rPr dirty="0" sz="3500" spc="7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7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7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companies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should</a:t>
            </a:r>
            <a:r>
              <a:rPr dirty="0" sz="3500" spc="12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not</a:t>
            </a:r>
            <a:r>
              <a:rPr dirty="0" sz="3500" spc="13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lie</a:t>
            </a:r>
            <a:r>
              <a:rPr dirty="0" sz="3500" spc="13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14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us</a:t>
            </a:r>
            <a:r>
              <a:rPr dirty="0" sz="3500" spc="13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intentionally,</a:t>
            </a:r>
            <a:r>
              <a:rPr dirty="0" sz="3500" spc="13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even</a:t>
            </a:r>
            <a:r>
              <a:rPr dirty="0" sz="3500" spc="13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if</a:t>
            </a:r>
            <a:r>
              <a:rPr dirty="0" sz="3500" spc="13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what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they're</a:t>
            </a:r>
            <a:r>
              <a:rPr dirty="0" sz="3500" spc="4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doing</a:t>
            </a:r>
            <a:r>
              <a:rPr dirty="0" sz="3500" spc="4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</a:t>
            </a:r>
            <a:r>
              <a:rPr dirty="0" sz="3500" spc="5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terms</a:t>
            </a:r>
            <a:r>
              <a:rPr dirty="0" sz="3500" spc="4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4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4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effects</a:t>
            </a:r>
            <a:r>
              <a:rPr dirty="0" sz="3500" spc="4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on</a:t>
            </a:r>
            <a:r>
              <a:rPr dirty="0" sz="3500" spc="4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us</a:t>
            </a:r>
            <a:r>
              <a:rPr dirty="0" sz="3500" spc="4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are</a:t>
            </a:r>
            <a:r>
              <a:rPr dirty="0" sz="3500" spc="5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not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66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much</a:t>
            </a:r>
            <a:r>
              <a:rPr dirty="0" sz="3500" spc="67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different</a:t>
            </a:r>
            <a:r>
              <a:rPr dirty="0" sz="3500" spc="67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from</a:t>
            </a:r>
            <a:r>
              <a:rPr dirty="0" sz="3500" spc="67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if</a:t>
            </a:r>
            <a:r>
              <a:rPr dirty="0" sz="3500" spc="66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67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were</a:t>
            </a:r>
            <a:r>
              <a:rPr dirty="0" sz="3500" spc="67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just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conducting</a:t>
            </a:r>
            <a:r>
              <a:rPr dirty="0" sz="3500" spc="-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regular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business.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06731" y="-164838"/>
            <a:ext cx="9568180" cy="7202170"/>
          </a:xfrm>
          <a:prstGeom prst="rect">
            <a:avLst/>
          </a:prstGeom>
        </p:spPr>
        <p:txBody>
          <a:bodyPr wrap="square" lIns="0" tIns="318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05"/>
              </a:spcBef>
            </a:pPr>
            <a:r>
              <a:rPr dirty="0" u="heavy" sz="3500" spc="-1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Cont.</a:t>
            </a:r>
            <a:endParaRPr sz="3500">
              <a:latin typeface="Times New Roman"/>
              <a:cs typeface="Times New Roman"/>
            </a:endParaRPr>
          </a:p>
          <a:p>
            <a:pPr algn="just" marL="170815" marR="84455">
              <a:lnSpc>
                <a:spcPct val="100600"/>
              </a:lnSpc>
              <a:spcBef>
                <a:spcPts val="2390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There's</a:t>
            </a:r>
            <a:r>
              <a:rPr dirty="0" sz="3500" spc="11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114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company</a:t>
            </a:r>
            <a:r>
              <a:rPr dirty="0" sz="3500" spc="11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called</a:t>
            </a:r>
            <a:r>
              <a:rPr dirty="0" sz="3500" spc="11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OkCupid,</a:t>
            </a:r>
            <a:r>
              <a:rPr dirty="0" sz="3500" spc="11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which</a:t>
            </a:r>
            <a:r>
              <a:rPr dirty="0" sz="3500" spc="11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11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50">
                <a:solidFill>
                  <a:srgbClr val="1E1E1E"/>
                </a:solidFill>
                <a:latin typeface="Times New Roman"/>
                <a:cs typeface="Times New Roman"/>
              </a:rPr>
              <a:t>a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matchmaking</a:t>
            </a:r>
            <a:r>
              <a:rPr dirty="0" sz="3500" spc="434">
                <a:solidFill>
                  <a:srgbClr val="1E1E1E"/>
                </a:solidFill>
                <a:latin typeface="Times New Roman"/>
                <a:cs typeface="Times New Roman"/>
              </a:rPr>
              <a:t> 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company</a:t>
            </a:r>
            <a:r>
              <a:rPr dirty="0" sz="3500" spc="434">
                <a:solidFill>
                  <a:srgbClr val="1E1E1E"/>
                </a:solidFill>
                <a:latin typeface="Times New Roman"/>
                <a:cs typeface="Times New Roman"/>
              </a:rPr>
              <a:t> 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434">
                <a:solidFill>
                  <a:srgbClr val="1E1E1E"/>
                </a:solidFill>
                <a:latin typeface="Times New Roman"/>
                <a:cs typeface="Times New Roman"/>
              </a:rPr>
              <a:t> 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also</a:t>
            </a:r>
            <a:r>
              <a:rPr dirty="0" sz="3500" spc="434">
                <a:solidFill>
                  <a:srgbClr val="1E1E1E"/>
                </a:solidFill>
                <a:latin typeface="Times New Roman"/>
                <a:cs typeface="Times New Roman"/>
              </a:rPr>
              <a:t>  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conducted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experiments</a:t>
            </a:r>
            <a:r>
              <a:rPr dirty="0" sz="3500" spc="38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reporting</a:t>
            </a:r>
            <a:r>
              <a:rPr dirty="0" sz="3500" spc="39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compatibility</a:t>
            </a:r>
            <a:r>
              <a:rPr dirty="0" sz="3500" spc="39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scores</a:t>
            </a:r>
            <a:r>
              <a:rPr dirty="0" sz="3500" spc="38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that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were</a:t>
            </a:r>
            <a:r>
              <a:rPr dirty="0" sz="3500" spc="5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different</a:t>
            </a:r>
            <a:r>
              <a:rPr dirty="0" sz="3500" spc="5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than</a:t>
            </a:r>
            <a:r>
              <a:rPr dirty="0" sz="3500" spc="5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5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had</a:t>
            </a:r>
            <a:r>
              <a:rPr dirty="0" sz="3500" spc="509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actually</a:t>
            </a:r>
            <a:r>
              <a:rPr dirty="0" sz="3500" spc="5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estimated</a:t>
            </a:r>
            <a:r>
              <a:rPr dirty="0" sz="3500" spc="5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in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their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algorithm.</a:t>
            </a:r>
            <a:endParaRPr sz="3500">
              <a:latin typeface="Times New Roman"/>
              <a:cs typeface="Times New Roman"/>
            </a:endParaRPr>
          </a:p>
          <a:p>
            <a:pPr algn="just" marL="170815" marR="83820">
              <a:lnSpc>
                <a:spcPct val="100600"/>
              </a:lnSpc>
              <a:spcBef>
                <a:spcPts val="87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204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2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actually</a:t>
            </a:r>
            <a:r>
              <a:rPr dirty="0" sz="3500" spc="204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thought</a:t>
            </a:r>
            <a:r>
              <a:rPr dirty="0" sz="3500" spc="2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204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2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were</a:t>
            </a:r>
            <a:r>
              <a:rPr dirty="0" sz="3500" spc="2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doing</a:t>
            </a:r>
            <a:r>
              <a:rPr dirty="0" sz="3500" spc="2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the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right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thing.</a:t>
            </a:r>
            <a:endParaRPr sz="3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65"/>
              </a:spcBef>
            </a:pPr>
            <a:endParaRPr sz="3500">
              <a:latin typeface="Times New Roman"/>
              <a:cs typeface="Times New Roman"/>
            </a:endParaRPr>
          </a:p>
          <a:p>
            <a:pPr algn="just" marL="170815" marR="5080">
              <a:lnSpc>
                <a:spcPct val="100600"/>
              </a:lnSpc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So,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Christian</a:t>
            </a:r>
            <a:r>
              <a:rPr dirty="0" sz="3500" spc="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Rudder,</a:t>
            </a:r>
            <a:r>
              <a:rPr dirty="0" sz="3500" spc="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CEO</a:t>
            </a:r>
            <a:r>
              <a:rPr dirty="0" sz="3500" spc="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OkCupid,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wrote</a:t>
            </a:r>
            <a:r>
              <a:rPr dirty="0" sz="3500" spc="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50">
                <a:solidFill>
                  <a:srgbClr val="1E1E1E"/>
                </a:solidFill>
                <a:latin typeface="Times New Roman"/>
                <a:cs typeface="Times New Roman"/>
              </a:rPr>
              <a:t>a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blog</a:t>
            </a:r>
            <a:r>
              <a:rPr dirty="0" sz="3500" spc="204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post</a:t>
            </a:r>
            <a:r>
              <a:rPr dirty="0" sz="3500" spc="2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saying,</a:t>
            </a:r>
            <a:r>
              <a:rPr dirty="0" sz="3500" spc="2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"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We</a:t>
            </a:r>
            <a:r>
              <a:rPr dirty="0" sz="3500" spc="229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experiment</a:t>
            </a:r>
            <a:r>
              <a:rPr dirty="0" sz="3500" spc="22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on</a:t>
            </a:r>
            <a:r>
              <a:rPr dirty="0" sz="3500" spc="22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human</a:t>
            </a:r>
            <a:r>
              <a:rPr dirty="0" sz="3500" spc="22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 i="1">
                <a:solidFill>
                  <a:srgbClr val="1E1E1E"/>
                </a:solidFill>
                <a:latin typeface="Times New Roman"/>
                <a:cs typeface="Times New Roman"/>
              </a:rPr>
              <a:t>beings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in support of</a:t>
            </a:r>
            <a:r>
              <a:rPr dirty="0" sz="3500" spc="-1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what</a:t>
            </a:r>
            <a:r>
              <a:rPr dirty="0" sz="3500" spc="-1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Facebook</a:t>
            </a:r>
            <a:r>
              <a:rPr dirty="0" sz="3500" spc="-1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had</a:t>
            </a:r>
            <a:r>
              <a:rPr dirty="0" sz="3500" spc="-10" i="1">
                <a:solidFill>
                  <a:srgbClr val="1E1E1E"/>
                </a:solidFill>
                <a:latin typeface="Times New Roman"/>
                <a:cs typeface="Times New Roman"/>
              </a:rPr>
              <a:t> done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.".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06756" y="138178"/>
            <a:ext cx="9488805" cy="667067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u="heavy" sz="3500" spc="-1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Cont.</a:t>
            </a:r>
            <a:endParaRPr sz="3500">
              <a:latin typeface="Times New Roman"/>
              <a:cs typeface="Times New Roman"/>
            </a:endParaRPr>
          </a:p>
          <a:p>
            <a:pPr algn="just" marL="170815" marR="5080">
              <a:lnSpc>
                <a:spcPct val="115700"/>
              </a:lnSpc>
              <a:spcBef>
                <a:spcPts val="261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What</a:t>
            </a:r>
            <a:r>
              <a:rPr dirty="0" sz="3500" spc="5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we</a:t>
            </a:r>
            <a:r>
              <a:rPr dirty="0" sz="3500" spc="6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learn</a:t>
            </a:r>
            <a:r>
              <a:rPr dirty="0" sz="3500" spc="6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from</a:t>
            </a:r>
            <a:r>
              <a:rPr dirty="0" sz="3500" spc="5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these</a:t>
            </a:r>
            <a:r>
              <a:rPr dirty="0" sz="3500" spc="6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examples</a:t>
            </a:r>
            <a:r>
              <a:rPr dirty="0" sz="3500" spc="5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6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5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when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something</a:t>
            </a:r>
            <a:r>
              <a:rPr dirty="0" sz="3500" spc="1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new</a:t>
            </a:r>
            <a:r>
              <a:rPr dirty="0" sz="3500" spc="2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2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possible</a:t>
            </a:r>
            <a:r>
              <a:rPr dirty="0" sz="3500" spc="2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such</a:t>
            </a:r>
            <a:r>
              <a:rPr dirty="0" sz="3500" spc="2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as</a:t>
            </a:r>
            <a:r>
              <a:rPr dirty="0" sz="3500" spc="2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high</a:t>
            </a:r>
            <a:r>
              <a:rPr dirty="0" sz="3500" spc="2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volume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experiments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on</a:t>
            </a:r>
            <a:r>
              <a:rPr dirty="0" sz="3500" spc="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human</a:t>
            </a:r>
            <a:r>
              <a:rPr dirty="0" sz="3500" spc="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subjects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across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web,</a:t>
            </a:r>
            <a:r>
              <a:rPr dirty="0" sz="3500" spc="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that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we</a:t>
            </a:r>
            <a:r>
              <a:rPr dirty="0" sz="3500" spc="254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have</a:t>
            </a:r>
            <a:r>
              <a:rPr dirty="0" sz="3500" spc="26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254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feel</a:t>
            </a:r>
            <a:r>
              <a:rPr dirty="0" sz="3500" spc="254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our</a:t>
            </a:r>
            <a:r>
              <a:rPr dirty="0" sz="3500" spc="254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way</a:t>
            </a:r>
            <a:r>
              <a:rPr dirty="0" sz="3500" spc="26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through</a:t>
            </a:r>
            <a:r>
              <a:rPr dirty="0" sz="3500" spc="254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26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254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social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consensus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on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what is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appropriate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do.</a:t>
            </a:r>
            <a:endParaRPr sz="3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95"/>
              </a:spcBef>
            </a:pPr>
            <a:endParaRPr sz="3500">
              <a:latin typeface="Times New Roman"/>
              <a:cs typeface="Times New Roman"/>
            </a:endParaRPr>
          </a:p>
          <a:p>
            <a:pPr algn="just" marL="170815" marR="5080">
              <a:lnSpc>
                <a:spcPct val="115599"/>
              </a:lnSpc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Clearly,</a:t>
            </a:r>
            <a:r>
              <a:rPr dirty="0" sz="3500" spc="7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somebody</a:t>
            </a:r>
            <a:r>
              <a:rPr dirty="0" sz="3500" spc="7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like</a:t>
            </a:r>
            <a:r>
              <a:rPr dirty="0" sz="3500" spc="7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Christian</a:t>
            </a:r>
            <a:r>
              <a:rPr dirty="0" sz="3500" spc="7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Rudder</a:t>
            </a:r>
            <a:r>
              <a:rPr dirty="0" sz="3500" spc="7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thought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320">
                <a:solidFill>
                  <a:srgbClr val="1E1E1E"/>
                </a:solidFill>
                <a:latin typeface="Times New Roman"/>
                <a:cs typeface="Times New Roman"/>
              </a:rPr>
              <a:t> 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325">
                <a:solidFill>
                  <a:srgbClr val="1E1E1E"/>
                </a:solidFill>
                <a:latin typeface="Times New Roman"/>
                <a:cs typeface="Times New Roman"/>
              </a:rPr>
              <a:t> 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were</a:t>
            </a:r>
            <a:r>
              <a:rPr dirty="0" sz="3500" spc="325">
                <a:solidFill>
                  <a:srgbClr val="1E1E1E"/>
                </a:solidFill>
                <a:latin typeface="Times New Roman"/>
                <a:cs typeface="Times New Roman"/>
              </a:rPr>
              <a:t> 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doing</a:t>
            </a:r>
            <a:r>
              <a:rPr dirty="0" sz="3500" spc="320">
                <a:solidFill>
                  <a:srgbClr val="1E1E1E"/>
                </a:solidFill>
                <a:latin typeface="Times New Roman"/>
                <a:cs typeface="Times New Roman"/>
              </a:rPr>
              <a:t> 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something</a:t>
            </a:r>
            <a:r>
              <a:rPr dirty="0" sz="3500" spc="325">
                <a:solidFill>
                  <a:srgbClr val="1E1E1E"/>
                </a:solidFill>
                <a:latin typeface="Times New Roman"/>
                <a:cs typeface="Times New Roman"/>
              </a:rPr>
              <a:t> 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320">
                <a:solidFill>
                  <a:srgbClr val="1E1E1E"/>
                </a:solidFill>
                <a:latin typeface="Times New Roman"/>
                <a:cs typeface="Times New Roman"/>
              </a:rPr>
              <a:t>  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was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appropriate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at the time,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at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which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 </a:t>
            </a:r>
            <a:r>
              <a:rPr dirty="0" u="heavy" sz="350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did</a:t>
            </a:r>
            <a:r>
              <a:rPr dirty="0" u="heavy" sz="3500" spc="-5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 spc="-2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not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06743" y="138133"/>
            <a:ext cx="9568180" cy="500253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u="heavy" sz="3500" spc="-1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Cont.</a:t>
            </a:r>
            <a:endParaRPr sz="3500">
              <a:latin typeface="Times New Roman"/>
              <a:cs typeface="Times New Roman"/>
            </a:endParaRPr>
          </a:p>
          <a:p>
            <a:pPr algn="just" marL="91440" marR="5080">
              <a:lnSpc>
                <a:spcPct val="100600"/>
              </a:lnSpc>
              <a:spcBef>
                <a:spcPts val="363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Today,</a:t>
            </a:r>
            <a:r>
              <a:rPr dirty="0" sz="3500" spc="25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there</a:t>
            </a:r>
            <a:r>
              <a:rPr dirty="0" sz="3500" spc="254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25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good</a:t>
            </a:r>
            <a:r>
              <a:rPr dirty="0" sz="3500" spc="25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consensus</a:t>
            </a:r>
            <a:r>
              <a:rPr dirty="0" sz="3500" spc="254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25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companies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should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not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conduct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4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kind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4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research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even</a:t>
            </a:r>
            <a:r>
              <a:rPr dirty="0" sz="3500" spc="4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if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they're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legally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allowed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 do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it.</a:t>
            </a:r>
            <a:endParaRPr sz="3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55"/>
              </a:spcBef>
            </a:pPr>
            <a:endParaRPr sz="3500">
              <a:latin typeface="Times New Roman"/>
              <a:cs typeface="Times New Roman"/>
            </a:endParaRPr>
          </a:p>
          <a:p>
            <a:pPr algn="just" marL="91440" marR="5080">
              <a:lnSpc>
                <a:spcPct val="100600"/>
              </a:lnSpc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It's</a:t>
            </a:r>
            <a:r>
              <a:rPr dirty="0" sz="3500" spc="7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one</a:t>
            </a:r>
            <a:r>
              <a:rPr dirty="0" sz="3500" spc="7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7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these</a:t>
            </a:r>
            <a:r>
              <a:rPr dirty="0" sz="3500" spc="7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things</a:t>
            </a:r>
            <a:r>
              <a:rPr dirty="0" sz="3500" spc="7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where</a:t>
            </a:r>
            <a:r>
              <a:rPr dirty="0" sz="3500" spc="7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we</a:t>
            </a:r>
            <a:r>
              <a:rPr dirty="0" sz="3500" spc="7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have</a:t>
            </a:r>
            <a:r>
              <a:rPr dirty="0" sz="3500" spc="7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</a:t>
            </a:r>
            <a:r>
              <a:rPr dirty="0" sz="3500" spc="7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ethical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consensus</a:t>
            </a:r>
            <a:r>
              <a:rPr dirty="0" sz="3500" spc="2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2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it</a:t>
            </a:r>
            <a:r>
              <a:rPr dirty="0" sz="3500" spc="2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2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not</a:t>
            </a:r>
            <a:r>
              <a:rPr dirty="0" sz="3500" spc="2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right</a:t>
            </a:r>
            <a:r>
              <a:rPr dirty="0" sz="3500" spc="2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for</a:t>
            </a:r>
            <a:r>
              <a:rPr dirty="0" sz="3500" spc="2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companies</a:t>
            </a:r>
            <a:r>
              <a:rPr dirty="0" sz="3500" spc="2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2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lie</a:t>
            </a:r>
            <a:r>
              <a:rPr dirty="0" sz="3500" spc="254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to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us in conducting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research.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35534" y="898654"/>
            <a:ext cx="360680" cy="5626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3500" spc="-25" b="1">
                <a:solidFill>
                  <a:srgbClr val="1E1E1E"/>
                </a:solidFill>
                <a:latin typeface="Times New Roman"/>
                <a:cs typeface="Times New Roman"/>
              </a:rPr>
              <a:t>3.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  <p:sp>
        <p:nvSpPr>
          <p:cNvPr id="3" name="object 3" descr=""/>
          <p:cNvSpPr txBox="1"/>
          <p:nvPr/>
        </p:nvSpPr>
        <p:spPr>
          <a:xfrm>
            <a:off x="724662" y="968502"/>
            <a:ext cx="6118860" cy="495300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770"/>
              </a:lnSpc>
            </a:pP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Limitations</a:t>
            </a:r>
            <a:r>
              <a:rPr dirty="0" sz="3500" spc="-30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-30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informed</a:t>
            </a:r>
            <a:r>
              <a:rPr dirty="0" sz="3500" spc="-30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 b="1">
                <a:solidFill>
                  <a:srgbClr val="1E1E1E"/>
                </a:solidFill>
                <a:latin typeface="Times New Roman"/>
                <a:cs typeface="Times New Roman"/>
              </a:rPr>
              <a:t>consent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35534" y="1546377"/>
            <a:ext cx="9281160" cy="4541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600"/>
              </a:lnSpc>
              <a:spcBef>
                <a:spcPts val="9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4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concept</a:t>
            </a:r>
            <a:r>
              <a:rPr dirty="0" sz="3500" spc="4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4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informed</a:t>
            </a:r>
            <a:r>
              <a:rPr dirty="0" sz="3500" spc="490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consent</a:t>
            </a:r>
            <a:r>
              <a:rPr dirty="0" sz="3500" spc="505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was</a:t>
            </a:r>
            <a:r>
              <a:rPr dirty="0" sz="3500" spc="5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developed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</a:t>
            </a:r>
            <a:r>
              <a:rPr dirty="0" sz="3500" spc="39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39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context</a:t>
            </a:r>
            <a:r>
              <a:rPr dirty="0" sz="3500" spc="40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40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experiments</a:t>
            </a:r>
            <a:r>
              <a:rPr dirty="0" sz="3500" spc="39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40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would</a:t>
            </a:r>
            <a:r>
              <a:rPr dirty="0" sz="3500" spc="39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be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conducted</a:t>
            </a:r>
            <a:r>
              <a:rPr dirty="0" sz="3500" spc="5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on</a:t>
            </a:r>
            <a:r>
              <a:rPr dirty="0" sz="3500" spc="5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human</a:t>
            </a:r>
            <a:r>
              <a:rPr dirty="0" sz="3500" spc="5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subjects,</a:t>
            </a:r>
            <a:r>
              <a:rPr dirty="0" sz="3500" spc="5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5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data</a:t>
            </a:r>
            <a:r>
              <a:rPr dirty="0" sz="3500" spc="5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would</a:t>
            </a:r>
            <a:r>
              <a:rPr dirty="0" sz="3500" spc="5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be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collected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prospectively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after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consent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had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been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obtained.</a:t>
            </a:r>
            <a:endParaRPr sz="3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60"/>
              </a:spcBef>
            </a:pPr>
            <a:endParaRPr sz="3500">
              <a:latin typeface="Times New Roman"/>
              <a:cs typeface="Times New Roman"/>
            </a:endParaRPr>
          </a:p>
          <a:p>
            <a:pPr algn="just" marL="12700" marR="7620">
              <a:lnSpc>
                <a:spcPct val="100600"/>
              </a:lnSpc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Let's</a:t>
            </a:r>
            <a:r>
              <a:rPr dirty="0" sz="3500" spc="2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look</a:t>
            </a:r>
            <a:r>
              <a:rPr dirty="0" sz="3500" spc="2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at</a:t>
            </a:r>
            <a:r>
              <a:rPr dirty="0" sz="3500" spc="2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how</a:t>
            </a:r>
            <a:r>
              <a:rPr dirty="0" sz="3500" spc="2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2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translates</a:t>
            </a:r>
            <a:r>
              <a:rPr dirty="0" sz="3500" spc="3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into</a:t>
            </a:r>
            <a:r>
              <a:rPr dirty="0" sz="3500" spc="2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our</a:t>
            </a:r>
            <a:r>
              <a:rPr dirty="0" sz="3500" spc="3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world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today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 kinds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things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data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scientists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do.</a:t>
            </a:r>
            <a:endParaRPr sz="35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57765" y="1294894"/>
            <a:ext cx="9211310" cy="45408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715">
              <a:lnSpc>
                <a:spcPct val="100600"/>
              </a:lnSpc>
              <a:spcBef>
                <a:spcPts val="9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First,</a:t>
            </a:r>
            <a:r>
              <a:rPr dirty="0" sz="3500" spc="6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6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experiments</a:t>
            </a:r>
            <a:r>
              <a:rPr dirty="0" sz="3500" spc="6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are</a:t>
            </a:r>
            <a:r>
              <a:rPr dirty="0" sz="3500" spc="6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not</a:t>
            </a:r>
            <a:r>
              <a:rPr dirty="0" sz="3500" spc="6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often</a:t>
            </a:r>
            <a:r>
              <a:rPr dirty="0" sz="3500" spc="6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experiments,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there</a:t>
            </a:r>
            <a:r>
              <a:rPr dirty="0" sz="3500" spc="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first</a:t>
            </a:r>
            <a:r>
              <a:rPr dirty="0" sz="3500" spc="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collection</a:t>
            </a:r>
            <a:r>
              <a:rPr dirty="0" sz="3500" spc="15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15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data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,</a:t>
            </a:r>
            <a:r>
              <a:rPr dirty="0" sz="3500" spc="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experiment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comes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afterwards.</a:t>
            </a:r>
            <a:endParaRPr sz="3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55"/>
              </a:spcBef>
            </a:pPr>
            <a:endParaRPr sz="35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00600"/>
              </a:lnSpc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6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6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collection</a:t>
            </a:r>
            <a:r>
              <a:rPr dirty="0" sz="3500" spc="635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640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data</a:t>
            </a:r>
            <a:r>
              <a:rPr dirty="0" sz="3500" spc="655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6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often</a:t>
            </a:r>
            <a:r>
              <a:rPr dirty="0" sz="3500" spc="6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from</a:t>
            </a:r>
            <a:r>
              <a:rPr dirty="0" sz="3500" spc="6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people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who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are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interacting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with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somebody</a:t>
            </a:r>
            <a:r>
              <a:rPr dirty="0" sz="3500" spc="5" b="1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who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would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like</a:t>
            </a:r>
            <a:r>
              <a:rPr dirty="0" sz="3500" spc="229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23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collect</a:t>
            </a:r>
            <a:r>
              <a:rPr dirty="0" sz="3500" spc="24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23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data,</a:t>
            </a:r>
            <a:r>
              <a:rPr dirty="0" sz="3500" spc="24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possibly</a:t>
            </a:r>
            <a:r>
              <a:rPr dirty="0" sz="3500" spc="23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23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merchant,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possibly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software vendor</a:t>
            </a:r>
            <a:r>
              <a:rPr dirty="0" sz="3500" spc="-30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some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sort.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46379" y="458218"/>
            <a:ext cx="370840" cy="5626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3500" spc="-25" b="1">
                <a:latin typeface="Calibri"/>
                <a:cs typeface="Calibri"/>
              </a:rPr>
              <a:t>1.</a:t>
            </a:r>
            <a:endParaRPr sz="3500">
              <a:latin typeface="Calibri"/>
              <a:cs typeface="Calibri"/>
            </a:endParaRPr>
          </a:p>
        </p:txBody>
      </p:sp>
      <p:sp>
        <p:nvSpPr>
          <p:cNvPr id="6" name="object 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02235">
              <a:lnSpc>
                <a:spcPts val="1350"/>
              </a:lnSpc>
            </a:pPr>
            <a:fld id="{81D60167-4931-47E6-BA6A-407CBD079E47}" type="slidenum">
              <a:rPr dirty="0" spc="-50"/>
              <a:t>4</a:t>
            </a:fld>
          </a:p>
        </p:txBody>
      </p:sp>
      <p:sp>
        <p:nvSpPr>
          <p:cNvPr id="3" name="object 3" descr=""/>
          <p:cNvSpPr txBox="1"/>
          <p:nvPr/>
        </p:nvSpPr>
        <p:spPr>
          <a:xfrm>
            <a:off x="636269" y="490727"/>
            <a:ext cx="9265920" cy="546735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4065"/>
              </a:lnSpc>
            </a:pPr>
            <a:r>
              <a:rPr dirty="0" sz="3500" b="1">
                <a:latin typeface="Calibri"/>
                <a:cs typeface="Calibri"/>
              </a:rPr>
              <a:t>Human Subjects</a:t>
            </a:r>
            <a:r>
              <a:rPr dirty="0" sz="3500" spc="5" b="1">
                <a:latin typeface="Calibri"/>
                <a:cs typeface="Calibri"/>
              </a:rPr>
              <a:t> </a:t>
            </a:r>
            <a:r>
              <a:rPr dirty="0" sz="3500" b="1">
                <a:latin typeface="Calibri"/>
                <a:cs typeface="Calibri"/>
              </a:rPr>
              <a:t>Research and Informed</a:t>
            </a:r>
            <a:r>
              <a:rPr dirty="0" sz="3500" spc="15" b="1">
                <a:latin typeface="Calibri"/>
                <a:cs typeface="Calibri"/>
              </a:rPr>
              <a:t> </a:t>
            </a:r>
            <a:r>
              <a:rPr dirty="0" sz="3500" spc="-10" b="1">
                <a:latin typeface="Calibri"/>
                <a:cs typeface="Calibri"/>
              </a:rPr>
              <a:t>Consent:</a:t>
            </a:r>
            <a:endParaRPr sz="35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636269" y="1295400"/>
            <a:ext cx="1091565" cy="546735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4065"/>
              </a:lnSpc>
            </a:pPr>
            <a:r>
              <a:rPr dirty="0" u="heavy" sz="35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Part</a:t>
            </a:r>
            <a:r>
              <a:rPr dirty="0" u="heavy" sz="3500" spc="-8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heavy" sz="3500" spc="-5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2</a:t>
            </a:r>
            <a:endParaRPr sz="3500">
              <a:latin typeface="Calibri"/>
              <a:cs typeface="Calibri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404069" y="1910590"/>
            <a:ext cx="9097645" cy="50736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119380">
              <a:lnSpc>
                <a:spcPct val="100600"/>
              </a:lnSpc>
              <a:spcBef>
                <a:spcPts val="95"/>
              </a:spcBef>
            </a:pPr>
            <a:r>
              <a:rPr dirty="0" sz="3500">
                <a:latin typeface="Times New Roman"/>
                <a:cs typeface="Times New Roman"/>
              </a:rPr>
              <a:t>In traditional</a:t>
            </a:r>
            <a:r>
              <a:rPr dirty="0" sz="3500" spc="-20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experiments</a:t>
            </a:r>
            <a:r>
              <a:rPr dirty="0" sz="3500" spc="5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on</a:t>
            </a:r>
            <a:r>
              <a:rPr dirty="0" sz="3500" spc="5">
                <a:latin typeface="Times New Roman"/>
                <a:cs typeface="Times New Roman"/>
              </a:rPr>
              <a:t> </a:t>
            </a:r>
            <a:r>
              <a:rPr dirty="0" u="heavy" sz="35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human</a:t>
            </a:r>
            <a:r>
              <a:rPr dirty="0" u="heavy" sz="3500" spc="-1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subjects</a:t>
            </a:r>
            <a:r>
              <a:rPr dirty="0" sz="3500">
                <a:latin typeface="Times New Roman"/>
                <a:cs typeface="Times New Roman"/>
              </a:rPr>
              <a:t>,</a:t>
            </a:r>
            <a:r>
              <a:rPr dirty="0" sz="3500" spc="5">
                <a:latin typeface="Times New Roman"/>
                <a:cs typeface="Times New Roman"/>
              </a:rPr>
              <a:t> </a:t>
            </a:r>
            <a:r>
              <a:rPr dirty="0" sz="3500" spc="-25">
                <a:latin typeface="Times New Roman"/>
                <a:cs typeface="Times New Roman"/>
              </a:rPr>
              <a:t>you </a:t>
            </a:r>
            <a:r>
              <a:rPr dirty="0" sz="3500">
                <a:latin typeface="Times New Roman"/>
                <a:cs typeface="Times New Roman"/>
              </a:rPr>
              <a:t>have</a:t>
            </a:r>
            <a:r>
              <a:rPr dirty="0" sz="3500" spc="-10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what</a:t>
            </a:r>
            <a:r>
              <a:rPr dirty="0" sz="3500" spc="-5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is</a:t>
            </a:r>
            <a:r>
              <a:rPr dirty="0" sz="3500" spc="-5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called</a:t>
            </a:r>
            <a:r>
              <a:rPr dirty="0" sz="3500" spc="-15"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prospective</a:t>
            </a:r>
            <a:r>
              <a:rPr dirty="0" sz="3500" spc="-5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data</a:t>
            </a:r>
            <a:r>
              <a:rPr dirty="0" sz="3500" spc="-25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 spc="-10" b="1">
                <a:solidFill>
                  <a:srgbClr val="008000"/>
                </a:solidFill>
                <a:latin typeface="Times New Roman"/>
                <a:cs typeface="Times New Roman"/>
              </a:rPr>
              <a:t>collection</a:t>
            </a:r>
            <a:r>
              <a:rPr dirty="0" sz="3500" spc="-10">
                <a:latin typeface="Times New Roman"/>
                <a:cs typeface="Times New Roman"/>
              </a:rPr>
              <a:t>.</a:t>
            </a:r>
            <a:endParaRPr sz="3500">
              <a:latin typeface="Times New Roman"/>
              <a:cs typeface="Times New Roman"/>
            </a:endParaRPr>
          </a:p>
          <a:p>
            <a:pPr marL="12700" marR="5080">
              <a:lnSpc>
                <a:spcPts val="4220"/>
              </a:lnSpc>
              <a:spcBef>
                <a:spcPts val="150"/>
              </a:spcBef>
            </a:pPr>
            <a:r>
              <a:rPr dirty="0" sz="3500">
                <a:latin typeface="Times New Roman"/>
                <a:cs typeface="Times New Roman"/>
              </a:rPr>
              <a:t>That</a:t>
            </a:r>
            <a:r>
              <a:rPr dirty="0" sz="3500" spc="-10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is,</a:t>
            </a:r>
            <a:r>
              <a:rPr dirty="0" sz="3500" spc="5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you</a:t>
            </a:r>
            <a:r>
              <a:rPr dirty="0" sz="3500" spc="-10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set</a:t>
            </a:r>
            <a:r>
              <a:rPr dirty="0" sz="3500" spc="5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up</a:t>
            </a:r>
            <a:r>
              <a:rPr dirty="0" sz="3500" spc="5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the</a:t>
            </a:r>
            <a:r>
              <a:rPr dirty="0" sz="3500" spc="5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experiment</a:t>
            </a:r>
            <a:r>
              <a:rPr dirty="0" sz="3500" spc="-10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and</a:t>
            </a:r>
            <a:r>
              <a:rPr dirty="0" sz="3500" spc="5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you</a:t>
            </a:r>
            <a:r>
              <a:rPr dirty="0" sz="3500" spc="-10">
                <a:latin typeface="Times New Roman"/>
                <a:cs typeface="Times New Roman"/>
              </a:rPr>
              <a:t> collect </a:t>
            </a:r>
            <a:r>
              <a:rPr dirty="0" sz="3500">
                <a:latin typeface="Times New Roman"/>
                <a:cs typeface="Times New Roman"/>
              </a:rPr>
              <a:t>the</a:t>
            </a:r>
            <a:r>
              <a:rPr dirty="0" sz="3500" spc="5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data</a:t>
            </a:r>
            <a:r>
              <a:rPr dirty="0" sz="3500" spc="5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from</a:t>
            </a:r>
            <a:r>
              <a:rPr dirty="0" sz="3500" spc="5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this</a:t>
            </a:r>
            <a:r>
              <a:rPr dirty="0" sz="3500" spc="5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experiment</a:t>
            </a:r>
            <a:r>
              <a:rPr dirty="0" sz="3500" spc="-10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that</a:t>
            </a:r>
            <a:r>
              <a:rPr dirty="0" sz="3500" spc="5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you</a:t>
            </a:r>
            <a:r>
              <a:rPr dirty="0" sz="3500" spc="-10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have</a:t>
            </a:r>
            <a:r>
              <a:rPr dirty="0" sz="3500" spc="5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set</a:t>
            </a:r>
            <a:r>
              <a:rPr dirty="0" sz="3500" spc="5">
                <a:latin typeface="Times New Roman"/>
                <a:cs typeface="Times New Roman"/>
              </a:rPr>
              <a:t> </a:t>
            </a:r>
            <a:r>
              <a:rPr dirty="0" sz="3500" spc="-25">
                <a:latin typeface="Times New Roman"/>
                <a:cs typeface="Times New Roman"/>
              </a:rPr>
              <a:t>up.</a:t>
            </a:r>
            <a:endParaRPr sz="3500">
              <a:latin typeface="Times New Roman"/>
              <a:cs typeface="Times New Roman"/>
            </a:endParaRPr>
          </a:p>
          <a:p>
            <a:pPr marL="459740" indent="-447040">
              <a:lnSpc>
                <a:spcPct val="100000"/>
              </a:lnSpc>
              <a:spcBef>
                <a:spcPts val="1610"/>
              </a:spcBef>
              <a:buAutoNum type="arabicPeriod"/>
              <a:tabLst>
                <a:tab pos="459740" algn="l"/>
              </a:tabLst>
            </a:pP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review</a:t>
            </a:r>
            <a:r>
              <a:rPr dirty="0" sz="3500" spc="-15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by</a:t>
            </a:r>
            <a:r>
              <a:rPr dirty="0" sz="3500" spc="-1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the</a:t>
            </a:r>
            <a:r>
              <a:rPr dirty="0" sz="3500" spc="-1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IRB,</a:t>
            </a:r>
            <a:r>
              <a:rPr dirty="0" sz="3500" spc="-1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to</a:t>
            </a:r>
            <a:r>
              <a:rPr dirty="0" sz="3500" spc="-1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get</a:t>
            </a:r>
            <a:r>
              <a:rPr dirty="0" sz="3500" spc="-5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 spc="-10" b="1">
                <a:solidFill>
                  <a:srgbClr val="008000"/>
                </a:solidFill>
                <a:latin typeface="Times New Roman"/>
                <a:cs typeface="Times New Roman"/>
              </a:rPr>
              <a:t>approval</a:t>
            </a:r>
            <a:r>
              <a:rPr dirty="0" sz="3500" spc="-10">
                <a:latin typeface="Times New Roman"/>
                <a:cs typeface="Times New Roman"/>
              </a:rPr>
              <a:t>.</a:t>
            </a:r>
            <a:endParaRPr sz="3500">
              <a:latin typeface="Times New Roman"/>
              <a:cs typeface="Times New Roman"/>
            </a:endParaRPr>
          </a:p>
          <a:p>
            <a:pPr marL="12700" marR="322580">
              <a:lnSpc>
                <a:spcPts val="4220"/>
              </a:lnSpc>
              <a:spcBef>
                <a:spcPts val="150"/>
              </a:spcBef>
            </a:pPr>
            <a:r>
              <a:rPr dirty="0" sz="3500">
                <a:latin typeface="Times New Roman"/>
                <a:cs typeface="Times New Roman"/>
              </a:rPr>
              <a:t>(</a:t>
            </a:r>
            <a:r>
              <a:rPr dirty="0" sz="3500" i="1">
                <a:latin typeface="Times New Roman"/>
                <a:cs typeface="Times New Roman"/>
              </a:rPr>
              <a:t>this</a:t>
            </a:r>
            <a:r>
              <a:rPr dirty="0" sz="3500" spc="-85" i="1">
                <a:latin typeface="Times New Roman"/>
                <a:cs typeface="Times New Roman"/>
              </a:rPr>
              <a:t> </a:t>
            </a:r>
            <a:r>
              <a:rPr dirty="0" sz="3500" i="1">
                <a:latin typeface="Times New Roman"/>
                <a:cs typeface="Times New Roman"/>
              </a:rPr>
              <a:t>approval</a:t>
            </a:r>
            <a:r>
              <a:rPr dirty="0" sz="3500" spc="-80" i="1">
                <a:latin typeface="Times New Roman"/>
                <a:cs typeface="Times New Roman"/>
              </a:rPr>
              <a:t> </a:t>
            </a:r>
            <a:r>
              <a:rPr dirty="0" sz="3500" i="1">
                <a:latin typeface="Times New Roman"/>
                <a:cs typeface="Times New Roman"/>
              </a:rPr>
              <a:t>is</a:t>
            </a:r>
            <a:r>
              <a:rPr dirty="0" sz="3500" spc="-75" i="1">
                <a:latin typeface="Times New Roman"/>
                <a:cs typeface="Times New Roman"/>
              </a:rPr>
              <a:t> </a:t>
            </a:r>
            <a:r>
              <a:rPr dirty="0" sz="3500" spc="-10" i="1">
                <a:latin typeface="Times New Roman"/>
                <a:cs typeface="Times New Roman"/>
              </a:rPr>
              <a:t>required</a:t>
            </a:r>
            <a:r>
              <a:rPr dirty="0" sz="3500" spc="-70" i="1">
                <a:latin typeface="Times New Roman"/>
                <a:cs typeface="Times New Roman"/>
              </a:rPr>
              <a:t> </a:t>
            </a:r>
            <a:r>
              <a:rPr dirty="0" sz="3500" i="1">
                <a:latin typeface="Times New Roman"/>
                <a:cs typeface="Times New Roman"/>
              </a:rPr>
              <a:t>whenever</a:t>
            </a:r>
            <a:r>
              <a:rPr dirty="0" sz="3500" spc="-75" i="1">
                <a:latin typeface="Times New Roman"/>
                <a:cs typeface="Times New Roman"/>
              </a:rPr>
              <a:t> </a:t>
            </a:r>
            <a:r>
              <a:rPr dirty="0" sz="3500" i="1">
                <a:latin typeface="Times New Roman"/>
                <a:cs typeface="Times New Roman"/>
              </a:rPr>
              <a:t>there</a:t>
            </a:r>
            <a:r>
              <a:rPr dirty="0" sz="3500" spc="-70" i="1">
                <a:latin typeface="Times New Roman"/>
                <a:cs typeface="Times New Roman"/>
              </a:rPr>
              <a:t> </a:t>
            </a:r>
            <a:r>
              <a:rPr dirty="0" sz="3500" spc="-25" i="1">
                <a:latin typeface="Times New Roman"/>
                <a:cs typeface="Times New Roman"/>
              </a:rPr>
              <a:t>are </a:t>
            </a:r>
            <a:r>
              <a:rPr dirty="0" sz="3500" i="1">
                <a:latin typeface="Times New Roman"/>
                <a:cs typeface="Times New Roman"/>
              </a:rPr>
              <a:t>human</a:t>
            </a:r>
            <a:r>
              <a:rPr dirty="0" sz="3500" spc="-55" i="1">
                <a:latin typeface="Times New Roman"/>
                <a:cs typeface="Times New Roman"/>
              </a:rPr>
              <a:t> </a:t>
            </a:r>
            <a:r>
              <a:rPr dirty="0" sz="3500" i="1">
                <a:latin typeface="Times New Roman"/>
                <a:cs typeface="Times New Roman"/>
              </a:rPr>
              <a:t>subjects,</a:t>
            </a:r>
            <a:r>
              <a:rPr dirty="0" sz="3500" spc="-25" i="1">
                <a:latin typeface="Times New Roman"/>
                <a:cs typeface="Times New Roman"/>
              </a:rPr>
              <a:t> </a:t>
            </a:r>
            <a:r>
              <a:rPr dirty="0" sz="3500" i="1">
                <a:latin typeface="Times New Roman"/>
                <a:cs typeface="Times New Roman"/>
              </a:rPr>
              <a:t>whether</a:t>
            </a:r>
            <a:r>
              <a:rPr dirty="0" sz="3500" spc="-25" i="1">
                <a:latin typeface="Times New Roman"/>
                <a:cs typeface="Times New Roman"/>
              </a:rPr>
              <a:t> </a:t>
            </a:r>
            <a:r>
              <a:rPr dirty="0" sz="3500" i="1">
                <a:latin typeface="Times New Roman"/>
                <a:cs typeface="Times New Roman"/>
              </a:rPr>
              <a:t>it's</a:t>
            </a:r>
            <a:r>
              <a:rPr dirty="0" sz="3500" spc="-30" i="1">
                <a:latin typeface="Times New Roman"/>
                <a:cs typeface="Times New Roman"/>
              </a:rPr>
              <a:t> </a:t>
            </a:r>
            <a:r>
              <a:rPr dirty="0" sz="3500" i="1">
                <a:latin typeface="Times New Roman"/>
                <a:cs typeface="Times New Roman"/>
              </a:rPr>
              <a:t>medical</a:t>
            </a:r>
            <a:r>
              <a:rPr dirty="0" sz="3500" spc="-25" i="1">
                <a:latin typeface="Times New Roman"/>
                <a:cs typeface="Times New Roman"/>
              </a:rPr>
              <a:t> </a:t>
            </a:r>
            <a:r>
              <a:rPr dirty="0" sz="3500" spc="-10" i="1">
                <a:latin typeface="Times New Roman"/>
                <a:cs typeface="Times New Roman"/>
              </a:rPr>
              <a:t>research</a:t>
            </a:r>
            <a:r>
              <a:rPr dirty="0" sz="3500" spc="-5" i="1">
                <a:latin typeface="Times New Roman"/>
                <a:cs typeface="Times New Roman"/>
              </a:rPr>
              <a:t> </a:t>
            </a:r>
            <a:r>
              <a:rPr dirty="0" sz="3500" spc="-25" i="1">
                <a:latin typeface="Times New Roman"/>
                <a:cs typeface="Times New Roman"/>
              </a:rPr>
              <a:t>or </a:t>
            </a:r>
            <a:r>
              <a:rPr dirty="0" sz="3500" i="1">
                <a:latin typeface="Times New Roman"/>
                <a:cs typeface="Times New Roman"/>
              </a:rPr>
              <a:t>social</a:t>
            </a:r>
            <a:r>
              <a:rPr dirty="0" sz="3500" spc="-5" i="1">
                <a:latin typeface="Times New Roman"/>
                <a:cs typeface="Times New Roman"/>
              </a:rPr>
              <a:t> </a:t>
            </a:r>
            <a:r>
              <a:rPr dirty="0" sz="3500" i="1">
                <a:latin typeface="Times New Roman"/>
                <a:cs typeface="Times New Roman"/>
              </a:rPr>
              <a:t>science</a:t>
            </a:r>
            <a:r>
              <a:rPr dirty="0" sz="3500" spc="5" i="1">
                <a:latin typeface="Times New Roman"/>
                <a:cs typeface="Times New Roman"/>
              </a:rPr>
              <a:t> </a:t>
            </a:r>
            <a:r>
              <a:rPr dirty="0" sz="3500" spc="-10" i="1">
                <a:latin typeface="Times New Roman"/>
                <a:cs typeface="Times New Roman"/>
              </a:rPr>
              <a:t>research</a:t>
            </a:r>
            <a:r>
              <a:rPr dirty="0" sz="3500" spc="-10">
                <a:latin typeface="Times New Roman"/>
                <a:cs typeface="Times New Roman"/>
              </a:rPr>
              <a:t>).</a:t>
            </a:r>
            <a:endParaRPr sz="3500">
              <a:latin typeface="Times New Roman"/>
              <a:cs typeface="Times New Roman"/>
            </a:endParaRPr>
          </a:p>
          <a:p>
            <a:pPr marL="458470" indent="-445770">
              <a:lnSpc>
                <a:spcPts val="4090"/>
              </a:lnSpc>
              <a:buAutoNum type="arabicPeriod" startAt="2"/>
              <a:tabLst>
                <a:tab pos="458470" algn="l"/>
              </a:tabLst>
            </a:pP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do</a:t>
            </a:r>
            <a:r>
              <a:rPr dirty="0" sz="3500" spc="-2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the</a:t>
            </a:r>
            <a:r>
              <a:rPr dirty="0" sz="3500" spc="-2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experiment</a:t>
            </a:r>
            <a:r>
              <a:rPr dirty="0" sz="3500" spc="-2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and</a:t>
            </a:r>
            <a:r>
              <a:rPr dirty="0" sz="3500" spc="-2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collect</a:t>
            </a:r>
            <a:r>
              <a:rPr dirty="0" sz="3500" spc="-2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 spc="-10" b="1">
                <a:solidFill>
                  <a:srgbClr val="008000"/>
                </a:solidFill>
                <a:latin typeface="Times New Roman"/>
                <a:cs typeface="Times New Roman"/>
              </a:rPr>
              <a:t>data</a:t>
            </a:r>
            <a:r>
              <a:rPr dirty="0" sz="3500" spc="-10">
                <a:latin typeface="Times New Roman"/>
                <a:cs typeface="Times New Roman"/>
              </a:rPr>
              <a:t>.</a:t>
            </a:r>
            <a:endParaRPr sz="35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57809" y="1136398"/>
            <a:ext cx="9442450" cy="55956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235585">
              <a:lnSpc>
                <a:spcPct val="100600"/>
              </a:lnSpc>
              <a:spcBef>
                <a:spcPts val="95"/>
              </a:spcBef>
            </a:pP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Informed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,</a:t>
            </a:r>
            <a:r>
              <a:rPr dirty="0" sz="3500" spc="2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</a:t>
            </a:r>
            <a:r>
              <a:rPr dirty="0" sz="3500" spc="2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2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case,</a:t>
            </a:r>
            <a:r>
              <a:rPr dirty="0" sz="3500" spc="2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2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usually</a:t>
            </a:r>
            <a:r>
              <a:rPr dirty="0" sz="3500" spc="2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something</a:t>
            </a:r>
            <a:r>
              <a:rPr dirty="0" sz="3500" spc="2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that's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hidden</a:t>
            </a:r>
            <a:r>
              <a:rPr dirty="0" sz="3500" spc="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</a:t>
            </a:r>
            <a:r>
              <a:rPr dirty="0" sz="3500" spc="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multiple</a:t>
            </a:r>
            <a:r>
              <a:rPr dirty="0" sz="3500" spc="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pages</a:t>
            </a:r>
            <a:r>
              <a:rPr dirty="0" sz="3500" spc="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fine</a:t>
            </a:r>
            <a:r>
              <a:rPr dirty="0" sz="3500" spc="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print.</a:t>
            </a:r>
            <a:r>
              <a:rPr dirty="0" sz="3500" spc="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You</a:t>
            </a:r>
            <a:r>
              <a:rPr dirty="0" sz="3500" spc="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want</a:t>
            </a:r>
            <a:r>
              <a:rPr dirty="0" sz="3500" spc="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to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use</a:t>
            </a:r>
            <a:r>
              <a:rPr dirty="0" sz="3500" spc="7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some</a:t>
            </a:r>
            <a:r>
              <a:rPr dirty="0" sz="3500" spc="6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service,</a:t>
            </a:r>
            <a:r>
              <a:rPr dirty="0" sz="3500" spc="6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6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you're</a:t>
            </a:r>
            <a:r>
              <a:rPr dirty="0" sz="3500" spc="6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given</a:t>
            </a:r>
            <a:r>
              <a:rPr dirty="0" sz="3500" spc="6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6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multi-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page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record</a:t>
            </a:r>
            <a:r>
              <a:rPr dirty="0" sz="3500" spc="3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full</a:t>
            </a:r>
            <a:r>
              <a:rPr dirty="0" sz="3500" spc="3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3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dense</a:t>
            </a:r>
            <a:r>
              <a:rPr dirty="0" sz="3500" spc="38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legalese.</a:t>
            </a:r>
            <a:r>
              <a:rPr dirty="0" sz="3500" spc="3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3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you're</a:t>
            </a:r>
            <a:r>
              <a:rPr dirty="0" sz="3500" spc="3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required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5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say,</a:t>
            </a:r>
            <a:r>
              <a:rPr dirty="0" sz="3500" spc="5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</a:t>
            </a:r>
            <a:r>
              <a:rPr dirty="0" sz="3500" spc="5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accept,</a:t>
            </a:r>
            <a:r>
              <a:rPr dirty="0" sz="3500" spc="5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before</a:t>
            </a:r>
            <a:r>
              <a:rPr dirty="0" sz="3500" spc="5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you</a:t>
            </a:r>
            <a:r>
              <a:rPr dirty="0" sz="3500" spc="5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can</a:t>
            </a:r>
            <a:r>
              <a:rPr dirty="0" sz="3500" spc="5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actually</a:t>
            </a:r>
            <a:r>
              <a:rPr dirty="0" sz="3500" spc="5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use</a:t>
            </a:r>
            <a:r>
              <a:rPr dirty="0" sz="3500" spc="5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that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service.</a:t>
            </a:r>
            <a:endParaRPr sz="3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10"/>
              </a:spcBef>
            </a:pPr>
            <a:endParaRPr sz="3500">
              <a:latin typeface="Times New Roman"/>
              <a:cs typeface="Times New Roman"/>
            </a:endParaRPr>
          </a:p>
          <a:p>
            <a:pPr algn="just" marL="17145" marR="5080">
              <a:lnSpc>
                <a:spcPct val="100600"/>
              </a:lnSpc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There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some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benefit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</a:t>
            </a:r>
            <a:r>
              <a:rPr dirty="0" sz="3500" spc="3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law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for</a:t>
            </a:r>
            <a:r>
              <a:rPr dirty="0" sz="3500" spc="3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person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who's</a:t>
            </a:r>
            <a:r>
              <a:rPr dirty="0" sz="3500" spc="2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getting</a:t>
            </a:r>
            <a:r>
              <a:rPr dirty="0" sz="3500" spc="254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254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kind</a:t>
            </a:r>
            <a:r>
              <a:rPr dirty="0" sz="3500" spc="254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254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consent,</a:t>
            </a:r>
            <a:r>
              <a:rPr dirty="0" sz="3500" spc="2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but</a:t>
            </a:r>
            <a:r>
              <a:rPr dirty="0" sz="3500" spc="2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it</a:t>
            </a:r>
            <a:r>
              <a:rPr dirty="0" sz="3500" spc="2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254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very</a:t>
            </a:r>
            <a:r>
              <a:rPr dirty="0" sz="3500" spc="2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far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from</a:t>
            </a:r>
            <a:r>
              <a:rPr dirty="0" sz="3500" spc="-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being</a:t>
            </a:r>
            <a:r>
              <a:rPr dirty="0" sz="3500" spc="-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something</a:t>
            </a:r>
            <a:r>
              <a:rPr dirty="0" sz="3500" spc="-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clear,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firm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permission.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7434" y="1099060"/>
            <a:ext cx="9173845" cy="270827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600"/>
              </a:lnSpc>
              <a:spcBef>
                <a:spcPts val="95"/>
              </a:spcBef>
            </a:pPr>
            <a:r>
              <a:rPr dirty="0"/>
              <a:t>And</a:t>
            </a:r>
            <a:r>
              <a:rPr dirty="0" spc="580"/>
              <a:t> </a:t>
            </a:r>
            <a:r>
              <a:rPr dirty="0"/>
              <a:t>from</a:t>
            </a:r>
            <a:r>
              <a:rPr dirty="0" spc="595"/>
              <a:t> </a:t>
            </a:r>
            <a:r>
              <a:rPr dirty="0"/>
              <a:t>an</a:t>
            </a:r>
            <a:r>
              <a:rPr dirty="0" spc="600"/>
              <a:t> </a:t>
            </a:r>
            <a:r>
              <a:rPr dirty="0"/>
              <a:t>ethical</a:t>
            </a:r>
            <a:r>
              <a:rPr dirty="0" spc="595"/>
              <a:t> </a:t>
            </a:r>
            <a:r>
              <a:rPr dirty="0"/>
              <a:t>basis,</a:t>
            </a:r>
            <a:r>
              <a:rPr dirty="0" spc="600"/>
              <a:t> </a:t>
            </a:r>
            <a:r>
              <a:rPr dirty="0"/>
              <a:t>setting</a:t>
            </a:r>
            <a:r>
              <a:rPr dirty="0" spc="590"/>
              <a:t> </a:t>
            </a:r>
            <a:r>
              <a:rPr dirty="0"/>
              <a:t>aside</a:t>
            </a:r>
            <a:r>
              <a:rPr dirty="0" spc="600"/>
              <a:t> </a:t>
            </a:r>
            <a:r>
              <a:rPr dirty="0"/>
              <a:t>the</a:t>
            </a:r>
            <a:r>
              <a:rPr dirty="0" spc="600"/>
              <a:t> </a:t>
            </a:r>
            <a:r>
              <a:rPr dirty="0" spc="-20"/>
              <a:t>law, </a:t>
            </a:r>
            <a:r>
              <a:rPr dirty="0"/>
              <a:t>we</a:t>
            </a:r>
            <a:r>
              <a:rPr dirty="0" spc="340"/>
              <a:t> </a:t>
            </a:r>
            <a:r>
              <a:rPr dirty="0"/>
              <a:t>all</a:t>
            </a:r>
            <a:r>
              <a:rPr dirty="0" spc="350"/>
              <a:t> </a:t>
            </a:r>
            <a:r>
              <a:rPr dirty="0"/>
              <a:t>can</a:t>
            </a:r>
            <a:r>
              <a:rPr dirty="0" spc="350"/>
              <a:t> </a:t>
            </a:r>
            <a:r>
              <a:rPr dirty="0"/>
              <a:t>say</a:t>
            </a:r>
            <a:r>
              <a:rPr dirty="0" spc="355"/>
              <a:t> </a:t>
            </a:r>
            <a:r>
              <a:rPr dirty="0"/>
              <a:t>that</a:t>
            </a:r>
            <a:r>
              <a:rPr dirty="0" spc="350"/>
              <a:t> </a:t>
            </a:r>
            <a:r>
              <a:rPr dirty="0"/>
              <a:t>there</a:t>
            </a:r>
            <a:r>
              <a:rPr dirty="0" spc="355"/>
              <a:t> </a:t>
            </a:r>
            <a:r>
              <a:rPr dirty="0"/>
              <a:t>is</a:t>
            </a:r>
            <a:r>
              <a:rPr dirty="0" spc="355"/>
              <a:t> </a:t>
            </a:r>
            <a:r>
              <a:rPr dirty="0"/>
              <a:t>some</a:t>
            </a:r>
            <a:r>
              <a:rPr dirty="0" spc="350"/>
              <a:t> </a:t>
            </a:r>
            <a:r>
              <a:rPr dirty="0"/>
              <a:t>weirdness</a:t>
            </a:r>
            <a:r>
              <a:rPr dirty="0" spc="355"/>
              <a:t> </a:t>
            </a:r>
            <a:r>
              <a:rPr dirty="0"/>
              <a:t>if</a:t>
            </a:r>
            <a:r>
              <a:rPr dirty="0" spc="350"/>
              <a:t> </a:t>
            </a:r>
            <a:r>
              <a:rPr dirty="0" spc="-25"/>
              <a:t>we </a:t>
            </a:r>
            <a:r>
              <a:rPr dirty="0"/>
              <a:t>claim</a:t>
            </a:r>
            <a:r>
              <a:rPr dirty="0" spc="470"/>
              <a:t> </a:t>
            </a:r>
            <a:r>
              <a:rPr dirty="0"/>
              <a:t>that</a:t>
            </a:r>
            <a:r>
              <a:rPr dirty="0" spc="475"/>
              <a:t> </a:t>
            </a:r>
            <a:r>
              <a:rPr dirty="0"/>
              <a:t>somebody</a:t>
            </a:r>
            <a:r>
              <a:rPr dirty="0" spc="465"/>
              <a:t> </a:t>
            </a:r>
            <a:r>
              <a:rPr dirty="0"/>
              <a:t>has</a:t>
            </a:r>
            <a:r>
              <a:rPr dirty="0" spc="480"/>
              <a:t> </a:t>
            </a:r>
            <a:r>
              <a:rPr dirty="0"/>
              <a:t>been</a:t>
            </a:r>
            <a:r>
              <a:rPr dirty="0" spc="475"/>
              <a:t> </a:t>
            </a:r>
            <a:r>
              <a:rPr dirty="0"/>
              <a:t>informed,</a:t>
            </a:r>
            <a:r>
              <a:rPr dirty="0" spc="480"/>
              <a:t> </a:t>
            </a:r>
            <a:r>
              <a:rPr dirty="0" spc="-10"/>
              <a:t>because </a:t>
            </a:r>
            <a:r>
              <a:rPr dirty="0"/>
              <a:t>they</a:t>
            </a:r>
            <a:r>
              <a:rPr dirty="0" spc="505"/>
              <a:t> </a:t>
            </a:r>
            <a:r>
              <a:rPr dirty="0"/>
              <a:t>were</a:t>
            </a:r>
            <a:r>
              <a:rPr dirty="0" spc="525"/>
              <a:t> </a:t>
            </a:r>
            <a:r>
              <a:rPr dirty="0"/>
              <a:t>given</a:t>
            </a:r>
            <a:r>
              <a:rPr dirty="0" spc="515"/>
              <a:t> </a:t>
            </a:r>
            <a:r>
              <a:rPr dirty="0"/>
              <a:t>multiple</a:t>
            </a:r>
            <a:r>
              <a:rPr dirty="0" spc="530"/>
              <a:t> </a:t>
            </a:r>
            <a:r>
              <a:rPr dirty="0"/>
              <a:t>pages</a:t>
            </a:r>
            <a:r>
              <a:rPr dirty="0" spc="520"/>
              <a:t> </a:t>
            </a:r>
            <a:r>
              <a:rPr dirty="0"/>
              <a:t>of</a:t>
            </a:r>
            <a:r>
              <a:rPr dirty="0" spc="520"/>
              <a:t> </a:t>
            </a:r>
            <a:r>
              <a:rPr dirty="0"/>
              <a:t>fine</a:t>
            </a:r>
            <a:r>
              <a:rPr dirty="0" spc="525"/>
              <a:t> </a:t>
            </a:r>
            <a:r>
              <a:rPr dirty="0"/>
              <a:t>print</a:t>
            </a:r>
            <a:r>
              <a:rPr dirty="0" spc="520"/>
              <a:t> </a:t>
            </a:r>
            <a:r>
              <a:rPr dirty="0" spc="-20"/>
              <a:t>that </a:t>
            </a:r>
            <a:r>
              <a:rPr dirty="0"/>
              <a:t>they</a:t>
            </a:r>
            <a:r>
              <a:rPr dirty="0" spc="-5"/>
              <a:t> </a:t>
            </a:r>
            <a:r>
              <a:rPr dirty="0"/>
              <a:t>really didn't</a:t>
            </a:r>
            <a:r>
              <a:rPr dirty="0" spc="-15"/>
              <a:t> </a:t>
            </a:r>
            <a:r>
              <a:rPr dirty="0"/>
              <a:t>have</a:t>
            </a:r>
            <a:r>
              <a:rPr dirty="0" spc="-5"/>
              <a:t> </a:t>
            </a:r>
            <a:r>
              <a:rPr dirty="0"/>
              <a:t>an</a:t>
            </a:r>
            <a:r>
              <a:rPr dirty="0" spc="10"/>
              <a:t> </a:t>
            </a:r>
            <a:r>
              <a:rPr dirty="0"/>
              <a:t>opportunity</a:t>
            </a:r>
            <a:r>
              <a:rPr dirty="0" spc="-15"/>
              <a:t> </a:t>
            </a:r>
            <a:r>
              <a:rPr dirty="0"/>
              <a:t>to</a:t>
            </a:r>
            <a:r>
              <a:rPr dirty="0" spc="-5"/>
              <a:t> </a:t>
            </a:r>
            <a:r>
              <a:rPr dirty="0" spc="-10"/>
              <a:t>read.</a:t>
            </a:r>
          </a:p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  <p:sp>
        <p:nvSpPr>
          <p:cNvPr id="3" name="object 3" descr=""/>
          <p:cNvSpPr txBox="1"/>
          <p:nvPr/>
        </p:nvSpPr>
        <p:spPr>
          <a:xfrm>
            <a:off x="297434" y="4701009"/>
            <a:ext cx="9476740" cy="2171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600"/>
              </a:lnSpc>
              <a:spcBef>
                <a:spcPts val="9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notion</a:t>
            </a:r>
            <a:r>
              <a:rPr dirty="0" sz="3500" spc="-30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-5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voluntary</a:t>
            </a:r>
            <a:r>
              <a:rPr dirty="0" sz="3500" spc="-25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also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 a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little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questionable.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Because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consent</a:t>
            </a:r>
            <a:r>
              <a:rPr dirty="0" sz="3500" spc="-5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being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obtained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exactly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at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the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time that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user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intending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perform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particular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action,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like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use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software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service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or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buy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product</a:t>
            </a:r>
            <a:endParaRPr sz="35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65252" y="786640"/>
            <a:ext cx="9337040" cy="6636384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11430">
              <a:lnSpc>
                <a:spcPct val="100600"/>
              </a:lnSpc>
              <a:spcBef>
                <a:spcPts val="9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12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13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not</a:t>
            </a:r>
            <a:r>
              <a:rPr dirty="0" sz="3500" spc="13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something</a:t>
            </a:r>
            <a:r>
              <a:rPr dirty="0" sz="3500" spc="13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12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13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have</a:t>
            </a:r>
            <a:r>
              <a:rPr dirty="0" sz="3500" spc="13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time</a:t>
            </a:r>
            <a:r>
              <a:rPr dirty="0" sz="3500" spc="13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and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opportunity</a:t>
            </a:r>
            <a:r>
              <a:rPr dirty="0" sz="3500" spc="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think</a:t>
            </a:r>
            <a:r>
              <a:rPr dirty="0" sz="3500" spc="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over,</a:t>
            </a:r>
            <a:r>
              <a:rPr dirty="0" sz="3500" spc="8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not</a:t>
            </a:r>
            <a:r>
              <a:rPr dirty="0" sz="3500" spc="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something</a:t>
            </a:r>
            <a:r>
              <a:rPr dirty="0" sz="3500" spc="8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that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was</a:t>
            </a:r>
            <a:r>
              <a:rPr dirty="0" sz="3500" spc="6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shown</a:t>
            </a:r>
            <a:r>
              <a:rPr dirty="0" sz="3500" spc="6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6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them</a:t>
            </a:r>
            <a:r>
              <a:rPr dirty="0" sz="3500" spc="6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early</a:t>
            </a:r>
            <a:r>
              <a:rPr dirty="0" sz="3500" spc="6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during</a:t>
            </a:r>
            <a:r>
              <a:rPr dirty="0" sz="3500" spc="6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their</a:t>
            </a:r>
            <a:r>
              <a:rPr dirty="0" sz="3500" spc="6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shopping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experience</a:t>
            </a:r>
            <a:r>
              <a:rPr dirty="0" sz="3500" spc="1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u="heavy" sz="350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where</a:t>
            </a:r>
            <a:r>
              <a:rPr dirty="0" u="heavy" sz="3500" spc="114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they</a:t>
            </a:r>
            <a:r>
              <a:rPr dirty="0" u="heavy" sz="3500" spc="11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could</a:t>
            </a:r>
            <a:r>
              <a:rPr dirty="0" u="heavy" sz="3500" spc="11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worry</a:t>
            </a:r>
            <a:r>
              <a:rPr dirty="0" sz="3500" spc="1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about</a:t>
            </a:r>
            <a:r>
              <a:rPr dirty="0" sz="3500" spc="1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what</a:t>
            </a:r>
            <a:r>
              <a:rPr dirty="0" sz="3500" spc="1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was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required</a:t>
            </a:r>
            <a:r>
              <a:rPr dirty="0" sz="3500" spc="4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by</a:t>
            </a:r>
            <a:r>
              <a:rPr dirty="0" sz="3500" spc="4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different</a:t>
            </a:r>
            <a:r>
              <a:rPr dirty="0" sz="3500" spc="409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vendors,</a:t>
            </a:r>
            <a:r>
              <a:rPr dirty="0" sz="3500" spc="4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4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4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could</a:t>
            </a:r>
            <a:r>
              <a:rPr dirty="0" sz="3500" spc="4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fold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26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into</a:t>
            </a:r>
            <a:r>
              <a:rPr dirty="0" sz="3500" spc="26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their</a:t>
            </a:r>
            <a:r>
              <a:rPr dirty="0" sz="3500" spc="26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choice</a:t>
            </a:r>
            <a:r>
              <a:rPr dirty="0" sz="3500" spc="27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26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vendor,</a:t>
            </a:r>
            <a:r>
              <a:rPr dirty="0" sz="3500" spc="26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or</a:t>
            </a:r>
            <a:r>
              <a:rPr dirty="0" sz="3500" spc="26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choice</a:t>
            </a:r>
            <a:r>
              <a:rPr dirty="0" sz="3500" spc="27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of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product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or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service.</a:t>
            </a:r>
            <a:endParaRPr sz="3500">
              <a:latin typeface="Times New Roman"/>
              <a:cs typeface="Times New Roman"/>
            </a:endParaRPr>
          </a:p>
          <a:p>
            <a:pPr algn="just" marL="18415" marR="5080">
              <a:lnSpc>
                <a:spcPct val="100600"/>
              </a:lnSpc>
              <a:spcBef>
                <a:spcPts val="1360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Rather,</a:t>
            </a:r>
            <a:r>
              <a:rPr dirty="0" sz="3500" spc="6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6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6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quite</a:t>
            </a:r>
            <a:r>
              <a:rPr dirty="0" sz="3500" spc="6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late</a:t>
            </a:r>
            <a:r>
              <a:rPr dirty="0" sz="3500" spc="6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</a:t>
            </a:r>
            <a:r>
              <a:rPr dirty="0" sz="3500" spc="6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their</a:t>
            </a:r>
            <a:r>
              <a:rPr dirty="0" sz="3500" spc="6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decision-making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process,</a:t>
            </a:r>
            <a:r>
              <a:rPr dirty="0" sz="3500" spc="509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5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509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after</a:t>
            </a:r>
            <a:r>
              <a:rPr dirty="0" sz="3500" spc="5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they've</a:t>
            </a:r>
            <a:r>
              <a:rPr dirty="0" sz="3500" spc="509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already</a:t>
            </a:r>
            <a:r>
              <a:rPr dirty="0" sz="3500" spc="509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decided</a:t>
            </a:r>
            <a:r>
              <a:rPr dirty="0" sz="3500" spc="509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what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2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really</a:t>
            </a:r>
            <a:r>
              <a:rPr dirty="0" sz="3500" spc="2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want</a:t>
            </a:r>
            <a:r>
              <a:rPr dirty="0" sz="3500" spc="2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2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do,</a:t>
            </a:r>
            <a:r>
              <a:rPr dirty="0" sz="3500" spc="2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2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now</a:t>
            </a:r>
            <a:r>
              <a:rPr dirty="0" sz="3500" spc="2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suddenly</a:t>
            </a:r>
            <a:r>
              <a:rPr dirty="0" sz="3500" spc="2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it</a:t>
            </a:r>
            <a:r>
              <a:rPr dirty="0" sz="3500" spc="2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is,</a:t>
            </a:r>
            <a:r>
              <a:rPr dirty="0" sz="3500" spc="229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pay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me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toll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or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you</a:t>
            </a:r>
            <a:r>
              <a:rPr dirty="0" sz="3500" spc="5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can't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go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on</a:t>
            </a:r>
            <a:r>
              <a:rPr dirty="0" sz="3500" spc="6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road,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after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you've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decided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 drive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particular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route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86004" y="1057150"/>
            <a:ext cx="9578975" cy="53403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126364">
              <a:lnSpc>
                <a:spcPct val="100600"/>
              </a:lnSpc>
              <a:spcBef>
                <a:spcPts val="9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If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one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looks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at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how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informed</a:t>
            </a:r>
            <a:r>
              <a:rPr dirty="0" sz="3500" spc="-15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consent</a:t>
            </a:r>
            <a:r>
              <a:rPr dirty="0" sz="3500" spc="-5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works,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and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think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about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example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what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Facebook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does,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and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how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one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would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think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about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research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experiment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Facebook</a:t>
            </a:r>
            <a:r>
              <a:rPr dirty="0" sz="3500" spc="-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may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conduct</a:t>
            </a:r>
            <a:r>
              <a:rPr dirty="0" sz="3500" spc="-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do,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say,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 some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psychology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study.</a:t>
            </a:r>
            <a:endParaRPr sz="3500">
              <a:latin typeface="Times New Roman"/>
              <a:cs typeface="Times New Roman"/>
            </a:endParaRPr>
          </a:p>
          <a:p>
            <a:pPr algn="just" marL="22225" marR="5080">
              <a:lnSpc>
                <a:spcPct val="100600"/>
              </a:lnSpc>
              <a:spcBef>
                <a:spcPts val="382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Facebook</a:t>
            </a:r>
            <a:r>
              <a:rPr dirty="0" sz="3500" spc="7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explicitly</a:t>
            </a:r>
            <a:r>
              <a:rPr dirty="0" sz="3500" spc="7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tells</a:t>
            </a:r>
            <a:r>
              <a:rPr dirty="0" sz="3500" spc="7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7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user</a:t>
            </a:r>
            <a:r>
              <a:rPr dirty="0" sz="3500" spc="7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</a:t>
            </a:r>
            <a:r>
              <a:rPr dirty="0" sz="3500" spc="7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its</a:t>
            </a:r>
            <a:r>
              <a:rPr dirty="0" sz="3500" spc="7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agreement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5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it</a:t>
            </a:r>
            <a:r>
              <a:rPr dirty="0" sz="3500" spc="5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may</a:t>
            </a:r>
            <a:r>
              <a:rPr dirty="0" sz="3500" spc="5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collect</a:t>
            </a:r>
            <a:r>
              <a:rPr dirty="0" sz="3500" spc="5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user</a:t>
            </a:r>
            <a:r>
              <a:rPr dirty="0" sz="3500" spc="5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data</a:t>
            </a:r>
            <a:r>
              <a:rPr dirty="0" sz="3500" spc="5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for</a:t>
            </a:r>
            <a:r>
              <a:rPr dirty="0" sz="3500" spc="5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research</a:t>
            </a:r>
            <a:r>
              <a:rPr dirty="0" sz="3500" spc="5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purposes.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Certainly,</a:t>
            </a:r>
            <a:r>
              <a:rPr dirty="0" sz="3500" spc="509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it</a:t>
            </a:r>
            <a:r>
              <a:rPr dirty="0" sz="3500" spc="5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has</a:t>
            </a:r>
            <a:r>
              <a:rPr dirty="0" sz="3500" spc="5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been</a:t>
            </a:r>
            <a:r>
              <a:rPr dirty="0" sz="3500" spc="5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doing</a:t>
            </a:r>
            <a:r>
              <a:rPr dirty="0" sz="3500" spc="5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</a:t>
            </a:r>
            <a:r>
              <a:rPr dirty="0" sz="3500" spc="5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since</a:t>
            </a:r>
            <a:r>
              <a:rPr dirty="0" sz="3500" spc="5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2012</a:t>
            </a:r>
            <a:r>
              <a:rPr dirty="0" sz="3500" spc="5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after</a:t>
            </a:r>
            <a:r>
              <a:rPr dirty="0" sz="3500" spc="5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its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famous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(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mood</a:t>
            </a:r>
            <a:r>
              <a:rPr dirty="0" sz="3500" spc="-30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contagion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)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experiment.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86004" y="1136398"/>
            <a:ext cx="9488805" cy="543369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600"/>
              </a:lnSpc>
              <a:spcBef>
                <a:spcPts val="9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5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issue</a:t>
            </a:r>
            <a:r>
              <a:rPr dirty="0" sz="3500" spc="5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here</a:t>
            </a:r>
            <a:r>
              <a:rPr dirty="0" sz="3500" spc="509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5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not</a:t>
            </a:r>
            <a:r>
              <a:rPr dirty="0" sz="3500" spc="5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5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there's</a:t>
            </a:r>
            <a:r>
              <a:rPr dirty="0" sz="3500" spc="5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something</a:t>
            </a:r>
            <a:r>
              <a:rPr dirty="0" sz="3500" spc="5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wrong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with</a:t>
            </a:r>
            <a:r>
              <a:rPr dirty="0" sz="3500" spc="1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Facebook.</a:t>
            </a:r>
            <a:r>
              <a:rPr dirty="0" sz="3500" spc="18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Facebook</a:t>
            </a:r>
            <a:r>
              <a:rPr dirty="0" sz="3500" spc="1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actually</a:t>
            </a:r>
            <a:r>
              <a:rPr dirty="0" sz="3500" spc="1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does</a:t>
            </a:r>
            <a:r>
              <a:rPr dirty="0" sz="3500" spc="1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1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very</a:t>
            </a:r>
            <a:r>
              <a:rPr dirty="0" sz="3500" spc="1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good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job  of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thinking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issues</a:t>
            </a:r>
            <a:r>
              <a:rPr dirty="0" sz="3500" spc="1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privacy</a:t>
            </a:r>
            <a:r>
              <a:rPr dirty="0" sz="3500" spc="1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1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what</a:t>
            </a:r>
            <a:r>
              <a:rPr dirty="0" sz="3500" spc="1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users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would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like to do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with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their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data.</a:t>
            </a:r>
            <a:endParaRPr sz="3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40"/>
              </a:spcBef>
            </a:pPr>
            <a:endParaRPr sz="3500">
              <a:latin typeface="Times New Roman"/>
              <a:cs typeface="Times New Roman"/>
            </a:endParaRPr>
          </a:p>
          <a:p>
            <a:pPr algn="just" marL="12700" marR="163195">
              <a:lnSpc>
                <a:spcPct val="100600"/>
              </a:lnSpc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It's</a:t>
            </a:r>
            <a:r>
              <a:rPr dirty="0" sz="3500" spc="4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just</a:t>
            </a:r>
            <a:r>
              <a:rPr dirty="0" sz="3500" spc="4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4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Facebook</a:t>
            </a:r>
            <a:r>
              <a:rPr dirty="0" sz="3500" spc="4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4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at</a:t>
            </a:r>
            <a:r>
              <a:rPr dirty="0" sz="3500" spc="4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4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head</a:t>
            </a:r>
            <a:r>
              <a:rPr dirty="0" sz="3500" spc="4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4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4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curve.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It's</a:t>
            </a:r>
            <a:r>
              <a:rPr dirty="0" sz="3500" spc="1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2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big</a:t>
            </a:r>
            <a:r>
              <a:rPr dirty="0" sz="3500" spc="2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company</a:t>
            </a:r>
            <a:r>
              <a:rPr dirty="0" sz="3500" spc="2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2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it</a:t>
            </a:r>
            <a:r>
              <a:rPr dirty="0" sz="3500" spc="2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has</a:t>
            </a:r>
            <a:r>
              <a:rPr dirty="0" sz="3500" spc="2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2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lot</a:t>
            </a:r>
            <a:r>
              <a:rPr dirty="0" sz="3500" spc="2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2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very</a:t>
            </a:r>
            <a:r>
              <a:rPr dirty="0" sz="3500" spc="204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personal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data</a:t>
            </a:r>
            <a:r>
              <a:rPr dirty="0" sz="3500" spc="4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for</a:t>
            </a:r>
            <a:r>
              <a:rPr dirty="0" sz="3500" spc="459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4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lot</a:t>
            </a:r>
            <a:r>
              <a:rPr dirty="0" sz="3500" spc="4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4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us,</a:t>
            </a:r>
            <a:r>
              <a:rPr dirty="0" sz="3500" spc="4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4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often</a:t>
            </a:r>
            <a:r>
              <a:rPr dirty="0" sz="3500" spc="4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gets</a:t>
            </a:r>
            <a:r>
              <a:rPr dirty="0" sz="3500" spc="4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into</a:t>
            </a:r>
            <a:r>
              <a:rPr dirty="0" sz="3500" spc="4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4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cross-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hairs</a:t>
            </a:r>
            <a:r>
              <a:rPr dirty="0" sz="3500" spc="42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42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42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community</a:t>
            </a:r>
            <a:r>
              <a:rPr dirty="0" sz="3500" spc="42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before</a:t>
            </a:r>
            <a:r>
              <a:rPr dirty="0" sz="3500" spc="42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anybody</a:t>
            </a:r>
            <a:r>
              <a:rPr dirty="0" sz="3500" spc="42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else,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because</a:t>
            </a:r>
            <a:r>
              <a:rPr dirty="0" sz="3500" spc="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they're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there before anybody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else.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25627" y="1041910"/>
            <a:ext cx="9411970" cy="637349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715">
              <a:lnSpc>
                <a:spcPct val="100600"/>
              </a:lnSpc>
              <a:spcBef>
                <a:spcPts val="9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Okay,</a:t>
            </a:r>
            <a:r>
              <a:rPr dirty="0" sz="3500" spc="3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</a:t>
            </a:r>
            <a:r>
              <a:rPr dirty="0" sz="3500" spc="3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3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was</a:t>
            </a:r>
            <a:r>
              <a:rPr dirty="0" sz="3500" spc="3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informed</a:t>
            </a:r>
            <a:r>
              <a:rPr dirty="0" sz="3500" spc="3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consent</a:t>
            </a:r>
            <a:r>
              <a:rPr dirty="0" sz="3500" spc="3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with</a:t>
            </a:r>
            <a:r>
              <a:rPr dirty="0" sz="3500" spc="3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regard</a:t>
            </a:r>
            <a:r>
              <a:rPr dirty="0" sz="3500" spc="3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to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data</a:t>
            </a:r>
            <a:r>
              <a:rPr dirty="0" sz="3500" spc="229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collection.</a:t>
            </a:r>
            <a:r>
              <a:rPr dirty="0" sz="3500" spc="2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But</a:t>
            </a:r>
            <a:r>
              <a:rPr dirty="0" sz="3500" spc="2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then</a:t>
            </a:r>
            <a:r>
              <a:rPr dirty="0" sz="3500" spc="229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there's</a:t>
            </a:r>
            <a:r>
              <a:rPr dirty="0" sz="3500" spc="2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2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question</a:t>
            </a:r>
            <a:r>
              <a:rPr dirty="0" sz="3500" spc="229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of,</a:t>
            </a:r>
            <a:r>
              <a:rPr dirty="0" sz="3500" spc="2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what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 data actually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going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use</a:t>
            </a:r>
            <a:r>
              <a:rPr dirty="0" sz="3500" spc="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for?</a:t>
            </a:r>
            <a:endParaRPr sz="3500">
              <a:latin typeface="Times New Roman"/>
              <a:cs typeface="Times New Roman"/>
            </a:endParaRPr>
          </a:p>
          <a:p>
            <a:pPr algn="just" marL="12700" marR="8255">
              <a:lnSpc>
                <a:spcPct val="100600"/>
              </a:lnSpc>
              <a:spcBef>
                <a:spcPts val="87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So,</a:t>
            </a:r>
            <a:r>
              <a:rPr dirty="0" sz="3500" spc="3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</a:t>
            </a:r>
            <a:r>
              <a:rPr dirty="0" sz="3500" spc="3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may</a:t>
            </a:r>
            <a:r>
              <a:rPr dirty="0" sz="3500" spc="3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give</a:t>
            </a:r>
            <a:r>
              <a:rPr dirty="0" sz="3500" spc="3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data</a:t>
            </a:r>
            <a:r>
              <a:rPr dirty="0" sz="3500" spc="3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about</a:t>
            </a:r>
            <a:r>
              <a:rPr dirty="0" sz="3500" spc="3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myself</a:t>
            </a:r>
            <a:r>
              <a:rPr dirty="0" sz="3500" spc="3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3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3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merchant</a:t>
            </a:r>
            <a:r>
              <a:rPr dirty="0" sz="3500" spc="3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to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obtain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specific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service.</a:t>
            </a:r>
            <a:endParaRPr sz="35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00600"/>
              </a:lnSpc>
              <a:spcBef>
                <a:spcPts val="880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</a:t>
            </a:r>
            <a:r>
              <a:rPr dirty="0" sz="3500" spc="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don't</a:t>
            </a:r>
            <a:r>
              <a:rPr dirty="0" sz="3500" spc="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want</a:t>
            </a:r>
            <a:r>
              <a:rPr dirty="0" sz="3500" spc="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1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merchant</a:t>
            </a:r>
            <a:r>
              <a:rPr dirty="0" sz="3500" spc="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8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use</a:t>
            </a:r>
            <a:r>
              <a:rPr dirty="0" sz="3500" spc="1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these</a:t>
            </a:r>
            <a:r>
              <a:rPr dirty="0" sz="3500" spc="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data</a:t>
            </a:r>
            <a:r>
              <a:rPr dirty="0" sz="3500" spc="1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for</a:t>
            </a:r>
            <a:r>
              <a:rPr dirty="0" sz="3500" spc="8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other purposes.</a:t>
            </a:r>
            <a:endParaRPr sz="35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00600"/>
              </a:lnSpc>
              <a:spcBef>
                <a:spcPts val="880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</a:t>
            </a:r>
            <a:r>
              <a:rPr dirty="0" sz="3500" spc="3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don't</a:t>
            </a:r>
            <a:r>
              <a:rPr dirty="0" sz="3500" spc="3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want</a:t>
            </a:r>
            <a:r>
              <a:rPr dirty="0" sz="3500" spc="3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them</a:t>
            </a:r>
            <a:r>
              <a:rPr dirty="0" sz="3500" spc="3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3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use</a:t>
            </a:r>
            <a:r>
              <a:rPr dirty="0" sz="3500" spc="3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it</a:t>
            </a:r>
            <a:r>
              <a:rPr dirty="0" sz="3500" spc="38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3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sell</a:t>
            </a:r>
            <a:r>
              <a:rPr dirty="0" sz="3500" spc="38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me</a:t>
            </a:r>
            <a:r>
              <a:rPr dirty="0" sz="3500" spc="38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other</a:t>
            </a:r>
            <a:r>
              <a:rPr dirty="0" sz="3500" spc="3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things,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for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instance.</a:t>
            </a:r>
            <a:endParaRPr sz="3500">
              <a:latin typeface="Times New Roman"/>
              <a:cs typeface="Times New Roman"/>
            </a:endParaRPr>
          </a:p>
          <a:p>
            <a:pPr algn="just" marL="12700" marR="6350">
              <a:lnSpc>
                <a:spcPct val="100600"/>
              </a:lnSpc>
              <a:spcBef>
                <a:spcPts val="87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may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want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them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only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use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it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for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specific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service that I have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contracted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with them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for.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408305">
              <a:lnSpc>
                <a:spcPct val="100000"/>
              </a:lnSpc>
              <a:spcBef>
                <a:spcPts val="120"/>
              </a:spcBef>
            </a:pPr>
            <a:r>
              <a:rPr dirty="0" u="heavy">
                <a:uFill>
                  <a:solidFill>
                    <a:srgbClr val="1F1F1F"/>
                  </a:solidFill>
                </a:uFill>
              </a:rPr>
              <a:t>Repurposing</a:t>
            </a:r>
            <a:r>
              <a:rPr dirty="0" u="heavy" spc="-20">
                <a:uFill>
                  <a:solidFill>
                    <a:srgbClr val="1F1F1F"/>
                  </a:solidFill>
                </a:uFill>
              </a:rPr>
              <a:t> </a:t>
            </a:r>
            <a:r>
              <a:rPr dirty="0" u="heavy">
                <a:uFill>
                  <a:solidFill>
                    <a:srgbClr val="1F1F1F"/>
                  </a:solidFill>
                </a:uFill>
              </a:rPr>
              <a:t>of</a:t>
            </a:r>
            <a:r>
              <a:rPr dirty="0" u="heavy" spc="5">
                <a:uFill>
                  <a:solidFill>
                    <a:srgbClr val="1F1F1F"/>
                  </a:solidFill>
                </a:uFill>
              </a:rPr>
              <a:t> </a:t>
            </a:r>
            <a:r>
              <a:rPr dirty="0" u="heavy">
                <a:uFill>
                  <a:solidFill>
                    <a:srgbClr val="1F1F1F"/>
                  </a:solidFill>
                </a:uFill>
              </a:rPr>
              <a:t>Data</a:t>
            </a:r>
            <a:r>
              <a:rPr dirty="0" u="heavy" spc="5">
                <a:uFill>
                  <a:solidFill>
                    <a:srgbClr val="1F1F1F"/>
                  </a:solidFill>
                </a:uFill>
              </a:rPr>
              <a:t> </a:t>
            </a:r>
            <a:r>
              <a:rPr dirty="0" u="heavy" spc="-50">
                <a:uFill>
                  <a:solidFill>
                    <a:srgbClr val="1F1F1F"/>
                  </a:solidFill>
                </a:uFill>
              </a:rPr>
              <a:t>!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06756" y="1294894"/>
            <a:ext cx="9172575" cy="572579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600"/>
              </a:lnSpc>
              <a:spcBef>
                <a:spcPts val="9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2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</a:t>
            </a:r>
            <a:r>
              <a:rPr dirty="0" sz="3500" spc="2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don't</a:t>
            </a:r>
            <a:r>
              <a:rPr dirty="0" sz="3500" spc="2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want</a:t>
            </a:r>
            <a:r>
              <a:rPr dirty="0" sz="3500" spc="2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2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merchant</a:t>
            </a:r>
            <a:r>
              <a:rPr dirty="0" sz="3500" spc="2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2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share</a:t>
            </a:r>
            <a:r>
              <a:rPr dirty="0" sz="3500" spc="2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these</a:t>
            </a:r>
            <a:r>
              <a:rPr dirty="0" sz="3500" spc="2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data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with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other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users.</a:t>
            </a:r>
            <a:endParaRPr sz="35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00600"/>
              </a:lnSpc>
              <a:spcBef>
                <a:spcPts val="87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</a:t>
            </a:r>
            <a:r>
              <a:rPr dirty="0" sz="3500" spc="8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</a:t>
            </a:r>
            <a:r>
              <a:rPr dirty="0" sz="3500" spc="8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may,</a:t>
            </a:r>
            <a:r>
              <a:rPr dirty="0" sz="3500" spc="8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for</a:t>
            </a:r>
            <a:r>
              <a:rPr dirty="0" sz="3500" spc="8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instance,</a:t>
            </a:r>
            <a:r>
              <a:rPr dirty="0" sz="3500" spc="844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give</a:t>
            </a:r>
            <a:r>
              <a:rPr dirty="0" sz="3500" spc="8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them</a:t>
            </a:r>
            <a:r>
              <a:rPr dirty="0" sz="3500" spc="8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8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consent</a:t>
            </a:r>
            <a:r>
              <a:rPr dirty="0" sz="3500" spc="8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to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disallow</a:t>
            </a:r>
            <a:r>
              <a:rPr dirty="0" sz="3500" spc="17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repurposing.</a:t>
            </a:r>
            <a:r>
              <a:rPr dirty="0" sz="3500" spc="18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18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18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18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where</a:t>
            </a:r>
            <a:r>
              <a:rPr dirty="0" sz="3500" spc="19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we're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saying,</a:t>
            </a:r>
            <a:r>
              <a:rPr dirty="0" sz="3500" spc="1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you</a:t>
            </a:r>
            <a:r>
              <a:rPr dirty="0" sz="3500" spc="1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may</a:t>
            </a:r>
            <a:r>
              <a:rPr dirty="0" sz="3500" spc="1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collect</a:t>
            </a:r>
            <a:r>
              <a:rPr dirty="0" sz="3500" spc="1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1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data,</a:t>
            </a:r>
            <a:r>
              <a:rPr dirty="0" sz="3500" spc="1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but</a:t>
            </a:r>
            <a:r>
              <a:rPr dirty="0" sz="3500" spc="1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1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data</a:t>
            </a:r>
            <a:r>
              <a:rPr dirty="0" sz="3500" spc="1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that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you</a:t>
            </a:r>
            <a:r>
              <a:rPr dirty="0" sz="3500" spc="2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collect</a:t>
            </a:r>
            <a:r>
              <a:rPr dirty="0" sz="3500" spc="2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2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something</a:t>
            </a:r>
            <a:r>
              <a:rPr dirty="0" sz="3500" spc="2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where</a:t>
            </a:r>
            <a:r>
              <a:rPr dirty="0" sz="3500" spc="2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you've</a:t>
            </a:r>
            <a:r>
              <a:rPr dirty="0" sz="3500" spc="2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been</a:t>
            </a:r>
            <a:r>
              <a:rPr dirty="0" sz="3500" spc="2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given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permission in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particular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context.</a:t>
            </a:r>
            <a:endParaRPr sz="3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60"/>
              </a:spcBef>
            </a:pPr>
            <a:endParaRPr sz="3500">
              <a:latin typeface="Times New Roman"/>
              <a:cs typeface="Times New Roman"/>
            </a:endParaRPr>
          </a:p>
          <a:p>
            <a:pPr algn="just" marL="12700" marR="5715">
              <a:lnSpc>
                <a:spcPct val="100600"/>
              </a:lnSpc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context</a:t>
            </a:r>
            <a:r>
              <a:rPr dirty="0" sz="3500" spc="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matters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you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may</a:t>
            </a:r>
            <a:r>
              <a:rPr dirty="0" sz="3500" spc="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not</a:t>
            </a:r>
            <a:r>
              <a:rPr dirty="0" sz="3500" spc="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use</a:t>
            </a:r>
            <a:r>
              <a:rPr dirty="0" sz="3500" spc="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it</a:t>
            </a:r>
            <a:r>
              <a:rPr dirty="0" sz="3500" spc="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</a:t>
            </a:r>
            <a:r>
              <a:rPr dirty="0" sz="3500" spc="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any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other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context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or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sell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it to somebody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else.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65252" y="1057150"/>
            <a:ext cx="9329420" cy="50774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600"/>
              </a:lnSpc>
              <a:spcBef>
                <a:spcPts val="9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Now</a:t>
            </a:r>
            <a:r>
              <a:rPr dirty="0" sz="3500" spc="4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repurposing</a:t>
            </a:r>
            <a:r>
              <a:rPr dirty="0" sz="3500" spc="400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3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data</a:t>
            </a:r>
            <a:r>
              <a:rPr dirty="0" sz="3500" spc="4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4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not</a:t>
            </a:r>
            <a:r>
              <a:rPr dirty="0" sz="3500" spc="3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all</a:t>
            </a:r>
            <a:r>
              <a:rPr dirty="0" sz="3500" spc="4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bad,</a:t>
            </a:r>
            <a:r>
              <a:rPr dirty="0" sz="3500" spc="3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there</a:t>
            </a:r>
            <a:r>
              <a:rPr dirty="0" sz="3500" spc="4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are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often</a:t>
            </a:r>
            <a:r>
              <a:rPr dirty="0" sz="3500" spc="3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business</a:t>
            </a:r>
            <a:r>
              <a:rPr dirty="0" sz="3500" spc="3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needs</a:t>
            </a:r>
            <a:r>
              <a:rPr dirty="0" sz="3500" spc="3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3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do</a:t>
            </a:r>
            <a:r>
              <a:rPr dirty="0" sz="3500" spc="3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this.</a:t>
            </a:r>
            <a:r>
              <a:rPr dirty="0" sz="3500" spc="3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</a:t>
            </a:r>
            <a:r>
              <a:rPr dirty="0" sz="3500" spc="38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my</a:t>
            </a:r>
            <a:r>
              <a:rPr dirty="0" sz="3500" spc="3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credit</a:t>
            </a:r>
            <a:r>
              <a:rPr dirty="0" sz="3500" spc="3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card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company</a:t>
            </a:r>
            <a:r>
              <a:rPr dirty="0" sz="3500" spc="2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obviously</a:t>
            </a:r>
            <a:r>
              <a:rPr dirty="0" sz="3500" spc="2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needs</a:t>
            </a:r>
            <a:r>
              <a:rPr dirty="0" sz="3500" spc="2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28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collect</a:t>
            </a:r>
            <a:r>
              <a:rPr dirty="0" sz="3500" spc="2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data</a:t>
            </a:r>
            <a:r>
              <a:rPr dirty="0" sz="3500" spc="2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about</a:t>
            </a:r>
            <a:r>
              <a:rPr dirty="0" sz="3500" spc="2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my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purchases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about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my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payments.</a:t>
            </a:r>
            <a:endParaRPr sz="3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55"/>
              </a:spcBef>
            </a:pPr>
            <a:endParaRPr sz="35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00600"/>
              </a:lnSpc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5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don't</a:t>
            </a:r>
            <a:r>
              <a:rPr dirty="0" sz="3500" spc="5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have</a:t>
            </a:r>
            <a:r>
              <a:rPr dirty="0" sz="3500" spc="5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5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share</a:t>
            </a:r>
            <a:r>
              <a:rPr dirty="0" sz="3500" spc="5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5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data</a:t>
            </a:r>
            <a:r>
              <a:rPr dirty="0" sz="3500" spc="5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with</a:t>
            </a:r>
            <a:r>
              <a:rPr dirty="0" sz="3500" spc="5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5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credit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reporting</a:t>
            </a:r>
            <a:r>
              <a:rPr dirty="0" sz="3500" spc="1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agency,</a:t>
            </a:r>
            <a:r>
              <a:rPr dirty="0" sz="3500" spc="1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2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maybe</a:t>
            </a:r>
            <a:r>
              <a:rPr dirty="0" sz="3500" spc="1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</a:t>
            </a:r>
            <a:r>
              <a:rPr dirty="0" sz="3500" spc="1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don't</a:t>
            </a:r>
            <a:r>
              <a:rPr dirty="0" sz="3500" spc="1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particularly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like</a:t>
            </a:r>
            <a:r>
              <a:rPr dirty="0" sz="3500" spc="10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10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11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share</a:t>
            </a:r>
            <a:r>
              <a:rPr dirty="0" sz="3500" spc="11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it</a:t>
            </a:r>
            <a:r>
              <a:rPr dirty="0" sz="3500" spc="10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with</a:t>
            </a:r>
            <a:r>
              <a:rPr dirty="0" sz="3500" spc="10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11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credit</a:t>
            </a:r>
            <a:r>
              <a:rPr dirty="0" sz="3500" spc="10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reporting agency.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510283"/>
            <a:ext cx="10058399" cy="5320284"/>
          </a:xfrm>
          <a:prstGeom prst="rect">
            <a:avLst/>
          </a:prstGeom>
        </p:spPr>
      </p:pic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83718" y="27186"/>
            <a:ext cx="9491345" cy="6767830"/>
          </a:xfrm>
          <a:prstGeom prst="rect">
            <a:avLst/>
          </a:prstGeom>
        </p:spPr>
        <p:txBody>
          <a:bodyPr wrap="square" lIns="0" tIns="1549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20"/>
              </a:spcBef>
            </a:pPr>
            <a:r>
              <a:rPr dirty="0" u="heavy" sz="3500" spc="-1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Cont.</a:t>
            </a:r>
            <a:endParaRPr sz="3500">
              <a:latin typeface="Times New Roman"/>
              <a:cs typeface="Times New Roman"/>
            </a:endParaRPr>
          </a:p>
          <a:p>
            <a:pPr marL="12700" marR="540385">
              <a:lnSpc>
                <a:spcPct val="100600"/>
              </a:lnSpc>
              <a:spcBef>
                <a:spcPts val="110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kind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 process is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enforced by US federal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law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for any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government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funded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experiments</a:t>
            </a:r>
            <a:endParaRPr sz="3500">
              <a:latin typeface="Times New Roman"/>
              <a:cs typeface="Times New Roman"/>
            </a:endParaRPr>
          </a:p>
          <a:p>
            <a:pPr algn="just" marL="14604" marR="5715">
              <a:lnSpc>
                <a:spcPct val="115700"/>
              </a:lnSpc>
              <a:spcBef>
                <a:spcPts val="332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2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process</a:t>
            </a:r>
            <a:r>
              <a:rPr dirty="0" sz="3500" spc="3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prospective</a:t>
            </a:r>
            <a:r>
              <a:rPr dirty="0" sz="3500" spc="30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data</a:t>
            </a:r>
            <a:r>
              <a:rPr dirty="0" sz="3500" spc="315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collection</a:t>
            </a:r>
            <a:r>
              <a:rPr dirty="0" sz="3500" spc="295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3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not</a:t>
            </a:r>
            <a:r>
              <a:rPr dirty="0" sz="3500" spc="3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just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applied</a:t>
            </a:r>
            <a:r>
              <a:rPr dirty="0" sz="3500" spc="6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6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medical</a:t>
            </a:r>
            <a:r>
              <a:rPr dirty="0" sz="3500" spc="67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experiments</a:t>
            </a:r>
            <a:r>
              <a:rPr dirty="0" sz="3500" spc="67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6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social</a:t>
            </a:r>
            <a:r>
              <a:rPr dirty="0" sz="3500" spc="68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 i="1">
                <a:solidFill>
                  <a:srgbClr val="1E1E1E"/>
                </a:solidFill>
                <a:latin typeface="Times New Roman"/>
                <a:cs typeface="Times New Roman"/>
              </a:rPr>
              <a:t>science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experiments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,</a:t>
            </a:r>
            <a:r>
              <a:rPr dirty="0" sz="3500" spc="415">
                <a:solidFill>
                  <a:srgbClr val="1E1E1E"/>
                </a:solidFill>
                <a:latin typeface="Times New Roman"/>
                <a:cs typeface="Times New Roman"/>
              </a:rPr>
              <a:t> 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but</a:t>
            </a:r>
            <a:r>
              <a:rPr dirty="0" sz="3500" spc="415">
                <a:solidFill>
                  <a:srgbClr val="1E1E1E"/>
                </a:solidFill>
                <a:latin typeface="Times New Roman"/>
                <a:cs typeface="Times New Roman"/>
              </a:rPr>
              <a:t> 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also</a:t>
            </a:r>
            <a:r>
              <a:rPr dirty="0" sz="3500" spc="420">
                <a:solidFill>
                  <a:srgbClr val="1E1E1E"/>
                </a:solidFill>
                <a:latin typeface="Times New Roman"/>
                <a:cs typeface="Times New Roman"/>
              </a:rPr>
              <a:t> 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415">
                <a:solidFill>
                  <a:srgbClr val="1E1E1E"/>
                </a:solidFill>
                <a:latin typeface="Times New Roman"/>
                <a:cs typeface="Times New Roman"/>
              </a:rPr>
              <a:t>   </a:t>
            </a:r>
            <a:r>
              <a:rPr dirty="0" sz="3500" b="1" i="1">
                <a:solidFill>
                  <a:srgbClr val="1E1E1E"/>
                </a:solidFill>
                <a:latin typeface="Times New Roman"/>
                <a:cs typeface="Times New Roman"/>
              </a:rPr>
              <a:t>computer</a:t>
            </a:r>
            <a:r>
              <a:rPr dirty="0" sz="3500" spc="420" b="1" i="1">
                <a:solidFill>
                  <a:srgbClr val="1E1E1E"/>
                </a:solidFill>
                <a:latin typeface="Times New Roman"/>
                <a:cs typeface="Times New Roman"/>
              </a:rPr>
              <a:t>   </a:t>
            </a:r>
            <a:r>
              <a:rPr dirty="0" sz="3500" spc="-10" b="1" i="1">
                <a:solidFill>
                  <a:srgbClr val="1E1E1E"/>
                </a:solidFill>
                <a:latin typeface="Times New Roman"/>
                <a:cs typeface="Times New Roman"/>
              </a:rPr>
              <a:t>science </a:t>
            </a:r>
            <a:r>
              <a:rPr dirty="0" sz="3500" spc="-10" i="1">
                <a:solidFill>
                  <a:srgbClr val="1E1E1E"/>
                </a:solidFill>
                <a:latin typeface="Times New Roman"/>
                <a:cs typeface="Times New Roman"/>
              </a:rPr>
              <a:t>experiments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.</a:t>
            </a:r>
            <a:endParaRPr sz="3500">
              <a:latin typeface="Times New Roman"/>
              <a:cs typeface="Times New Roman"/>
            </a:endParaRPr>
          </a:p>
          <a:p>
            <a:pPr algn="just" marL="14604" marR="5080" indent="-635">
              <a:lnSpc>
                <a:spcPct val="115599"/>
              </a:lnSpc>
              <a:spcBef>
                <a:spcPts val="880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So,</a:t>
            </a:r>
            <a:r>
              <a:rPr dirty="0" sz="3500" spc="2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if</a:t>
            </a:r>
            <a:r>
              <a:rPr dirty="0" sz="3500" spc="2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one</a:t>
            </a:r>
            <a:r>
              <a:rPr dirty="0" sz="3500" spc="2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2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conducting</a:t>
            </a:r>
            <a:r>
              <a:rPr dirty="0" sz="3500" spc="2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2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u="heavy" sz="350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user</a:t>
            </a:r>
            <a:r>
              <a:rPr dirty="0" u="heavy" sz="3500" spc="25" b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 </a:t>
            </a:r>
            <a:r>
              <a:rPr dirty="0" u="heavy" sz="3500" b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study</a:t>
            </a:r>
            <a:r>
              <a:rPr dirty="0" u="heavy" sz="3500" spc="25" b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 </a:t>
            </a:r>
            <a:r>
              <a:rPr dirty="0" u="heavy" sz="350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of</a:t>
            </a:r>
            <a:r>
              <a:rPr dirty="0" u="heavy" sz="3500" spc="2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 </a:t>
            </a:r>
            <a:r>
              <a:rPr dirty="0" u="heavy" sz="350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a</a:t>
            </a:r>
            <a:r>
              <a:rPr dirty="0" u="heavy" sz="3500" spc="3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 </a:t>
            </a:r>
            <a:r>
              <a:rPr dirty="0" u="heavy" sz="3500" spc="-25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new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u="heavy" sz="350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user</a:t>
            </a:r>
            <a:r>
              <a:rPr dirty="0" u="heavy" sz="3500" spc="20" b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 b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interface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,</a:t>
            </a:r>
            <a:r>
              <a:rPr dirty="0" sz="3500" spc="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for</a:t>
            </a:r>
            <a:r>
              <a:rPr dirty="0" sz="3500" spc="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example,</a:t>
            </a:r>
            <a:r>
              <a:rPr dirty="0" sz="3500" spc="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for</a:t>
            </a:r>
            <a:r>
              <a:rPr dirty="0" sz="3500" spc="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web</a:t>
            </a:r>
            <a:r>
              <a:rPr dirty="0" sz="3500" spc="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program,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that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if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it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 </a:t>
            </a:r>
            <a:r>
              <a:rPr dirty="0" sz="3500" b="1" i="1">
                <a:solidFill>
                  <a:srgbClr val="C00000"/>
                </a:solidFill>
                <a:latin typeface="Times New Roman"/>
                <a:cs typeface="Times New Roman"/>
              </a:rPr>
              <a:t>research</a:t>
            </a:r>
            <a:r>
              <a:rPr dirty="0" sz="3500" spc="5" b="1" i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500" b="1" i="1">
                <a:solidFill>
                  <a:srgbClr val="1E1E1E"/>
                </a:solidFill>
                <a:latin typeface="Times New Roman"/>
                <a:cs typeface="Times New Roman"/>
              </a:rPr>
              <a:t>study</a:t>
            </a:r>
            <a:r>
              <a:rPr dirty="0" sz="3500" spc="5" b="1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.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. . it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requires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IRB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review.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02235">
              <a:lnSpc>
                <a:spcPts val="1350"/>
              </a:lnSpc>
            </a:pPr>
            <a:fld id="{81D60167-4931-47E6-BA6A-407CBD079E47}" type="slidenum">
              <a:rPr dirty="0" spc="-50"/>
              <a:t>4</a:t>
            </a:fld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86004" y="1057150"/>
            <a:ext cx="9330690" cy="56134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600"/>
              </a:lnSpc>
              <a:spcBef>
                <a:spcPts val="9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But</a:t>
            </a:r>
            <a:r>
              <a:rPr dirty="0" sz="3500" spc="6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6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6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something</a:t>
            </a:r>
            <a:r>
              <a:rPr dirty="0" sz="3500" spc="6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6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I've</a:t>
            </a:r>
            <a:r>
              <a:rPr dirty="0" sz="3500" spc="6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got</a:t>
            </a:r>
            <a:r>
              <a:rPr dirty="0" sz="3500" spc="6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6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accept</a:t>
            </a:r>
            <a:r>
              <a:rPr dirty="0" sz="3500" spc="6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as</a:t>
            </a:r>
            <a:r>
              <a:rPr dirty="0" sz="3500" spc="6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50">
                <a:solidFill>
                  <a:srgbClr val="1E1E1E"/>
                </a:solidFill>
                <a:latin typeface="Times New Roman"/>
                <a:cs typeface="Times New Roman"/>
              </a:rPr>
              <a:t>a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part</a:t>
            </a:r>
            <a:r>
              <a:rPr dirty="0" sz="3500" spc="3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3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3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social</a:t>
            </a:r>
            <a:r>
              <a:rPr dirty="0" sz="3500" spc="3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setup,</a:t>
            </a:r>
            <a:r>
              <a:rPr dirty="0" sz="3500" spc="4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3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3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4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something</a:t>
            </a:r>
            <a:r>
              <a:rPr dirty="0" sz="3500" spc="3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that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2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credit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card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company</a:t>
            </a:r>
            <a:r>
              <a:rPr dirty="0" sz="3500" spc="3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ought</a:t>
            </a:r>
            <a:r>
              <a:rPr dirty="0" sz="3500" spc="3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telling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me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about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 I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agree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to.</a:t>
            </a:r>
            <a:endParaRPr sz="3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55"/>
              </a:spcBef>
            </a:pPr>
            <a:endParaRPr sz="35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00600"/>
              </a:lnSpc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If</a:t>
            </a:r>
            <a:r>
              <a:rPr dirty="0" sz="3500" spc="1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I'm</a:t>
            </a:r>
            <a:r>
              <a:rPr dirty="0" sz="3500" spc="1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going</a:t>
            </a:r>
            <a:r>
              <a:rPr dirty="0" sz="3500" spc="1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1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</a:t>
            </a:r>
            <a:r>
              <a:rPr dirty="0" sz="3500" spc="1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given</a:t>
            </a:r>
            <a:r>
              <a:rPr dirty="0" sz="3500" spc="1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credit,</a:t>
            </a:r>
            <a:r>
              <a:rPr dirty="0" sz="3500" spc="1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</a:t>
            </a:r>
            <a:r>
              <a:rPr dirty="0" sz="3500" spc="1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need</a:t>
            </a:r>
            <a:r>
              <a:rPr dirty="0" sz="3500" spc="1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1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participate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</a:t>
            </a:r>
            <a:r>
              <a:rPr dirty="0" sz="3500" spc="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ecosystem</a:t>
            </a:r>
            <a:r>
              <a:rPr dirty="0" sz="3500" spc="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involves</a:t>
            </a:r>
            <a:r>
              <a:rPr dirty="0" sz="3500" spc="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credit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reporting.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And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6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separate</a:t>
            </a:r>
            <a:r>
              <a:rPr dirty="0" sz="3500" spc="6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credit</a:t>
            </a:r>
            <a:r>
              <a:rPr dirty="0" sz="3500" spc="6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reporting</a:t>
            </a:r>
            <a:r>
              <a:rPr dirty="0" sz="3500" spc="6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agency</a:t>
            </a:r>
            <a:r>
              <a:rPr dirty="0" sz="3500" spc="6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learning</a:t>
            </a:r>
            <a:r>
              <a:rPr dirty="0" sz="3500" spc="6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things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about</a:t>
            </a:r>
            <a:r>
              <a:rPr dirty="0" sz="3500" spc="4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my</a:t>
            </a:r>
            <a:r>
              <a:rPr dirty="0" sz="3500" spc="409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purchases</a:t>
            </a:r>
            <a:r>
              <a:rPr dirty="0" sz="3500" spc="4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409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payments</a:t>
            </a:r>
            <a:r>
              <a:rPr dirty="0" sz="3500" spc="409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from</a:t>
            </a:r>
            <a:r>
              <a:rPr dirty="0" sz="3500" spc="4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my</a:t>
            </a:r>
            <a:r>
              <a:rPr dirty="0" sz="3500" spc="409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credit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card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company.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86004" y="1136398"/>
            <a:ext cx="9330690" cy="572579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7620">
              <a:lnSpc>
                <a:spcPct val="100600"/>
              </a:lnSpc>
              <a:spcBef>
                <a:spcPts val="95"/>
              </a:spcBef>
            </a:pP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Repurposing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,</a:t>
            </a:r>
            <a:r>
              <a:rPr dirty="0" sz="3500" spc="2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even</a:t>
            </a:r>
            <a:r>
              <a:rPr dirty="0" sz="3500" spc="2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if</a:t>
            </a:r>
            <a:r>
              <a:rPr dirty="0" sz="3500" spc="2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it</a:t>
            </a:r>
            <a:r>
              <a:rPr dirty="0" sz="3500" spc="2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isn't</a:t>
            </a:r>
            <a:r>
              <a:rPr dirty="0" sz="3500" spc="2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2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business</a:t>
            </a:r>
            <a:r>
              <a:rPr dirty="0" sz="3500" spc="2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necessity,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might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actually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 of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u="heavy" sz="350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great societal</a:t>
            </a:r>
            <a:r>
              <a:rPr dirty="0" u="heavy" sz="3500" spc="5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 spc="-1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value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.</a:t>
            </a:r>
            <a:endParaRPr sz="3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55"/>
              </a:spcBef>
            </a:pPr>
            <a:endParaRPr sz="35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00600"/>
              </a:lnSpc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</a:t>
            </a:r>
            <a:r>
              <a:rPr dirty="0" sz="3500" spc="3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share</a:t>
            </a:r>
            <a:r>
              <a:rPr dirty="0" sz="3500" spc="3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medical</a:t>
            </a:r>
            <a:r>
              <a:rPr dirty="0" sz="3500" spc="3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data</a:t>
            </a:r>
            <a:r>
              <a:rPr dirty="0" sz="3500" spc="3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with</a:t>
            </a:r>
            <a:r>
              <a:rPr dirty="0" sz="3500" spc="3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my</a:t>
            </a:r>
            <a:r>
              <a:rPr dirty="0" sz="3500" spc="3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hospital</a:t>
            </a:r>
            <a:r>
              <a:rPr dirty="0" sz="3500" spc="3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3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get</a:t>
            </a:r>
            <a:r>
              <a:rPr dirty="0" sz="3500" spc="3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better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medical</a:t>
            </a:r>
            <a:r>
              <a:rPr dirty="0" sz="3500" spc="3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care.</a:t>
            </a:r>
            <a:r>
              <a:rPr dirty="0" sz="3500" spc="3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But</a:t>
            </a:r>
            <a:r>
              <a:rPr dirty="0" sz="3500" spc="3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</a:t>
            </a:r>
            <a:r>
              <a:rPr dirty="0" sz="3500" spc="3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may</a:t>
            </a:r>
            <a:r>
              <a:rPr dirty="0" sz="3500" spc="3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not</a:t>
            </a:r>
            <a:r>
              <a:rPr dirty="0" sz="3500" spc="3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actually</a:t>
            </a:r>
            <a:r>
              <a:rPr dirty="0" sz="3500" spc="3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mind</a:t>
            </a:r>
            <a:r>
              <a:rPr dirty="0" sz="3500" spc="3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at</a:t>
            </a:r>
            <a:r>
              <a:rPr dirty="0" sz="3500" spc="3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all,</a:t>
            </a:r>
            <a:r>
              <a:rPr dirty="0" sz="3500" spc="3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50">
                <a:solidFill>
                  <a:srgbClr val="1E1E1E"/>
                </a:solidFill>
                <a:latin typeface="Times New Roman"/>
                <a:cs typeface="Times New Roman"/>
              </a:rPr>
              <a:t>I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might</a:t>
            </a:r>
            <a:r>
              <a:rPr dirty="0" sz="3500" spc="58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</a:t>
            </a:r>
            <a:r>
              <a:rPr dirty="0" sz="3500" spc="58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very</a:t>
            </a:r>
            <a:r>
              <a:rPr dirty="0" sz="3500" spc="58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glad</a:t>
            </a:r>
            <a:r>
              <a:rPr dirty="0" sz="3500" spc="58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if</a:t>
            </a:r>
            <a:r>
              <a:rPr dirty="0" sz="3500" spc="58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my</a:t>
            </a:r>
            <a:r>
              <a:rPr dirty="0" sz="3500" spc="58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medical</a:t>
            </a:r>
            <a:r>
              <a:rPr dirty="0" sz="3500" spc="58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data</a:t>
            </a:r>
            <a:r>
              <a:rPr dirty="0" sz="3500" spc="58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is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repurposed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for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medical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research.</a:t>
            </a:r>
            <a:endParaRPr sz="3500">
              <a:latin typeface="Times New Roman"/>
              <a:cs typeface="Times New Roman"/>
            </a:endParaRPr>
          </a:p>
          <a:p>
            <a:pPr algn="just" marL="12700" marR="6985">
              <a:lnSpc>
                <a:spcPct val="100600"/>
              </a:lnSpc>
              <a:spcBef>
                <a:spcPts val="880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</a:t>
            </a:r>
            <a:r>
              <a:rPr dirty="0" sz="3500" spc="23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might</a:t>
            </a:r>
            <a:r>
              <a:rPr dirty="0" sz="3500" spc="24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feel</a:t>
            </a:r>
            <a:r>
              <a:rPr dirty="0" sz="3500" spc="24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happy</a:t>
            </a:r>
            <a:r>
              <a:rPr dirty="0" sz="3500" spc="24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24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information</a:t>
            </a:r>
            <a:r>
              <a:rPr dirty="0" sz="3500" spc="24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about</a:t>
            </a:r>
            <a:r>
              <a:rPr dirty="0" sz="3500" spc="24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my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disease</a:t>
            </a:r>
            <a:r>
              <a:rPr dirty="0" sz="3500" spc="1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progression,</a:t>
            </a:r>
            <a:r>
              <a:rPr dirty="0" sz="3500" spc="1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my</a:t>
            </a:r>
            <a:r>
              <a:rPr dirty="0" sz="3500" spc="1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health,</a:t>
            </a:r>
            <a:r>
              <a:rPr dirty="0" sz="3500" spc="2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going</a:t>
            </a:r>
            <a:r>
              <a:rPr dirty="0" sz="3500" spc="2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1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help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future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generations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beat some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scourge.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431036"/>
            <a:ext cx="10058399" cy="5278373"/>
          </a:xfrm>
          <a:prstGeom prst="rect">
            <a:avLst/>
          </a:prstGeom>
        </p:spPr>
      </p:pic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65252" y="1136398"/>
            <a:ext cx="9251950" cy="45408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600"/>
              </a:lnSpc>
              <a:spcBef>
                <a:spcPts val="9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7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thing</a:t>
            </a:r>
            <a:r>
              <a:rPr dirty="0" sz="3500" spc="7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is,</a:t>
            </a:r>
            <a:r>
              <a:rPr dirty="0" sz="3500" spc="7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7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specific</a:t>
            </a:r>
            <a:r>
              <a:rPr dirty="0" sz="3500" spc="7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research</a:t>
            </a:r>
            <a:r>
              <a:rPr dirty="0" sz="3500" spc="7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questions</a:t>
            </a:r>
            <a:r>
              <a:rPr dirty="0" sz="3500" spc="7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that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would</a:t>
            </a:r>
            <a:r>
              <a:rPr dirty="0" sz="3500" spc="5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</a:t>
            </a:r>
            <a:r>
              <a:rPr dirty="0" sz="3500" spc="509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asked,</a:t>
            </a:r>
            <a:r>
              <a:rPr dirty="0" sz="3500" spc="5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5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things</a:t>
            </a:r>
            <a:r>
              <a:rPr dirty="0" sz="3500" spc="5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509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scientists</a:t>
            </a:r>
            <a:r>
              <a:rPr dirty="0" sz="3500" spc="509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wish</a:t>
            </a:r>
            <a:r>
              <a:rPr dirty="0" sz="3500" spc="509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to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study,</a:t>
            </a:r>
            <a:r>
              <a:rPr dirty="0" sz="3500" spc="2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may</a:t>
            </a:r>
            <a:r>
              <a:rPr dirty="0" sz="3500" spc="2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not</a:t>
            </a:r>
            <a:r>
              <a:rPr dirty="0" sz="3500" spc="28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</a:t>
            </a:r>
            <a:r>
              <a:rPr dirty="0" sz="3500" spc="2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known</a:t>
            </a:r>
            <a:r>
              <a:rPr dirty="0" sz="3500" spc="2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at</a:t>
            </a:r>
            <a:r>
              <a:rPr dirty="0" sz="3500" spc="2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2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time</a:t>
            </a:r>
            <a:r>
              <a:rPr dirty="0" sz="3500" spc="2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</a:t>
            </a:r>
            <a:r>
              <a:rPr dirty="0" sz="3500" spc="2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receive</a:t>
            </a:r>
            <a:r>
              <a:rPr dirty="0" sz="3500" spc="2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my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care.</a:t>
            </a:r>
            <a:r>
              <a:rPr dirty="0" sz="3500" spc="-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questions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come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afterwards.</a:t>
            </a:r>
            <a:endParaRPr sz="3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55"/>
              </a:spcBef>
            </a:pPr>
            <a:endParaRPr sz="3500">
              <a:latin typeface="Times New Roman"/>
              <a:cs typeface="Times New Roman"/>
            </a:endParaRPr>
          </a:p>
          <a:p>
            <a:pPr algn="just" marL="12700" marR="6350">
              <a:lnSpc>
                <a:spcPct val="100600"/>
              </a:lnSpc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4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data</a:t>
            </a:r>
            <a:r>
              <a:rPr dirty="0" sz="3500" spc="4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was</a:t>
            </a:r>
            <a:r>
              <a:rPr dirty="0" sz="3500" spc="4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already</a:t>
            </a:r>
            <a:r>
              <a:rPr dirty="0" sz="3500" spc="4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collected,</a:t>
            </a:r>
            <a:r>
              <a:rPr dirty="0" sz="3500" spc="484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4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4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4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called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retrospective</a:t>
            </a:r>
            <a:r>
              <a:rPr dirty="0" sz="3500" spc="819" b="1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data</a:t>
            </a:r>
            <a:r>
              <a:rPr dirty="0" sz="3500" spc="819" b="1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analysis</a:t>
            </a:r>
            <a:r>
              <a:rPr dirty="0" sz="3500" spc="819" b="1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as</a:t>
            </a:r>
            <a:r>
              <a:rPr dirty="0" sz="3500" spc="82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opposed</a:t>
            </a:r>
            <a:r>
              <a:rPr dirty="0" sz="3500" spc="819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to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prospective</a:t>
            </a:r>
            <a:r>
              <a:rPr dirty="0" sz="3500" spc="-50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data</a:t>
            </a:r>
            <a:r>
              <a:rPr dirty="0" sz="3500" spc="-35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 b="1">
                <a:solidFill>
                  <a:srgbClr val="1E1E1E"/>
                </a:solidFill>
                <a:latin typeface="Times New Roman"/>
                <a:cs typeface="Times New Roman"/>
              </a:rPr>
              <a:t>collection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25627" y="898654"/>
            <a:ext cx="9411335" cy="61499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600"/>
              </a:lnSpc>
              <a:spcBef>
                <a:spcPts val="9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6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7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problem</a:t>
            </a:r>
            <a:r>
              <a:rPr dirty="0" sz="3500" spc="7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here</a:t>
            </a:r>
            <a:r>
              <a:rPr dirty="0" sz="3500" spc="7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is,</a:t>
            </a:r>
            <a:r>
              <a:rPr dirty="0" sz="3500" spc="7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how</a:t>
            </a:r>
            <a:r>
              <a:rPr dirty="0" sz="3500" spc="7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can</a:t>
            </a:r>
            <a:r>
              <a:rPr dirty="0" sz="3500" spc="7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we</a:t>
            </a:r>
            <a:r>
              <a:rPr dirty="0" sz="3500" spc="7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obtain</a:t>
            </a:r>
            <a:r>
              <a:rPr dirty="0" sz="3500" spc="7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50">
                <a:solidFill>
                  <a:srgbClr val="1E1E1E"/>
                </a:solidFill>
                <a:latin typeface="Times New Roman"/>
                <a:cs typeface="Times New Roman"/>
              </a:rPr>
              <a:t>a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consent</a:t>
            </a:r>
            <a:r>
              <a:rPr dirty="0" sz="3500" spc="48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agreement</a:t>
            </a:r>
            <a:r>
              <a:rPr dirty="0" sz="3500" spc="48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where</a:t>
            </a:r>
            <a:r>
              <a:rPr dirty="0" sz="3500" spc="484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we've</a:t>
            </a:r>
            <a:r>
              <a:rPr dirty="0" sz="3500" spc="48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given</a:t>
            </a:r>
            <a:r>
              <a:rPr dirty="0" sz="3500" spc="484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enough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information</a:t>
            </a:r>
            <a:r>
              <a:rPr dirty="0" sz="3500" spc="7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7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7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human</a:t>
            </a:r>
            <a:r>
              <a:rPr dirty="0" sz="3500" spc="7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subject</a:t>
            </a:r>
            <a:r>
              <a:rPr dirty="0" sz="3500" spc="7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7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7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know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what</a:t>
            </a:r>
            <a:r>
              <a:rPr dirty="0" sz="3500" spc="38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they're</a:t>
            </a:r>
            <a:r>
              <a:rPr dirty="0" sz="3500" spc="39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consenting</a:t>
            </a:r>
            <a:r>
              <a:rPr dirty="0" sz="3500" spc="38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to?</a:t>
            </a:r>
            <a:r>
              <a:rPr dirty="0" sz="3500" spc="38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38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yet</a:t>
            </a:r>
            <a:r>
              <a:rPr dirty="0" sz="3500" spc="38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have</a:t>
            </a:r>
            <a:r>
              <a:rPr dirty="0" sz="3500" spc="39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the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consent</a:t>
            </a:r>
            <a:r>
              <a:rPr dirty="0" sz="3500" spc="28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</a:t>
            </a:r>
            <a:r>
              <a:rPr dirty="0" sz="3500" spc="28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broad</a:t>
            </a:r>
            <a:r>
              <a:rPr dirty="0" sz="3500" spc="28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enough</a:t>
            </a:r>
            <a:r>
              <a:rPr dirty="0" sz="3500" spc="28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28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cover</a:t>
            </a:r>
            <a:r>
              <a:rPr dirty="0" sz="3500" spc="28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28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range</a:t>
            </a:r>
            <a:r>
              <a:rPr dirty="0" sz="3500" spc="28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of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possible</a:t>
            </a:r>
            <a:r>
              <a:rPr dirty="0" sz="3500" spc="4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research</a:t>
            </a:r>
            <a:r>
              <a:rPr dirty="0" sz="3500" spc="4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questions</a:t>
            </a:r>
            <a:r>
              <a:rPr dirty="0" sz="3500" spc="4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4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one</a:t>
            </a:r>
            <a:r>
              <a:rPr dirty="0" sz="3500" spc="4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might</a:t>
            </a:r>
            <a:r>
              <a:rPr dirty="0" sz="3500" spc="4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wish</a:t>
            </a:r>
            <a:r>
              <a:rPr dirty="0" sz="3500" spc="459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to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ask.</a:t>
            </a:r>
            <a:endParaRPr sz="3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55"/>
              </a:spcBef>
            </a:pPr>
            <a:endParaRPr sz="3500">
              <a:latin typeface="Times New Roman"/>
              <a:cs typeface="Times New Roman"/>
            </a:endParaRPr>
          </a:p>
          <a:p>
            <a:pPr algn="just" marL="12700" marR="6350">
              <a:lnSpc>
                <a:spcPct val="100600"/>
              </a:lnSpc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so,</a:t>
            </a:r>
            <a:r>
              <a:rPr dirty="0" sz="3500" spc="8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balancing</a:t>
            </a:r>
            <a:r>
              <a:rPr dirty="0" sz="3500" spc="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act</a:t>
            </a:r>
            <a:r>
              <a:rPr dirty="0" sz="3500" spc="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</a:t>
            </a:r>
            <a:r>
              <a:rPr dirty="0" sz="3500" spc="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terms</a:t>
            </a:r>
            <a:r>
              <a:rPr dirty="0" sz="3500" spc="8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having</a:t>
            </a:r>
            <a:r>
              <a:rPr dirty="0" sz="3500" spc="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an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informed</a:t>
            </a:r>
            <a:r>
              <a:rPr dirty="0" sz="3500" spc="2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consent</a:t>
            </a:r>
            <a:r>
              <a:rPr dirty="0" sz="3500" spc="2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with</a:t>
            </a:r>
            <a:r>
              <a:rPr dirty="0" sz="3500" spc="2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enough</a:t>
            </a:r>
            <a:r>
              <a:rPr dirty="0" sz="3500" spc="2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information</a:t>
            </a:r>
            <a:r>
              <a:rPr dirty="0" sz="3500" spc="2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for</a:t>
            </a:r>
            <a:r>
              <a:rPr dirty="0" sz="3500" spc="2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it</a:t>
            </a:r>
            <a:r>
              <a:rPr dirty="0" sz="3500" spc="2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to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meaningful.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600"/>
              </a:lnSpc>
              <a:spcBef>
                <a:spcPts val="95"/>
              </a:spcBef>
            </a:pPr>
            <a:r>
              <a:rPr dirty="0"/>
              <a:t>To</a:t>
            </a:r>
            <a:r>
              <a:rPr dirty="0" spc="235"/>
              <a:t> </a:t>
            </a:r>
            <a:r>
              <a:rPr dirty="0"/>
              <a:t>conclude,</a:t>
            </a:r>
            <a:r>
              <a:rPr dirty="0" spc="240"/>
              <a:t> </a:t>
            </a:r>
            <a:r>
              <a:rPr dirty="0"/>
              <a:t>most</a:t>
            </a:r>
            <a:r>
              <a:rPr dirty="0" spc="240"/>
              <a:t> </a:t>
            </a:r>
            <a:r>
              <a:rPr dirty="0"/>
              <a:t>data</a:t>
            </a:r>
            <a:r>
              <a:rPr dirty="0" spc="250"/>
              <a:t> </a:t>
            </a:r>
            <a:r>
              <a:rPr dirty="0"/>
              <a:t>of</a:t>
            </a:r>
            <a:r>
              <a:rPr dirty="0" spc="245"/>
              <a:t> </a:t>
            </a:r>
            <a:r>
              <a:rPr dirty="0"/>
              <a:t>interest,</a:t>
            </a:r>
            <a:r>
              <a:rPr dirty="0" spc="240"/>
              <a:t> </a:t>
            </a:r>
            <a:r>
              <a:rPr dirty="0"/>
              <a:t>most</a:t>
            </a:r>
            <a:r>
              <a:rPr dirty="0" spc="240"/>
              <a:t> </a:t>
            </a:r>
            <a:r>
              <a:rPr dirty="0"/>
              <a:t>data</a:t>
            </a:r>
            <a:r>
              <a:rPr dirty="0" spc="254"/>
              <a:t> </a:t>
            </a:r>
            <a:r>
              <a:rPr dirty="0" spc="-20"/>
              <a:t>that </a:t>
            </a:r>
            <a:r>
              <a:rPr dirty="0"/>
              <a:t>we'll</a:t>
            </a:r>
            <a:r>
              <a:rPr dirty="0" spc="835"/>
              <a:t> </a:t>
            </a:r>
            <a:r>
              <a:rPr dirty="0"/>
              <a:t>analyze</a:t>
            </a:r>
            <a:r>
              <a:rPr dirty="0" spc="835"/>
              <a:t> </a:t>
            </a:r>
            <a:r>
              <a:rPr dirty="0"/>
              <a:t>are</a:t>
            </a:r>
            <a:r>
              <a:rPr dirty="0" spc="835"/>
              <a:t> </a:t>
            </a:r>
            <a:r>
              <a:rPr dirty="0"/>
              <a:t>created</a:t>
            </a:r>
            <a:r>
              <a:rPr dirty="0" spc="830"/>
              <a:t> </a:t>
            </a:r>
            <a:r>
              <a:rPr dirty="0"/>
              <a:t>by</a:t>
            </a:r>
            <a:r>
              <a:rPr dirty="0" spc="830"/>
              <a:t> </a:t>
            </a:r>
            <a:r>
              <a:rPr dirty="0"/>
              <a:t>humans,</a:t>
            </a:r>
            <a:r>
              <a:rPr dirty="0" spc="835"/>
              <a:t> </a:t>
            </a:r>
            <a:r>
              <a:rPr dirty="0"/>
              <a:t>are</a:t>
            </a:r>
            <a:r>
              <a:rPr dirty="0" spc="835"/>
              <a:t> </a:t>
            </a:r>
            <a:r>
              <a:rPr dirty="0" spc="-10"/>
              <a:t>about </a:t>
            </a:r>
            <a:r>
              <a:rPr dirty="0"/>
              <a:t>humans,</a:t>
            </a:r>
            <a:r>
              <a:rPr dirty="0" spc="-30"/>
              <a:t> </a:t>
            </a:r>
            <a:r>
              <a:rPr dirty="0"/>
              <a:t>or</a:t>
            </a:r>
            <a:r>
              <a:rPr dirty="0" spc="-15"/>
              <a:t> </a:t>
            </a:r>
            <a:r>
              <a:rPr dirty="0"/>
              <a:t>have</a:t>
            </a:r>
            <a:r>
              <a:rPr dirty="0" spc="-20"/>
              <a:t> </a:t>
            </a:r>
            <a:r>
              <a:rPr dirty="0"/>
              <a:t>impacts</a:t>
            </a:r>
            <a:r>
              <a:rPr dirty="0" spc="-10"/>
              <a:t> </a:t>
            </a:r>
            <a:r>
              <a:rPr dirty="0"/>
              <a:t>that</a:t>
            </a:r>
            <a:r>
              <a:rPr dirty="0" spc="-20"/>
              <a:t> </a:t>
            </a:r>
            <a:r>
              <a:rPr dirty="0"/>
              <a:t>affect</a:t>
            </a:r>
            <a:r>
              <a:rPr dirty="0" spc="-5"/>
              <a:t> </a:t>
            </a:r>
            <a:r>
              <a:rPr dirty="0" spc="-10"/>
              <a:t>humans.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206756" y="5219953"/>
            <a:ext cx="9096375" cy="2171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600"/>
              </a:lnSpc>
              <a:spcBef>
                <a:spcPts val="9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When</a:t>
            </a:r>
            <a:r>
              <a:rPr dirty="0" sz="3500" spc="34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we</a:t>
            </a:r>
            <a:r>
              <a:rPr dirty="0" sz="3500" spc="34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practice</a:t>
            </a:r>
            <a:r>
              <a:rPr dirty="0" sz="3500" spc="35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data</a:t>
            </a:r>
            <a:r>
              <a:rPr dirty="0" sz="3500" spc="34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science,</a:t>
            </a:r>
            <a:r>
              <a:rPr dirty="0" sz="3500" spc="34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we</a:t>
            </a:r>
            <a:r>
              <a:rPr dirty="0" sz="3500" spc="34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have</a:t>
            </a:r>
            <a:r>
              <a:rPr dirty="0" sz="3500" spc="34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to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consider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impact,</a:t>
            </a:r>
            <a:r>
              <a:rPr dirty="0" sz="3500" spc="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it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consideration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this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impact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at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cornerstone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ethical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practice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data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science.</a:t>
            </a:r>
            <a:endParaRPr sz="3500">
              <a:latin typeface="Times New Roman"/>
              <a:cs typeface="Times New Roman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36292" y="2560320"/>
            <a:ext cx="5108447" cy="2652522"/>
          </a:xfrm>
          <a:prstGeom prst="rect">
            <a:avLst/>
          </a:prstGeom>
        </p:spPr>
      </p:pic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84123" y="871222"/>
            <a:ext cx="361315" cy="5626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3500" spc="-25" b="1">
                <a:latin typeface="Times New Roman"/>
                <a:cs typeface="Times New Roman"/>
              </a:rPr>
              <a:t>4.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  <p:sp>
        <p:nvSpPr>
          <p:cNvPr id="3" name="object 3" descr=""/>
          <p:cNvSpPr txBox="1"/>
          <p:nvPr/>
        </p:nvSpPr>
        <p:spPr>
          <a:xfrm>
            <a:off x="873252" y="941069"/>
            <a:ext cx="5848985" cy="495300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770"/>
              </a:lnSpc>
            </a:pPr>
            <a:r>
              <a:rPr dirty="0" sz="3500" b="1">
                <a:latin typeface="Times New Roman"/>
                <a:cs typeface="Times New Roman"/>
              </a:rPr>
              <a:t>Case</a:t>
            </a:r>
            <a:r>
              <a:rPr dirty="0" sz="3500" spc="-30" b="1">
                <a:latin typeface="Times New Roman"/>
                <a:cs typeface="Times New Roman"/>
              </a:rPr>
              <a:t> </a:t>
            </a:r>
            <a:r>
              <a:rPr dirty="0" sz="3500" b="1">
                <a:latin typeface="Times New Roman"/>
                <a:cs typeface="Times New Roman"/>
              </a:rPr>
              <a:t>Study:</a:t>
            </a:r>
            <a:r>
              <a:rPr dirty="0" sz="3500" spc="-15" b="1">
                <a:latin typeface="Times New Roman"/>
                <a:cs typeface="Times New Roman"/>
              </a:rPr>
              <a:t> </a:t>
            </a:r>
            <a:r>
              <a:rPr dirty="0" sz="3500" b="1">
                <a:latin typeface="Times New Roman"/>
                <a:cs typeface="Times New Roman"/>
              </a:rPr>
              <a:t>It's</a:t>
            </a:r>
            <a:r>
              <a:rPr dirty="0" sz="3500" spc="-15" b="1">
                <a:latin typeface="Times New Roman"/>
                <a:cs typeface="Times New Roman"/>
              </a:rPr>
              <a:t> </a:t>
            </a:r>
            <a:r>
              <a:rPr dirty="0" sz="3500" b="1">
                <a:latin typeface="Times New Roman"/>
                <a:cs typeface="Times New Roman"/>
              </a:rPr>
              <a:t>Not</a:t>
            </a:r>
            <a:r>
              <a:rPr dirty="0" sz="3500" spc="-15" b="1">
                <a:latin typeface="Times New Roman"/>
                <a:cs typeface="Times New Roman"/>
              </a:rPr>
              <a:t> </a:t>
            </a:r>
            <a:r>
              <a:rPr dirty="0" sz="3500" spc="-10" b="1">
                <a:latin typeface="Times New Roman"/>
                <a:cs typeface="Times New Roman"/>
              </a:rPr>
              <a:t>OKCupid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84123" y="1518945"/>
            <a:ext cx="9093200" cy="58375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6350">
              <a:lnSpc>
                <a:spcPct val="100600"/>
              </a:lnSpc>
              <a:spcBef>
                <a:spcPts val="9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Matchmaking</a:t>
            </a:r>
            <a:r>
              <a:rPr dirty="0" sz="3500" spc="62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companies</a:t>
            </a:r>
            <a:r>
              <a:rPr dirty="0" sz="3500" spc="62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exist</a:t>
            </a:r>
            <a:r>
              <a:rPr dirty="0" sz="3500" spc="62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on</a:t>
            </a:r>
            <a:r>
              <a:rPr dirty="0" sz="3500" spc="62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63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Web.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OkCupid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 one of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them.</a:t>
            </a:r>
            <a:endParaRPr sz="3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60"/>
              </a:spcBef>
            </a:pPr>
            <a:endParaRPr sz="35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00600"/>
              </a:lnSpc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3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way</a:t>
            </a:r>
            <a:r>
              <a:rPr dirty="0" sz="3500" spc="3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these</a:t>
            </a:r>
            <a:r>
              <a:rPr dirty="0" sz="3500" spc="3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things</a:t>
            </a:r>
            <a:r>
              <a:rPr dirty="0" sz="3500" spc="3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work</a:t>
            </a:r>
            <a:r>
              <a:rPr dirty="0" sz="3500" spc="3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3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customers</a:t>
            </a:r>
            <a:r>
              <a:rPr dirty="0" sz="3500" spc="3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sign</a:t>
            </a:r>
            <a:r>
              <a:rPr dirty="0" sz="3500" spc="3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up,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enter</a:t>
            </a:r>
            <a:r>
              <a:rPr dirty="0" sz="3500" spc="10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11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profile,</a:t>
            </a:r>
            <a:r>
              <a:rPr dirty="0" sz="3500" spc="10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10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10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company</a:t>
            </a:r>
            <a:r>
              <a:rPr dirty="0" sz="3500" spc="10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tries</a:t>
            </a:r>
            <a:r>
              <a:rPr dirty="0" sz="3500" spc="11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10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find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compatibility</a:t>
            </a:r>
            <a:r>
              <a:rPr dirty="0" sz="3500" spc="8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between</a:t>
            </a:r>
            <a:r>
              <a:rPr dirty="0" sz="3500" spc="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user</a:t>
            </a:r>
            <a:r>
              <a:rPr dirty="0" sz="3500" spc="1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profiles</a:t>
            </a:r>
            <a:r>
              <a:rPr dirty="0" sz="3500" spc="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based</a:t>
            </a:r>
            <a:r>
              <a:rPr dirty="0" sz="3500" spc="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on</a:t>
            </a:r>
            <a:r>
              <a:rPr dirty="0" sz="3500" spc="1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what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you've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told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about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yourself.</a:t>
            </a:r>
            <a:endParaRPr sz="3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60"/>
              </a:spcBef>
            </a:pPr>
            <a:endParaRPr sz="35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00600"/>
              </a:lnSpc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You'll</a:t>
            </a:r>
            <a:r>
              <a:rPr dirty="0" sz="3500" spc="6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</a:t>
            </a:r>
            <a:r>
              <a:rPr dirty="0" sz="3500" spc="68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recommended</a:t>
            </a:r>
            <a:r>
              <a:rPr dirty="0" sz="3500" spc="6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people</a:t>
            </a:r>
            <a:r>
              <a:rPr dirty="0" sz="3500" spc="68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6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meet</a:t>
            </a:r>
            <a:r>
              <a:rPr dirty="0" sz="3500" spc="6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6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the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company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thinks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might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 compatible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with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you.</a:t>
            </a:r>
            <a:endParaRPr sz="35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06" y="1351788"/>
            <a:ext cx="10048493" cy="5631941"/>
          </a:xfrm>
          <a:prstGeom prst="rect">
            <a:avLst/>
          </a:prstGeom>
        </p:spPr>
      </p:pic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46810"/>
            <a:ext cx="10058399" cy="5479541"/>
          </a:xfrm>
          <a:prstGeom prst="rect">
            <a:avLst/>
          </a:prstGeom>
        </p:spPr>
      </p:pic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65252" y="977902"/>
            <a:ext cx="9327515" cy="5626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2439670" algn="l"/>
                <a:tab pos="5073650" algn="l"/>
                <a:tab pos="5539740" algn="l"/>
                <a:tab pos="7526655" algn="l"/>
              </a:tabLst>
            </a:pP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Determining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compatibility,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of</a:t>
            </a:r>
            <a:r>
              <a:rPr dirty="0" sz="3500" spc="434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course,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extremely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8" name="object 8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  <p:sp>
        <p:nvSpPr>
          <p:cNvPr id="3" name="object 3" descr=""/>
          <p:cNvSpPr txBox="1"/>
          <p:nvPr/>
        </p:nvSpPr>
        <p:spPr>
          <a:xfrm>
            <a:off x="365252" y="1514339"/>
            <a:ext cx="4981575" cy="5626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1865630" algn="l"/>
                <a:tab pos="2820035" algn="l"/>
                <a:tab pos="3329304" algn="l"/>
              </a:tabLst>
            </a:pP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difficult,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5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company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65252" y="2050775"/>
            <a:ext cx="4930775" cy="5626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2414270" algn="l"/>
                <a:tab pos="4569460" algn="l"/>
              </a:tabLst>
            </a:pP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proprietary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algorithm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5631006" y="1514339"/>
            <a:ext cx="4058920" cy="10991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67945" marR="5080" indent="-55880">
              <a:lnSpc>
                <a:spcPct val="100600"/>
              </a:lnSpc>
              <a:spcBef>
                <a:spcPts val="95"/>
              </a:spcBef>
              <a:tabLst>
                <a:tab pos="991869" algn="l"/>
                <a:tab pos="2940685" algn="l"/>
                <a:tab pos="3847465" algn="l"/>
              </a:tabLst>
            </a:pP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like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OkCupid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has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50">
                <a:solidFill>
                  <a:srgbClr val="1E1E1E"/>
                </a:solidFill>
                <a:latin typeface="Times New Roman"/>
                <a:cs typeface="Times New Roman"/>
              </a:rPr>
              <a:t>a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try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6600526" y="2050775"/>
            <a:ext cx="3092450" cy="5626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776605" algn="l"/>
                <a:tab pos="2433955" algn="l"/>
              </a:tabLst>
            </a:pP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predict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365252" y="2587212"/>
            <a:ext cx="9330690" cy="34677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compatibility.</a:t>
            </a:r>
            <a:endParaRPr sz="3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55"/>
              </a:spcBef>
            </a:pPr>
            <a:endParaRPr sz="35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00600"/>
              </a:lnSpc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1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do</a:t>
            </a:r>
            <a:r>
              <a:rPr dirty="0" sz="3500" spc="1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</a:t>
            </a:r>
            <a:r>
              <a:rPr dirty="0" sz="3500" spc="1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by</a:t>
            </a:r>
            <a:r>
              <a:rPr dirty="0" sz="3500" spc="1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means</a:t>
            </a:r>
            <a:r>
              <a:rPr dirty="0" sz="3500" spc="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1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developing</a:t>
            </a:r>
            <a:r>
              <a:rPr dirty="0" sz="3500" spc="1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1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compatibility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score</a:t>
            </a:r>
            <a:r>
              <a:rPr dirty="0" sz="3500" spc="819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8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8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computed</a:t>
            </a:r>
            <a:r>
              <a:rPr dirty="0" sz="3500" spc="819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through</a:t>
            </a:r>
            <a:r>
              <a:rPr dirty="0" sz="3500" spc="8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some</a:t>
            </a:r>
            <a:r>
              <a:rPr dirty="0" sz="3500" spc="8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proprietary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function</a:t>
            </a:r>
            <a:r>
              <a:rPr dirty="0" sz="3500" spc="229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229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all</a:t>
            </a:r>
            <a:r>
              <a:rPr dirty="0" sz="3500" spc="2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2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different</a:t>
            </a:r>
            <a:r>
              <a:rPr dirty="0" sz="3500" spc="2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things</a:t>
            </a:r>
            <a:r>
              <a:rPr dirty="0" sz="3500" spc="2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229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you</a:t>
            </a:r>
            <a:r>
              <a:rPr dirty="0" sz="3500" spc="2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have</a:t>
            </a:r>
            <a:r>
              <a:rPr dirty="0" sz="3500" spc="2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in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your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profile.</a:t>
            </a:r>
            <a:endParaRPr sz="35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86944" y="977902"/>
            <a:ext cx="9685020" cy="63703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600"/>
              </a:lnSpc>
              <a:spcBef>
                <a:spcPts val="9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However,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there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u="heavy" sz="3500" b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exception</a:t>
            </a:r>
            <a:r>
              <a:rPr dirty="0" sz="3500" spc="-30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which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very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important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exception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terms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law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:-</a:t>
            </a:r>
            <a:endParaRPr sz="3500">
              <a:latin typeface="Times New Roman"/>
              <a:cs typeface="Times New Roman"/>
            </a:endParaRPr>
          </a:p>
          <a:p>
            <a:pPr algn="just" marL="12700" marR="102870">
              <a:lnSpc>
                <a:spcPct val="115599"/>
              </a:lnSpc>
              <a:spcBef>
                <a:spcPts val="176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u="heavy" sz="350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IRB</a:t>
            </a:r>
            <a:r>
              <a:rPr dirty="0" u="heavy" sz="3500" spc="-2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review</a:t>
            </a:r>
            <a:r>
              <a:rPr dirty="0" u="heavy" sz="3500" spc="-2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is</a:t>
            </a:r>
            <a:r>
              <a:rPr dirty="0" u="heavy" sz="3500" spc="-2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required</a:t>
            </a:r>
            <a:r>
              <a:rPr dirty="0" u="heavy" sz="3500" spc="-15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only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if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it</a:t>
            </a:r>
            <a:r>
              <a:rPr dirty="0" sz="3500" spc="-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C00000"/>
                </a:solidFill>
                <a:latin typeface="Times New Roman"/>
                <a:cs typeface="Times New Roman"/>
              </a:rPr>
              <a:t>research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,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and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it</a:t>
            </a:r>
            <a:r>
              <a:rPr dirty="0" sz="3500" spc="23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23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u="heavy" sz="350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not</a:t>
            </a:r>
            <a:r>
              <a:rPr dirty="0" u="heavy" sz="3500" spc="235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 </a:t>
            </a:r>
            <a:r>
              <a:rPr dirty="0" u="heavy" sz="350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required</a:t>
            </a:r>
            <a:r>
              <a:rPr dirty="0" u="heavy" sz="3500" spc="235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if</a:t>
            </a:r>
            <a:r>
              <a:rPr dirty="0" sz="3500" spc="24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it</a:t>
            </a:r>
            <a:r>
              <a:rPr dirty="0" sz="3500" spc="23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24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ordinary</a:t>
            </a:r>
            <a:r>
              <a:rPr dirty="0" sz="3500" spc="235" b="1">
                <a:solidFill>
                  <a:srgbClr val="008000"/>
                </a:solidFill>
                <a:latin typeface="Times New Roman"/>
                <a:cs typeface="Times New Roman"/>
              </a:rPr>
              <a:t> 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conduct</a:t>
            </a:r>
            <a:r>
              <a:rPr dirty="0" sz="3500" spc="235" b="1">
                <a:solidFill>
                  <a:srgbClr val="008000"/>
                </a:solidFill>
                <a:latin typeface="Times New Roman"/>
                <a:cs typeface="Times New Roman"/>
              </a:rPr>
              <a:t>  </a:t>
            </a:r>
            <a:r>
              <a:rPr dirty="0" sz="3500" spc="-25" b="1">
                <a:solidFill>
                  <a:srgbClr val="008000"/>
                </a:solidFill>
                <a:latin typeface="Times New Roman"/>
                <a:cs typeface="Times New Roman"/>
              </a:rPr>
              <a:t>of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business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.</a:t>
            </a:r>
            <a:r>
              <a:rPr dirty="0" sz="3500" spc="-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What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does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mean?</a:t>
            </a:r>
            <a:endParaRPr sz="3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500">
              <a:latin typeface="Times New Roman"/>
              <a:cs typeface="Times New Roman"/>
            </a:endParaRPr>
          </a:p>
          <a:p>
            <a:pPr algn="just" marL="109220" marR="102870">
              <a:lnSpc>
                <a:spcPct val="100600"/>
              </a:lnSpc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If</a:t>
            </a:r>
            <a:r>
              <a:rPr dirty="0" sz="3500" spc="54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you're</a:t>
            </a:r>
            <a:r>
              <a:rPr dirty="0" sz="3500" spc="55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55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web</a:t>
            </a:r>
            <a:r>
              <a:rPr dirty="0" sz="3500" spc="545" b="1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company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,</a:t>
            </a:r>
            <a:r>
              <a:rPr dirty="0" sz="3500" spc="54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you</a:t>
            </a:r>
            <a:r>
              <a:rPr dirty="0" sz="3500" spc="54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probably</a:t>
            </a:r>
            <a:r>
              <a:rPr dirty="0" sz="3500" spc="54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do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something</a:t>
            </a:r>
            <a:r>
              <a:rPr dirty="0" sz="3500" spc="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called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A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/</a:t>
            </a:r>
            <a:r>
              <a:rPr dirty="0" sz="3500" b="1">
                <a:solidFill>
                  <a:srgbClr val="C00000"/>
                </a:solidFill>
                <a:latin typeface="Times New Roman"/>
                <a:cs typeface="Times New Roman"/>
              </a:rPr>
              <a:t>B</a:t>
            </a:r>
            <a:r>
              <a:rPr dirty="0" sz="3500" spc="60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testing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.</a:t>
            </a:r>
            <a:r>
              <a:rPr dirty="0" sz="3500" spc="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kind</a:t>
            </a:r>
            <a:r>
              <a:rPr dirty="0" sz="3500" spc="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testing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is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used</a:t>
            </a:r>
            <a:r>
              <a:rPr dirty="0" sz="3500" spc="7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not</a:t>
            </a:r>
            <a:r>
              <a:rPr dirty="0" sz="3500" spc="7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just</a:t>
            </a:r>
            <a:r>
              <a:rPr dirty="0" sz="3500" spc="78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by</a:t>
            </a:r>
            <a:r>
              <a:rPr dirty="0" sz="3500" spc="7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web</a:t>
            </a:r>
            <a:r>
              <a:rPr dirty="0" sz="3500" spc="78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companies,</a:t>
            </a:r>
            <a:r>
              <a:rPr dirty="0" sz="3500" spc="78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but</a:t>
            </a:r>
            <a:r>
              <a:rPr dirty="0" sz="3500" spc="7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it</a:t>
            </a:r>
            <a:r>
              <a:rPr dirty="0" sz="3500" spc="7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7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almost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always</a:t>
            </a:r>
            <a:r>
              <a:rPr dirty="0" sz="3500" spc="15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used</a:t>
            </a:r>
            <a:r>
              <a:rPr dirty="0" sz="3500" spc="14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by</a:t>
            </a:r>
            <a:r>
              <a:rPr dirty="0" sz="3500" spc="14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companies</a:t>
            </a:r>
            <a:r>
              <a:rPr dirty="0" sz="3500" spc="15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14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are</a:t>
            </a:r>
            <a:r>
              <a:rPr dirty="0" sz="3500" spc="15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on</a:t>
            </a:r>
            <a:r>
              <a:rPr dirty="0" sz="3500" spc="15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15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web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because</a:t>
            </a:r>
            <a:r>
              <a:rPr dirty="0" sz="3500" spc="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have high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customer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volumes.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02235">
              <a:lnSpc>
                <a:spcPts val="1350"/>
              </a:lnSpc>
            </a:pPr>
            <a:fld id="{81D60167-4931-47E6-BA6A-407CBD079E47}" type="slidenum">
              <a:rPr dirty="0" spc="-50"/>
              <a:t>4</a:t>
            </a:fld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65252" y="740158"/>
            <a:ext cx="9105900" cy="572579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600"/>
              </a:lnSpc>
              <a:spcBef>
                <a:spcPts val="9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5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course,</a:t>
            </a:r>
            <a:r>
              <a:rPr dirty="0" sz="3500" spc="5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they're</a:t>
            </a:r>
            <a:r>
              <a:rPr dirty="0" sz="3500" spc="5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trying</a:t>
            </a:r>
            <a:r>
              <a:rPr dirty="0" sz="3500" spc="5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all</a:t>
            </a:r>
            <a:r>
              <a:rPr dirty="0" sz="3500" spc="5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5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time</a:t>
            </a:r>
            <a:r>
              <a:rPr dirty="0" sz="3500" spc="5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5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improve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their</a:t>
            </a:r>
            <a:r>
              <a:rPr dirty="0" sz="3500" spc="3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algorithm</a:t>
            </a:r>
            <a:r>
              <a:rPr dirty="0" sz="3500" spc="3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3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improve</a:t>
            </a:r>
            <a:r>
              <a:rPr dirty="0" sz="3500" spc="3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3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predictive</a:t>
            </a:r>
            <a:r>
              <a:rPr dirty="0" sz="3500" spc="3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power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 compatibility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score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 they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create.</a:t>
            </a:r>
            <a:endParaRPr sz="3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55"/>
              </a:spcBef>
            </a:pPr>
            <a:endParaRPr sz="3500">
              <a:latin typeface="Times New Roman"/>
              <a:cs typeface="Times New Roman"/>
            </a:endParaRPr>
          </a:p>
          <a:p>
            <a:pPr algn="just" marL="12700" marR="6350">
              <a:lnSpc>
                <a:spcPct val="100600"/>
              </a:lnSpc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459">
                <a:solidFill>
                  <a:srgbClr val="1E1E1E"/>
                </a:solidFill>
                <a:latin typeface="Times New Roman"/>
                <a:cs typeface="Times New Roman"/>
              </a:rPr>
              <a:t> 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for</a:t>
            </a:r>
            <a:r>
              <a:rPr dirty="0" sz="3500" spc="475">
                <a:solidFill>
                  <a:srgbClr val="1E1E1E"/>
                </a:solidFill>
                <a:latin typeface="Times New Roman"/>
                <a:cs typeface="Times New Roman"/>
              </a:rPr>
              <a:t> 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470">
                <a:solidFill>
                  <a:srgbClr val="1E1E1E"/>
                </a:solidFill>
                <a:latin typeface="Times New Roman"/>
                <a:cs typeface="Times New Roman"/>
              </a:rPr>
              <a:t> 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purpose,</a:t>
            </a:r>
            <a:r>
              <a:rPr dirty="0" sz="3500" spc="475">
                <a:solidFill>
                  <a:srgbClr val="1E1E1E"/>
                </a:solidFill>
                <a:latin typeface="Times New Roman"/>
                <a:cs typeface="Times New Roman"/>
              </a:rPr>
              <a:t> 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they're</a:t>
            </a:r>
            <a:r>
              <a:rPr dirty="0" sz="3500" spc="480">
                <a:solidFill>
                  <a:srgbClr val="1E1E1E"/>
                </a:solidFill>
                <a:latin typeface="Times New Roman"/>
                <a:cs typeface="Times New Roman"/>
              </a:rPr>
              <a:t>  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constantly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monitoring</a:t>
            </a:r>
            <a:r>
              <a:rPr dirty="0" sz="3500" spc="4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how</a:t>
            </a:r>
            <a:r>
              <a:rPr dirty="0" sz="3500" spc="4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well</a:t>
            </a:r>
            <a:r>
              <a:rPr dirty="0" sz="3500" spc="4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4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do.</a:t>
            </a:r>
            <a:r>
              <a:rPr dirty="0" sz="3500" spc="459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They're</a:t>
            </a:r>
            <a:r>
              <a:rPr dirty="0" sz="3500" spc="4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constantly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tinkering</a:t>
            </a:r>
            <a:r>
              <a:rPr dirty="0" sz="3500" spc="2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with</a:t>
            </a:r>
            <a:r>
              <a:rPr dirty="0" sz="3500" spc="2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2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algorithm,</a:t>
            </a:r>
            <a:r>
              <a:rPr dirty="0" sz="3500" spc="2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trying</a:t>
            </a:r>
            <a:r>
              <a:rPr dirty="0" sz="3500" spc="2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2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improve</a:t>
            </a:r>
            <a:r>
              <a:rPr dirty="0" sz="3500" spc="2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it,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change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some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weights, change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some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parameters.</a:t>
            </a:r>
            <a:endParaRPr sz="3500">
              <a:latin typeface="Times New Roman"/>
              <a:cs typeface="Times New Roman"/>
            </a:endParaRPr>
          </a:p>
          <a:p>
            <a:pPr algn="just" marL="12700" marR="5715">
              <a:lnSpc>
                <a:spcPct val="100600"/>
              </a:lnSpc>
              <a:spcBef>
                <a:spcPts val="880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some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these</a:t>
            </a:r>
            <a:r>
              <a:rPr dirty="0" sz="3500" spc="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changes</a:t>
            </a:r>
            <a:r>
              <a:rPr dirty="0" sz="3500" spc="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may</a:t>
            </a:r>
            <a:r>
              <a:rPr dirty="0" sz="3500" spc="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successful</a:t>
            </a:r>
            <a:r>
              <a:rPr dirty="0" sz="3500" spc="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and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may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adopted.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Others may be rolled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back.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44500" y="852172"/>
            <a:ext cx="9024620" cy="5626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1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so,</a:t>
            </a:r>
            <a:r>
              <a:rPr dirty="0" sz="3500" spc="114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</a:t>
            </a:r>
            <a:r>
              <a:rPr dirty="0" sz="3500" spc="114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114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sense,</a:t>
            </a:r>
            <a:r>
              <a:rPr dirty="0" sz="3500" spc="1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if</a:t>
            </a:r>
            <a:r>
              <a:rPr dirty="0" sz="3500" spc="1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you're</a:t>
            </a:r>
            <a:r>
              <a:rPr dirty="0" sz="3500" spc="1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1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user</a:t>
            </a:r>
            <a:r>
              <a:rPr dirty="0" sz="3500" spc="114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114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114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website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  <p:sp>
        <p:nvSpPr>
          <p:cNvPr id="3" name="object 3" descr=""/>
          <p:cNvSpPr txBox="1"/>
          <p:nvPr/>
        </p:nvSpPr>
        <p:spPr>
          <a:xfrm>
            <a:off x="444500" y="1388609"/>
            <a:ext cx="7370445" cy="5626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1344295" algn="l"/>
                <a:tab pos="3757295" algn="l"/>
                <a:tab pos="5518785" algn="l"/>
              </a:tabLst>
            </a:pP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like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OkCupid,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you're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constantly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44500" y="1388609"/>
            <a:ext cx="9025255" cy="10991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8005445">
              <a:lnSpc>
                <a:spcPct val="100600"/>
              </a:lnSpc>
              <a:spcBef>
                <a:spcPts val="95"/>
              </a:spcBef>
              <a:tabLst>
                <a:tab pos="2983230" algn="l"/>
                <a:tab pos="4414520" algn="l"/>
                <a:tab pos="5299710" algn="l"/>
                <a:tab pos="6506209" algn="l"/>
                <a:tab pos="7912100" algn="l"/>
              </a:tabLst>
            </a:pP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being experimented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upon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in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what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you're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444500" y="2461482"/>
            <a:ext cx="9025255" cy="10991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600"/>
              </a:lnSpc>
              <a:spcBef>
                <a:spcPts val="9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experiencing</a:t>
            </a:r>
            <a:r>
              <a:rPr dirty="0" sz="3500" spc="1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1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</a:t>
            </a:r>
            <a:r>
              <a:rPr dirty="0" sz="3500" spc="1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algorithm</a:t>
            </a:r>
            <a:r>
              <a:rPr dirty="0" sz="3500" spc="1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1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1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perpetually</a:t>
            </a:r>
            <a:r>
              <a:rPr dirty="0" sz="3500" spc="1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in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development.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44500" y="4938716"/>
            <a:ext cx="9060815" cy="1635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600"/>
              </a:lnSpc>
              <a:spcBef>
                <a:spcPts val="95"/>
              </a:spcBef>
            </a:pP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Now,</a:t>
            </a:r>
            <a:r>
              <a:rPr dirty="0" sz="3500" spc="-45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OkCupid</a:t>
            </a:r>
            <a:r>
              <a:rPr dirty="0" sz="3500" spc="-65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actually</a:t>
            </a:r>
            <a:r>
              <a:rPr dirty="0" sz="3500" spc="-45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took</a:t>
            </a:r>
            <a:r>
              <a:rPr dirty="0" sz="3500" spc="-45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-45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thing</a:t>
            </a:r>
            <a:r>
              <a:rPr dirty="0" sz="3500" spc="-45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-45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 b="1">
                <a:solidFill>
                  <a:srgbClr val="1E1E1E"/>
                </a:solidFill>
                <a:latin typeface="Times New Roman"/>
                <a:cs typeface="Times New Roman"/>
              </a:rPr>
              <a:t>couple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-25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steps</a:t>
            </a:r>
            <a:r>
              <a:rPr dirty="0" sz="3500" spc="-25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35" b="1">
                <a:solidFill>
                  <a:srgbClr val="1E1E1E"/>
                </a:solidFill>
                <a:latin typeface="Times New Roman"/>
                <a:cs typeface="Times New Roman"/>
              </a:rPr>
              <a:t>further.</a:t>
            </a:r>
            <a:r>
              <a:rPr dirty="0" sz="3500" spc="-85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-25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tried</a:t>
            </a:r>
            <a:r>
              <a:rPr dirty="0" sz="3500" spc="-25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-25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slightly</a:t>
            </a:r>
            <a:r>
              <a:rPr dirty="0" sz="3500" spc="-20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 b="1">
                <a:solidFill>
                  <a:srgbClr val="1E1E1E"/>
                </a:solidFill>
                <a:latin typeface="Times New Roman"/>
                <a:cs typeface="Times New Roman"/>
              </a:rPr>
              <a:t>bigger experiment</a:t>
            </a:r>
            <a:endParaRPr sz="35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65252" y="819406"/>
            <a:ext cx="9172575" cy="637349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8255">
              <a:lnSpc>
                <a:spcPct val="100600"/>
              </a:lnSpc>
              <a:spcBef>
                <a:spcPts val="9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So,</a:t>
            </a:r>
            <a:r>
              <a:rPr dirty="0" sz="3500" spc="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for</a:t>
            </a:r>
            <a:r>
              <a:rPr dirty="0" sz="3500" spc="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example,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thing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started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do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was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something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called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-5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Love</a:t>
            </a:r>
            <a:r>
              <a:rPr dirty="0" sz="3500" spc="-5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10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Blind</a:t>
            </a:r>
            <a:r>
              <a:rPr dirty="0" sz="3500" spc="-15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0" b="1">
                <a:solidFill>
                  <a:srgbClr val="1E1E1E"/>
                </a:solidFill>
                <a:latin typeface="Times New Roman"/>
                <a:cs typeface="Times New Roman"/>
              </a:rPr>
              <a:t>Day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.</a:t>
            </a:r>
            <a:endParaRPr sz="3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55"/>
              </a:spcBef>
            </a:pPr>
            <a:endParaRPr sz="35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00600"/>
              </a:lnSpc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on</a:t>
            </a:r>
            <a:r>
              <a:rPr dirty="0" sz="3500" spc="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day,</a:t>
            </a:r>
            <a:r>
              <a:rPr dirty="0" sz="3500" spc="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would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suppress</a:t>
            </a:r>
            <a:r>
              <a:rPr dirty="0" sz="3500" spc="3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 i="1">
                <a:solidFill>
                  <a:srgbClr val="1E1E1E"/>
                </a:solidFill>
                <a:latin typeface="Times New Roman"/>
                <a:cs typeface="Times New Roman"/>
              </a:rPr>
              <a:t>photographs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</a:t>
            </a:r>
            <a:r>
              <a:rPr dirty="0" sz="3500" spc="1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user</a:t>
            </a:r>
            <a:r>
              <a:rPr dirty="0" sz="3500" spc="1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profiles.</a:t>
            </a:r>
            <a:r>
              <a:rPr dirty="0" sz="3500" spc="1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1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what</a:t>
            </a:r>
            <a:r>
              <a:rPr dirty="0" sz="3500" spc="1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1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meant</a:t>
            </a:r>
            <a:r>
              <a:rPr dirty="0" sz="3500" spc="1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was</a:t>
            </a:r>
            <a:r>
              <a:rPr dirty="0" sz="3500" spc="1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1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you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would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not</a:t>
            </a:r>
            <a:r>
              <a:rPr dirty="0" sz="3500" spc="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</a:t>
            </a:r>
            <a:r>
              <a:rPr dirty="0" sz="3500" spc="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able</a:t>
            </a:r>
            <a:r>
              <a:rPr dirty="0" sz="3500" spc="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see</a:t>
            </a:r>
            <a:r>
              <a:rPr dirty="0" sz="3500" spc="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profile</a:t>
            </a:r>
            <a:r>
              <a:rPr dirty="0" sz="3500" spc="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photographs</a:t>
            </a:r>
            <a:r>
              <a:rPr dirty="0" sz="3500" spc="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of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potential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people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meet.</a:t>
            </a:r>
            <a:endParaRPr sz="3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55"/>
              </a:spcBef>
            </a:pPr>
            <a:endParaRPr sz="35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00600"/>
              </a:lnSpc>
              <a:spcBef>
                <a:spcPts val="5"/>
              </a:spcBef>
            </a:pPr>
            <a:r>
              <a:rPr dirty="0" sz="3500" spc="-45">
                <a:solidFill>
                  <a:srgbClr val="1E1E1E"/>
                </a:solidFill>
                <a:latin typeface="Times New Roman"/>
                <a:cs typeface="Times New Roman"/>
              </a:rPr>
              <a:t>You</a:t>
            </a:r>
            <a:r>
              <a:rPr dirty="0" sz="3500" spc="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would</a:t>
            </a:r>
            <a:r>
              <a:rPr dirty="0" sz="3500" spc="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course</a:t>
            </a:r>
            <a:r>
              <a:rPr dirty="0" sz="3500" spc="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</a:t>
            </a:r>
            <a:r>
              <a:rPr dirty="0" sz="3500" spc="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able</a:t>
            </a:r>
            <a:r>
              <a:rPr dirty="0" sz="3500" spc="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read</a:t>
            </a:r>
            <a:r>
              <a:rPr dirty="0" sz="3500" spc="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what</a:t>
            </a:r>
            <a:r>
              <a:rPr dirty="0" sz="3500" spc="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had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written</a:t>
            </a:r>
            <a:r>
              <a:rPr dirty="0" sz="3500" spc="5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</a:t>
            </a:r>
            <a:r>
              <a:rPr dirty="0" sz="3500" spc="5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their</a:t>
            </a:r>
            <a:r>
              <a:rPr dirty="0" sz="3500" spc="5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profile</a:t>
            </a:r>
            <a:r>
              <a:rPr dirty="0" sz="3500" spc="5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</a:t>
            </a:r>
            <a:r>
              <a:rPr dirty="0" sz="3500" spc="5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terms</a:t>
            </a:r>
            <a:r>
              <a:rPr dirty="0" sz="3500" spc="5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5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their</a:t>
            </a:r>
            <a:r>
              <a:rPr dirty="0" sz="3500" spc="5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interests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 other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text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attributes.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38427"/>
            <a:ext cx="10058399" cy="5496305"/>
          </a:xfrm>
          <a:prstGeom prst="rect">
            <a:avLst/>
          </a:prstGeom>
        </p:spPr>
      </p:pic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33069" y="896368"/>
            <a:ext cx="3460115" cy="5626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1306830" algn="l"/>
                <a:tab pos="2402205" algn="l"/>
              </a:tabLst>
            </a:pP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What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found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6" name="object 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  <p:sp>
        <p:nvSpPr>
          <p:cNvPr id="3" name="object 3" descr=""/>
          <p:cNvSpPr txBox="1"/>
          <p:nvPr/>
        </p:nvSpPr>
        <p:spPr>
          <a:xfrm>
            <a:off x="433069" y="1432804"/>
            <a:ext cx="3498850" cy="5626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2016125" algn="l"/>
                <a:tab pos="3037840" algn="l"/>
              </a:tabLst>
            </a:pP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humans,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we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all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192280" y="896368"/>
            <a:ext cx="5266055" cy="10991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25425" marR="5080" indent="-213360">
              <a:lnSpc>
                <a:spcPct val="100600"/>
              </a:lnSpc>
              <a:spcBef>
                <a:spcPts val="95"/>
              </a:spcBef>
              <a:tabLst>
                <a:tab pos="1033780" algn="l"/>
                <a:tab pos="1519555" algn="l"/>
                <a:tab pos="2029460" algn="l"/>
                <a:tab pos="3012440" algn="l"/>
                <a:tab pos="3199765" algn="l"/>
                <a:tab pos="4258310" algn="l"/>
                <a:tab pos="4879975" algn="l"/>
              </a:tabLst>
            </a:pP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was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even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	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though,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as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very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	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much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care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about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432308" y="1969241"/>
            <a:ext cx="9027160" cy="51892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3335" marR="5080">
              <a:lnSpc>
                <a:spcPct val="100600"/>
              </a:lnSpc>
              <a:spcBef>
                <a:spcPts val="9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photographs,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likely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 a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large part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of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6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input</a:t>
            </a:r>
            <a:r>
              <a:rPr dirty="0" sz="3500" spc="6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</a:t>
            </a:r>
            <a:r>
              <a:rPr dirty="0" sz="3500" spc="6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terms</a:t>
            </a:r>
            <a:r>
              <a:rPr dirty="0" sz="3500" spc="6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6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our</a:t>
            </a:r>
            <a:r>
              <a:rPr dirty="0" sz="3500" spc="6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deciding</a:t>
            </a:r>
            <a:r>
              <a:rPr dirty="0" sz="3500" spc="6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if</a:t>
            </a:r>
            <a:r>
              <a:rPr dirty="0" sz="3500" spc="6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somebody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looks</a:t>
            </a:r>
            <a:r>
              <a:rPr dirty="0" sz="3500" spc="7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interesting</a:t>
            </a:r>
            <a:r>
              <a:rPr dirty="0" sz="3500" spc="7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7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attractive,</a:t>
            </a:r>
            <a:r>
              <a:rPr dirty="0" sz="3500" spc="7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u="heavy" sz="350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that</a:t>
            </a:r>
            <a:r>
              <a:rPr dirty="0" u="heavy" sz="3500" spc="775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not</a:t>
            </a:r>
            <a:r>
              <a:rPr dirty="0" u="heavy" sz="3500" spc="77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 spc="-1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having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u="heavy" sz="350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those</a:t>
            </a:r>
            <a:r>
              <a:rPr dirty="0" u="heavy" sz="3500" spc="-1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 </a:t>
            </a:r>
            <a:r>
              <a:rPr dirty="0" u="heavy" sz="350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profile  pictures  actually</a:t>
            </a:r>
            <a:r>
              <a:rPr dirty="0" u="heavy" sz="3500" spc="869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resulted  in</a:t>
            </a:r>
            <a:r>
              <a:rPr dirty="0" u="heavy" sz="3500" spc="875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 spc="-2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more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u="heavy" sz="350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conversations,</a:t>
            </a:r>
            <a:r>
              <a:rPr dirty="0" u="heavy" sz="3500" spc="-5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 b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more</a:t>
            </a:r>
            <a:r>
              <a:rPr dirty="0" u="heavy" sz="3500" spc="-30" b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 spc="-10" b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dates</a:t>
            </a:r>
            <a:r>
              <a:rPr dirty="0" u="heavy" sz="3500" spc="-1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.</a:t>
            </a:r>
            <a:endParaRPr sz="3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55"/>
              </a:spcBef>
            </a:pPr>
            <a:endParaRPr sz="3500">
              <a:latin typeface="Times New Roman"/>
              <a:cs typeface="Times New Roman"/>
            </a:endParaRPr>
          </a:p>
          <a:p>
            <a:pPr algn="just" marL="13335" marR="5080">
              <a:lnSpc>
                <a:spcPct val="100600"/>
              </a:lnSpc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5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6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sense,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their</a:t>
            </a:r>
            <a:r>
              <a:rPr dirty="0" sz="3500" spc="5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platform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was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actually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more</a:t>
            </a:r>
            <a:r>
              <a:rPr dirty="0" sz="3500" spc="-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successful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on</a:t>
            </a:r>
            <a:r>
              <a:rPr dirty="0" sz="3500" spc="-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-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day,</a:t>
            </a:r>
            <a:r>
              <a:rPr dirty="0" sz="3500" spc="-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on</a:t>
            </a:r>
            <a:r>
              <a:rPr dirty="0" sz="3500" spc="8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50">
                <a:solidFill>
                  <a:srgbClr val="1E1E1E"/>
                </a:solidFill>
                <a:latin typeface="Times New Roman"/>
                <a:cs typeface="Times New Roman"/>
              </a:rPr>
              <a:t>…</a:t>
            </a:r>
            <a:endParaRPr sz="35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  <a:spcBef>
                <a:spcPts val="910"/>
              </a:spcBef>
            </a:pPr>
            <a:r>
              <a:rPr dirty="0" u="heavy" sz="3500" b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the</a:t>
            </a:r>
            <a:r>
              <a:rPr dirty="0" u="heavy" sz="3500" spc="-5" b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 b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Love</a:t>
            </a:r>
            <a:r>
              <a:rPr dirty="0" u="heavy" sz="3500" spc="-10" b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 b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Is</a:t>
            </a:r>
            <a:r>
              <a:rPr dirty="0" u="heavy" sz="3500" spc="5" b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 b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Blind</a:t>
            </a:r>
            <a:r>
              <a:rPr dirty="0" u="heavy" sz="3500" spc="-10" b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 spc="-20" b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Day</a:t>
            </a:r>
            <a:r>
              <a:rPr dirty="0" u="heavy" sz="3500" spc="-2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.</a:t>
            </a:r>
            <a:endParaRPr sz="35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86004" y="2405890"/>
            <a:ext cx="9336405" cy="30651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just" marL="12700" marR="5080">
              <a:lnSpc>
                <a:spcPct val="101000"/>
              </a:lnSpc>
              <a:spcBef>
                <a:spcPts val="90"/>
              </a:spcBef>
            </a:pPr>
            <a:r>
              <a:rPr dirty="0" sz="3050" b="1">
                <a:solidFill>
                  <a:srgbClr val="1E1E1E"/>
                </a:solidFill>
                <a:latin typeface="Times New Roman"/>
                <a:cs typeface="Times New Roman"/>
              </a:rPr>
              <a:t>So,</a:t>
            </a:r>
            <a:r>
              <a:rPr dirty="0" sz="3050" spc="75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 b="1">
                <a:solidFill>
                  <a:srgbClr val="1E1E1E"/>
                </a:solidFill>
                <a:latin typeface="Times New Roman"/>
                <a:cs typeface="Times New Roman"/>
              </a:rPr>
              <a:t>taking</a:t>
            </a:r>
            <a:r>
              <a:rPr dirty="0" sz="3050" spc="75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 b="1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050" spc="80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 b="1">
                <a:solidFill>
                  <a:srgbClr val="1E1E1E"/>
                </a:solidFill>
                <a:latin typeface="Times New Roman"/>
                <a:cs typeface="Times New Roman"/>
              </a:rPr>
              <a:t>kind</a:t>
            </a:r>
            <a:r>
              <a:rPr dirty="0" sz="3050" spc="80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 b="1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050" spc="75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 spc="-10" b="1">
                <a:solidFill>
                  <a:srgbClr val="1E1E1E"/>
                </a:solidFill>
                <a:latin typeface="Times New Roman"/>
                <a:cs typeface="Times New Roman"/>
              </a:rPr>
              <a:t>counter-</a:t>
            </a:r>
            <a:r>
              <a:rPr dirty="0" sz="3050" b="1">
                <a:solidFill>
                  <a:srgbClr val="1E1E1E"/>
                </a:solidFill>
                <a:latin typeface="Times New Roman"/>
                <a:cs typeface="Times New Roman"/>
              </a:rPr>
              <a:t>intuitive</a:t>
            </a:r>
            <a:r>
              <a:rPr dirty="0" sz="3050" spc="75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 b="1">
                <a:solidFill>
                  <a:srgbClr val="1E1E1E"/>
                </a:solidFill>
                <a:latin typeface="Times New Roman"/>
                <a:cs typeface="Times New Roman"/>
              </a:rPr>
              <a:t>success</a:t>
            </a:r>
            <a:r>
              <a:rPr dirty="0" sz="3050" spc="80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 spc="-10" b="1">
                <a:solidFill>
                  <a:srgbClr val="1E1E1E"/>
                </a:solidFill>
                <a:latin typeface="Times New Roman"/>
                <a:cs typeface="Times New Roman"/>
              </a:rPr>
              <a:t>another </a:t>
            </a:r>
            <a:r>
              <a:rPr dirty="0" sz="3050" b="1">
                <a:solidFill>
                  <a:srgbClr val="1E1E1E"/>
                </a:solidFill>
                <a:latin typeface="Times New Roman"/>
                <a:cs typeface="Times New Roman"/>
              </a:rPr>
              <a:t>step</a:t>
            </a:r>
            <a:r>
              <a:rPr dirty="0" sz="3050" spc="-90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 spc="-10" b="1">
                <a:solidFill>
                  <a:srgbClr val="1E1E1E"/>
                </a:solidFill>
                <a:latin typeface="Times New Roman"/>
                <a:cs typeface="Times New Roman"/>
              </a:rPr>
              <a:t>further,</a:t>
            </a:r>
            <a:r>
              <a:rPr dirty="0" sz="3050" spc="-80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 spc="-25" b="1">
                <a:solidFill>
                  <a:srgbClr val="1E1E1E"/>
                </a:solidFill>
                <a:latin typeface="Times New Roman"/>
                <a:cs typeface="Times New Roman"/>
              </a:rPr>
              <a:t>…..</a:t>
            </a:r>
            <a:endParaRPr sz="30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45"/>
              </a:spcBef>
            </a:pPr>
            <a:endParaRPr sz="3050">
              <a:latin typeface="Times New Roman"/>
              <a:cs typeface="Times New Roman"/>
            </a:endParaRPr>
          </a:p>
          <a:p>
            <a:pPr algn="just" marL="12700" marR="12065">
              <a:lnSpc>
                <a:spcPct val="101000"/>
              </a:lnSpc>
            </a:pPr>
            <a:r>
              <a:rPr dirty="0" sz="3050" b="1">
                <a:solidFill>
                  <a:srgbClr val="C00000"/>
                </a:solidFill>
                <a:latin typeface="Times New Roman"/>
                <a:cs typeface="Times New Roman"/>
              </a:rPr>
              <a:t>OkCupid</a:t>
            </a:r>
            <a:r>
              <a:rPr dirty="0" sz="3050" spc="125" b="1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dirty="0" sz="3050" b="1">
                <a:solidFill>
                  <a:srgbClr val="C00000"/>
                </a:solidFill>
                <a:latin typeface="Times New Roman"/>
                <a:cs typeface="Times New Roman"/>
              </a:rPr>
              <a:t>decided</a:t>
            </a:r>
            <a:r>
              <a:rPr dirty="0" sz="3050" spc="140" b="1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dirty="0" sz="3050" b="1">
                <a:solidFill>
                  <a:srgbClr val="C00000"/>
                </a:solidFill>
                <a:latin typeface="Times New Roman"/>
                <a:cs typeface="Times New Roman"/>
              </a:rPr>
              <a:t>to</a:t>
            </a:r>
            <a:r>
              <a:rPr dirty="0" sz="3050" spc="135" b="1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dirty="0" sz="3050" b="1">
                <a:solidFill>
                  <a:srgbClr val="C00000"/>
                </a:solidFill>
                <a:latin typeface="Times New Roman"/>
                <a:cs typeface="Times New Roman"/>
              </a:rPr>
              <a:t>try</a:t>
            </a:r>
            <a:r>
              <a:rPr dirty="0" sz="3050" spc="135" b="1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dirty="0" sz="3050" b="1">
                <a:solidFill>
                  <a:srgbClr val="C00000"/>
                </a:solidFill>
                <a:latin typeface="Times New Roman"/>
                <a:cs typeface="Times New Roman"/>
              </a:rPr>
              <a:t>an</a:t>
            </a:r>
            <a:r>
              <a:rPr dirty="0" sz="3050" spc="140" b="1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dirty="0" sz="3050" b="1">
                <a:solidFill>
                  <a:srgbClr val="C00000"/>
                </a:solidFill>
                <a:latin typeface="Times New Roman"/>
                <a:cs typeface="Times New Roman"/>
              </a:rPr>
              <a:t>experiment</a:t>
            </a:r>
            <a:r>
              <a:rPr dirty="0" sz="3050" spc="140" b="1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dirty="0" sz="3050" b="1">
                <a:solidFill>
                  <a:srgbClr val="C00000"/>
                </a:solidFill>
                <a:latin typeface="Times New Roman"/>
                <a:cs typeface="Times New Roman"/>
              </a:rPr>
              <a:t>where</a:t>
            </a:r>
            <a:r>
              <a:rPr dirty="0" sz="3050" spc="140" b="1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dirty="0" sz="3050" spc="-20" b="1">
                <a:solidFill>
                  <a:srgbClr val="C00000"/>
                </a:solidFill>
                <a:latin typeface="Times New Roman"/>
                <a:cs typeface="Times New Roman"/>
              </a:rPr>
              <a:t>they </a:t>
            </a:r>
            <a:r>
              <a:rPr dirty="0" sz="3050" b="1">
                <a:solidFill>
                  <a:srgbClr val="C00000"/>
                </a:solidFill>
                <a:latin typeface="Times New Roman"/>
                <a:cs typeface="Times New Roman"/>
              </a:rPr>
              <a:t>wanted</a:t>
            </a:r>
            <a:r>
              <a:rPr dirty="0" sz="3050" spc="565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050" b="1">
                <a:solidFill>
                  <a:srgbClr val="C00000"/>
                </a:solidFill>
                <a:latin typeface="Times New Roman"/>
                <a:cs typeface="Times New Roman"/>
              </a:rPr>
              <a:t>to</a:t>
            </a:r>
            <a:r>
              <a:rPr dirty="0" sz="3050" spc="575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050" b="1">
                <a:solidFill>
                  <a:srgbClr val="C00000"/>
                </a:solidFill>
                <a:latin typeface="Times New Roman"/>
                <a:cs typeface="Times New Roman"/>
              </a:rPr>
              <a:t>understand</a:t>
            </a:r>
            <a:r>
              <a:rPr dirty="0" sz="3050" spc="575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050" b="1">
                <a:solidFill>
                  <a:srgbClr val="C00000"/>
                </a:solidFill>
                <a:latin typeface="Times New Roman"/>
                <a:cs typeface="Times New Roman"/>
              </a:rPr>
              <a:t>the</a:t>
            </a:r>
            <a:r>
              <a:rPr dirty="0" sz="3050" spc="570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050" b="1">
                <a:solidFill>
                  <a:srgbClr val="C00000"/>
                </a:solidFill>
                <a:latin typeface="Times New Roman"/>
                <a:cs typeface="Times New Roman"/>
              </a:rPr>
              <a:t>impact</a:t>
            </a:r>
            <a:r>
              <a:rPr dirty="0" sz="3050" spc="565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050" b="1">
                <a:solidFill>
                  <a:srgbClr val="C00000"/>
                </a:solidFill>
                <a:latin typeface="Times New Roman"/>
                <a:cs typeface="Times New Roman"/>
              </a:rPr>
              <a:t>on</a:t>
            </a:r>
            <a:r>
              <a:rPr dirty="0" sz="3050" spc="570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050" b="1">
                <a:solidFill>
                  <a:srgbClr val="C00000"/>
                </a:solidFill>
                <a:latin typeface="Times New Roman"/>
                <a:cs typeface="Times New Roman"/>
              </a:rPr>
              <a:t>the</a:t>
            </a:r>
            <a:r>
              <a:rPr dirty="0" sz="3050" spc="560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050" b="1">
                <a:solidFill>
                  <a:srgbClr val="C00000"/>
                </a:solidFill>
                <a:latin typeface="Times New Roman"/>
                <a:cs typeface="Times New Roman"/>
              </a:rPr>
              <a:t>success</a:t>
            </a:r>
            <a:r>
              <a:rPr dirty="0" sz="3050" spc="570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050" b="1">
                <a:solidFill>
                  <a:srgbClr val="C00000"/>
                </a:solidFill>
                <a:latin typeface="Times New Roman"/>
                <a:cs typeface="Times New Roman"/>
              </a:rPr>
              <a:t>of</a:t>
            </a:r>
            <a:r>
              <a:rPr dirty="0" sz="3050" spc="565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050" spc="-50" b="1">
                <a:solidFill>
                  <a:srgbClr val="C00000"/>
                </a:solidFill>
                <a:latin typeface="Times New Roman"/>
                <a:cs typeface="Times New Roman"/>
              </a:rPr>
              <a:t>a </a:t>
            </a:r>
            <a:r>
              <a:rPr dirty="0" sz="3050" b="1">
                <a:solidFill>
                  <a:srgbClr val="C00000"/>
                </a:solidFill>
                <a:latin typeface="Times New Roman"/>
                <a:cs typeface="Times New Roman"/>
              </a:rPr>
              <a:t>date</a:t>
            </a:r>
            <a:r>
              <a:rPr dirty="0" sz="3050" spc="10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050" b="1">
                <a:solidFill>
                  <a:srgbClr val="C00000"/>
                </a:solidFill>
                <a:latin typeface="Times New Roman"/>
                <a:cs typeface="Times New Roman"/>
              </a:rPr>
              <a:t>of</a:t>
            </a:r>
            <a:r>
              <a:rPr dirty="0" sz="3050" spc="10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050" b="1">
                <a:solidFill>
                  <a:srgbClr val="C00000"/>
                </a:solidFill>
                <a:latin typeface="Times New Roman"/>
                <a:cs typeface="Times New Roman"/>
              </a:rPr>
              <a:t>simply</a:t>
            </a:r>
            <a:r>
              <a:rPr dirty="0" sz="3050" spc="15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050" b="1">
                <a:solidFill>
                  <a:srgbClr val="C00000"/>
                </a:solidFill>
                <a:latin typeface="Times New Roman"/>
                <a:cs typeface="Times New Roman"/>
              </a:rPr>
              <a:t>being</a:t>
            </a:r>
            <a:r>
              <a:rPr dirty="0" sz="3050" spc="10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050" b="1">
                <a:solidFill>
                  <a:srgbClr val="C00000"/>
                </a:solidFill>
                <a:latin typeface="Times New Roman"/>
                <a:cs typeface="Times New Roman"/>
              </a:rPr>
              <a:t>told</a:t>
            </a:r>
            <a:r>
              <a:rPr dirty="0" sz="3050" spc="5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050" b="1">
                <a:solidFill>
                  <a:srgbClr val="C00000"/>
                </a:solidFill>
                <a:latin typeface="Times New Roman"/>
                <a:cs typeface="Times New Roman"/>
              </a:rPr>
              <a:t>that</a:t>
            </a:r>
            <a:r>
              <a:rPr dirty="0" sz="3050" spc="20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050" b="1">
                <a:solidFill>
                  <a:srgbClr val="C00000"/>
                </a:solidFill>
                <a:latin typeface="Times New Roman"/>
                <a:cs typeface="Times New Roman"/>
              </a:rPr>
              <a:t>you</a:t>
            </a:r>
            <a:r>
              <a:rPr dirty="0" sz="3050" spc="5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050" b="1">
                <a:solidFill>
                  <a:srgbClr val="C00000"/>
                </a:solidFill>
                <a:latin typeface="Times New Roman"/>
                <a:cs typeface="Times New Roman"/>
              </a:rPr>
              <a:t>are</a:t>
            </a:r>
            <a:r>
              <a:rPr dirty="0" sz="3050" spc="-5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050" spc="-10" b="1">
                <a:solidFill>
                  <a:srgbClr val="C00000"/>
                </a:solidFill>
                <a:latin typeface="Times New Roman"/>
                <a:cs typeface="Times New Roman"/>
              </a:rPr>
              <a:t>compatible.</a:t>
            </a:r>
            <a:endParaRPr sz="305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377952" y="2103882"/>
            <a:ext cx="6269990" cy="29209"/>
          </a:xfrm>
          <a:custGeom>
            <a:avLst/>
            <a:gdLst/>
            <a:ahLst/>
            <a:cxnLst/>
            <a:rect l="l" t="t" r="r" b="b"/>
            <a:pathLst>
              <a:path w="6269990" h="29210">
                <a:moveTo>
                  <a:pt x="0" y="28956"/>
                </a:moveTo>
                <a:lnTo>
                  <a:pt x="0" y="0"/>
                </a:lnTo>
                <a:lnTo>
                  <a:pt x="6269736" y="0"/>
                </a:lnTo>
                <a:lnTo>
                  <a:pt x="6269736" y="28956"/>
                </a:lnTo>
                <a:lnTo>
                  <a:pt x="0" y="28956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365252" y="1057150"/>
            <a:ext cx="9103360" cy="50774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600"/>
              </a:lnSpc>
              <a:spcBef>
                <a:spcPts val="9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2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</a:t>
            </a:r>
            <a:r>
              <a:rPr dirty="0" sz="3500" spc="2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what</a:t>
            </a:r>
            <a:r>
              <a:rPr dirty="0" sz="3500" spc="2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254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did</a:t>
            </a:r>
            <a:r>
              <a:rPr dirty="0" sz="3500" spc="2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was</a:t>
            </a:r>
            <a:r>
              <a:rPr dirty="0" sz="3500" spc="2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took</a:t>
            </a:r>
            <a:r>
              <a:rPr dirty="0" sz="3500" spc="254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people</a:t>
            </a:r>
            <a:r>
              <a:rPr dirty="0" sz="3500" spc="2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u="heavy" sz="3500" b="1">
                <a:solidFill>
                  <a:srgbClr val="0000CC"/>
                </a:solidFill>
                <a:uFill>
                  <a:solidFill>
                    <a:srgbClr val="0000CC"/>
                  </a:solidFill>
                </a:uFill>
                <a:latin typeface="Times New Roman"/>
                <a:cs typeface="Times New Roman"/>
              </a:rPr>
              <a:t>who</a:t>
            </a:r>
            <a:r>
              <a:rPr dirty="0" u="heavy" sz="3500" spc="254" b="1">
                <a:solidFill>
                  <a:srgbClr val="0000CC"/>
                </a:solidFill>
                <a:uFill>
                  <a:solidFill>
                    <a:srgbClr val="0000CC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 spc="-20" b="1">
                <a:solidFill>
                  <a:srgbClr val="0000CC"/>
                </a:solidFill>
                <a:uFill>
                  <a:solidFill>
                    <a:srgbClr val="0000CC"/>
                  </a:solidFill>
                </a:uFill>
                <a:latin typeface="Times New Roman"/>
                <a:cs typeface="Times New Roman"/>
              </a:rPr>
              <a:t>were</a:t>
            </a:r>
            <a:r>
              <a:rPr dirty="0" sz="3500" spc="-20" b="1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00CC"/>
                </a:solidFill>
                <a:latin typeface="Times New Roman"/>
                <a:cs typeface="Times New Roman"/>
              </a:rPr>
              <a:t>actually</a:t>
            </a:r>
            <a:r>
              <a:rPr dirty="0" sz="3500" spc="660" b="1">
                <a:solidFill>
                  <a:srgbClr val="0000CC"/>
                </a:solidFill>
                <a:latin typeface="Times New Roman"/>
                <a:cs typeface="Times New Roman"/>
              </a:rPr>
              <a:t>  </a:t>
            </a:r>
            <a:r>
              <a:rPr dirty="0" sz="3500" b="1">
                <a:solidFill>
                  <a:srgbClr val="0000CC"/>
                </a:solidFill>
                <a:latin typeface="Times New Roman"/>
                <a:cs typeface="Times New Roman"/>
              </a:rPr>
              <a:t>not</a:t>
            </a:r>
            <a:r>
              <a:rPr dirty="0" sz="3500" spc="660" b="1">
                <a:solidFill>
                  <a:srgbClr val="0000CC"/>
                </a:solidFill>
                <a:latin typeface="Times New Roman"/>
                <a:cs typeface="Times New Roman"/>
              </a:rPr>
              <a:t>  </a:t>
            </a:r>
            <a:r>
              <a:rPr dirty="0" sz="3500" b="1">
                <a:solidFill>
                  <a:srgbClr val="0000CC"/>
                </a:solidFill>
                <a:latin typeface="Times New Roman"/>
                <a:cs typeface="Times New Roman"/>
              </a:rPr>
              <a:t>very</a:t>
            </a:r>
            <a:r>
              <a:rPr dirty="0" sz="3500" spc="670" b="1">
                <a:solidFill>
                  <a:srgbClr val="0000CC"/>
                </a:solidFill>
                <a:latin typeface="Times New Roman"/>
                <a:cs typeface="Times New Roman"/>
              </a:rPr>
              <a:t>  </a:t>
            </a:r>
            <a:r>
              <a:rPr dirty="0" sz="3500" b="1">
                <a:solidFill>
                  <a:srgbClr val="0000CC"/>
                </a:solidFill>
                <a:latin typeface="Times New Roman"/>
                <a:cs typeface="Times New Roman"/>
              </a:rPr>
              <a:t>compatible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,</a:t>
            </a:r>
            <a:r>
              <a:rPr dirty="0" sz="3500" spc="660" b="1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had</a:t>
            </a:r>
            <a:r>
              <a:rPr dirty="0" sz="3500" spc="67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66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low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compatibility</a:t>
            </a:r>
            <a:r>
              <a:rPr dirty="0" sz="3500" spc="78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score,</a:t>
            </a:r>
            <a:r>
              <a:rPr dirty="0" sz="3500" spc="7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7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falsely</a:t>
            </a:r>
            <a:r>
              <a:rPr dirty="0" sz="3500" spc="80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told</a:t>
            </a:r>
            <a:r>
              <a:rPr dirty="0" sz="3500" spc="785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them</a:t>
            </a:r>
            <a:r>
              <a:rPr dirty="0" sz="3500" spc="79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 spc="-20" b="1">
                <a:solidFill>
                  <a:srgbClr val="008000"/>
                </a:solidFill>
                <a:latin typeface="Times New Roman"/>
                <a:cs typeface="Times New Roman"/>
              </a:rPr>
              <a:t>that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they</a:t>
            </a:r>
            <a:r>
              <a:rPr dirty="0" sz="3500" spc="10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had</a:t>
            </a:r>
            <a:r>
              <a:rPr dirty="0" sz="3500" spc="9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a</a:t>
            </a:r>
            <a:r>
              <a:rPr dirty="0" sz="3500" spc="105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high</a:t>
            </a:r>
            <a:r>
              <a:rPr dirty="0" sz="3500" spc="9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compatibility</a:t>
            </a:r>
            <a:r>
              <a:rPr dirty="0" sz="3500" spc="95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score</a:t>
            </a:r>
            <a:r>
              <a:rPr dirty="0" sz="3500" spc="10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just</a:t>
            </a:r>
            <a:r>
              <a:rPr dirty="0" sz="3500" spc="1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1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bring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people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together.</a:t>
            </a:r>
            <a:endParaRPr sz="3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55"/>
              </a:spcBef>
            </a:pPr>
            <a:endParaRPr sz="35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00600"/>
              </a:lnSpc>
            </a:pP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Conversely,</a:t>
            </a:r>
            <a:r>
              <a:rPr dirty="0" sz="3500" spc="-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also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took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people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u="heavy" sz="3500" b="1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Times New Roman"/>
                <a:cs typeface="Times New Roman"/>
              </a:rPr>
              <a:t>who</a:t>
            </a:r>
            <a:r>
              <a:rPr dirty="0" u="heavy" sz="3500" spc="-5" b="1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 b="1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Times New Roman"/>
                <a:cs typeface="Times New Roman"/>
              </a:rPr>
              <a:t>had</a:t>
            </a:r>
            <a:r>
              <a:rPr dirty="0" u="heavy" sz="3500" spc="-25" b="1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 b="1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Times New Roman"/>
                <a:cs typeface="Times New Roman"/>
              </a:rPr>
              <a:t>a</a:t>
            </a:r>
            <a:r>
              <a:rPr dirty="0" u="heavy" sz="3500" spc="-5" b="1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 spc="-20" b="1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Times New Roman"/>
                <a:cs typeface="Times New Roman"/>
              </a:rPr>
              <a:t>high</a:t>
            </a:r>
            <a:r>
              <a:rPr dirty="0" sz="3500" spc="-2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u="heavy" sz="3500" b="1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Times New Roman"/>
                <a:cs typeface="Times New Roman"/>
              </a:rPr>
              <a:t>compatibility</a:t>
            </a:r>
            <a:r>
              <a:rPr dirty="0" u="heavy" sz="3500" spc="710" b="1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 b="1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Times New Roman"/>
                <a:cs typeface="Times New Roman"/>
              </a:rPr>
              <a:t>score</a:t>
            </a:r>
            <a:r>
              <a:rPr dirty="0" sz="3500" spc="715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7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00CC"/>
                </a:solidFill>
                <a:latin typeface="Times New Roman"/>
                <a:cs typeface="Times New Roman"/>
              </a:rPr>
              <a:t>told</a:t>
            </a:r>
            <a:r>
              <a:rPr dirty="0" sz="3500" spc="710" b="1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00CC"/>
                </a:solidFill>
                <a:latin typeface="Times New Roman"/>
                <a:cs typeface="Times New Roman"/>
              </a:rPr>
              <a:t>them</a:t>
            </a:r>
            <a:r>
              <a:rPr dirty="0" sz="3500" spc="705" b="1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00CC"/>
                </a:solidFill>
                <a:latin typeface="Times New Roman"/>
                <a:cs typeface="Times New Roman"/>
              </a:rPr>
              <a:t>they</a:t>
            </a:r>
            <a:r>
              <a:rPr dirty="0" sz="3500" spc="715" b="1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00CC"/>
                </a:solidFill>
                <a:latin typeface="Times New Roman"/>
                <a:cs typeface="Times New Roman"/>
              </a:rPr>
              <a:t>had</a:t>
            </a:r>
            <a:r>
              <a:rPr dirty="0" sz="3500" spc="710" b="1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dirty="0" sz="3500" spc="-50" b="1">
                <a:solidFill>
                  <a:srgbClr val="0000CC"/>
                </a:solidFill>
                <a:latin typeface="Times New Roman"/>
                <a:cs typeface="Times New Roman"/>
              </a:rPr>
              <a:t>a </a:t>
            </a:r>
            <a:r>
              <a:rPr dirty="0" sz="3500" b="1">
                <a:solidFill>
                  <a:srgbClr val="0000CC"/>
                </a:solidFill>
                <a:latin typeface="Times New Roman"/>
                <a:cs typeface="Times New Roman"/>
              </a:rPr>
              <a:t>low</a:t>
            </a:r>
            <a:r>
              <a:rPr dirty="0" sz="3500" spc="-45" b="1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00CC"/>
                </a:solidFill>
                <a:latin typeface="Times New Roman"/>
                <a:cs typeface="Times New Roman"/>
              </a:rPr>
              <a:t>compatibility</a:t>
            </a:r>
            <a:r>
              <a:rPr dirty="0" sz="3500" spc="-45" b="1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dirty="0" sz="3500" spc="-10" b="1">
                <a:solidFill>
                  <a:srgbClr val="0000CC"/>
                </a:solidFill>
                <a:latin typeface="Times New Roman"/>
                <a:cs typeface="Times New Roman"/>
              </a:rPr>
              <a:t>score</a:t>
            </a:r>
            <a:r>
              <a:rPr dirty="0" sz="3500" spc="-10">
                <a:solidFill>
                  <a:srgbClr val="0000CC"/>
                </a:solidFill>
                <a:latin typeface="Times New Roman"/>
                <a:cs typeface="Times New Roman"/>
              </a:rPr>
              <a:t>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04653" y="5453117"/>
            <a:ext cx="4138295" cy="5626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1184275" algn="l"/>
                <a:tab pos="1834514" algn="l"/>
                <a:tab pos="2933065" algn="l"/>
              </a:tabLst>
            </a:pP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it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was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10" b="1">
                <a:solidFill>
                  <a:srgbClr val="1E1E1E"/>
                </a:solidFill>
                <a:latin typeface="Times New Roman"/>
                <a:cs typeface="Times New Roman"/>
              </a:rPr>
              <a:t>lowest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9" name="object 9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  <p:sp>
        <p:nvSpPr>
          <p:cNvPr id="3" name="object 3" descr=""/>
          <p:cNvSpPr txBox="1"/>
          <p:nvPr/>
        </p:nvSpPr>
        <p:spPr>
          <a:xfrm>
            <a:off x="504653" y="5989553"/>
            <a:ext cx="4400550" cy="5626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2435225" algn="l"/>
                <a:tab pos="3517900" algn="l"/>
              </a:tabLst>
            </a:pPr>
            <a:r>
              <a:rPr dirty="0" sz="3500" spc="-10">
                <a:solidFill>
                  <a:srgbClr val="0000CC"/>
                </a:solidFill>
                <a:latin typeface="Times New Roman"/>
                <a:cs typeface="Times New Roman"/>
              </a:rPr>
              <a:t>compatible</a:t>
            </a:r>
            <a:r>
              <a:rPr dirty="0" sz="3500">
                <a:solidFill>
                  <a:srgbClr val="0000CC"/>
                </a:solidFill>
                <a:latin typeface="Times New Roman"/>
                <a:cs typeface="Times New Roman"/>
              </a:rPr>
              <a:t>	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were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5019523" y="5453117"/>
            <a:ext cx="1118870" cy="10991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07975" marR="5080" indent="-295910">
              <a:lnSpc>
                <a:spcPct val="100600"/>
              </a:lnSpc>
              <a:spcBef>
                <a:spcPts val="95"/>
              </a:spcBef>
            </a:pP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where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told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6446115" y="5453117"/>
            <a:ext cx="864235" cy="10991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67945">
              <a:lnSpc>
                <a:spcPct val="100600"/>
              </a:lnSpc>
              <a:spcBef>
                <a:spcPts val="95"/>
              </a:spcBef>
            </a:pP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they they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7651923" y="5453117"/>
            <a:ext cx="1902460" cy="109918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46990">
              <a:lnSpc>
                <a:spcPct val="100000"/>
              </a:lnSpc>
              <a:spcBef>
                <a:spcPts val="120"/>
              </a:spcBef>
              <a:tabLst>
                <a:tab pos="1317625" algn="l"/>
              </a:tabLst>
            </a:pP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were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5">
                <a:solidFill>
                  <a:srgbClr val="0000CC"/>
                </a:solidFill>
                <a:latin typeface="Times New Roman"/>
                <a:cs typeface="Times New Roman"/>
              </a:rPr>
              <a:t>not</a:t>
            </a:r>
            <a:endParaRPr sz="3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  <a:tabLst>
                <a:tab pos="1316990" algn="l"/>
              </a:tabLst>
            </a:pP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were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5">
                <a:solidFill>
                  <a:srgbClr val="0000CC"/>
                </a:solidFill>
                <a:latin typeface="Times New Roman"/>
                <a:cs typeface="Times New Roman"/>
              </a:rPr>
              <a:t>not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504653" y="6525990"/>
            <a:ext cx="7266305" cy="5626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3500">
                <a:solidFill>
                  <a:srgbClr val="0000CC"/>
                </a:solidFill>
                <a:latin typeface="Times New Roman"/>
                <a:cs typeface="Times New Roman"/>
              </a:rPr>
              <a:t>compatible</a:t>
            </a:r>
            <a:r>
              <a:rPr dirty="0" sz="3500" spc="-25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at 30-30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entry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matrix.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504653" y="1105891"/>
            <a:ext cx="9049385" cy="426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57785" marR="45720">
              <a:lnSpc>
                <a:spcPct val="100600"/>
              </a:lnSpc>
              <a:spcBef>
                <a:spcPts val="9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4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4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actually</a:t>
            </a:r>
            <a:r>
              <a:rPr dirty="0" sz="3500" spc="4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did</a:t>
            </a:r>
            <a:r>
              <a:rPr dirty="0" sz="3500" spc="4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4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three-by-three</a:t>
            </a:r>
            <a:r>
              <a:rPr dirty="0" sz="3500" spc="4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matrix</a:t>
            </a:r>
            <a:r>
              <a:rPr dirty="0" sz="3500" spc="4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of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15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sort</a:t>
            </a:r>
            <a:r>
              <a:rPr dirty="0" sz="3500" spc="16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with</a:t>
            </a:r>
            <a:r>
              <a:rPr dirty="0" sz="3500" spc="16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30,</a:t>
            </a:r>
            <a:r>
              <a:rPr dirty="0" sz="3500" spc="15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60,</a:t>
            </a:r>
            <a:r>
              <a:rPr dirty="0" sz="3500" spc="16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16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90%</a:t>
            </a:r>
            <a:r>
              <a:rPr dirty="0" sz="3500" spc="16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compatibility</a:t>
            </a:r>
            <a:endParaRPr sz="3500">
              <a:latin typeface="Times New Roman"/>
              <a:cs typeface="Times New Roman"/>
            </a:endParaRPr>
          </a:p>
          <a:p>
            <a:pPr algn="just" marL="57785">
              <a:lnSpc>
                <a:spcPct val="100000"/>
              </a:lnSpc>
              <a:spcBef>
                <a:spcPts val="2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score,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actual versus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30,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60,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90%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declared.</a:t>
            </a:r>
            <a:endParaRPr sz="35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00600"/>
              </a:lnSpc>
              <a:spcBef>
                <a:spcPts val="378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what</a:t>
            </a:r>
            <a:r>
              <a:rPr dirty="0" sz="3500" spc="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found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was</a:t>
            </a:r>
            <a:r>
              <a:rPr dirty="0" sz="3500" spc="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success</a:t>
            </a:r>
            <a:r>
              <a:rPr dirty="0" sz="3500" spc="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rate</a:t>
            </a:r>
            <a:r>
              <a:rPr dirty="0" sz="3500" spc="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was</a:t>
            </a:r>
            <a:r>
              <a:rPr dirty="0" sz="3500" spc="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the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highest</a:t>
            </a:r>
            <a:r>
              <a:rPr dirty="0" sz="3500" spc="585" b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when</a:t>
            </a:r>
            <a:r>
              <a:rPr dirty="0" sz="3500" spc="5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people</a:t>
            </a:r>
            <a:r>
              <a:rPr dirty="0" sz="3500" spc="58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008000"/>
                </a:solidFill>
                <a:latin typeface="Times New Roman"/>
                <a:cs typeface="Times New Roman"/>
              </a:rPr>
              <a:t>were</a:t>
            </a:r>
            <a:r>
              <a:rPr dirty="0" sz="3500" spc="595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008000"/>
                </a:solidFill>
                <a:latin typeface="Times New Roman"/>
                <a:cs typeface="Times New Roman"/>
              </a:rPr>
              <a:t>compatible</a:t>
            </a:r>
            <a:r>
              <a:rPr dirty="0" sz="3500" spc="585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5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were </a:t>
            </a:r>
            <a:r>
              <a:rPr dirty="0" sz="3500">
                <a:solidFill>
                  <a:srgbClr val="008000"/>
                </a:solidFill>
                <a:latin typeface="Times New Roman"/>
                <a:cs typeface="Times New Roman"/>
              </a:rPr>
              <a:t>told</a:t>
            </a:r>
            <a:r>
              <a:rPr dirty="0" sz="3500" spc="775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008000"/>
                </a:solidFill>
                <a:latin typeface="Times New Roman"/>
                <a:cs typeface="Times New Roman"/>
              </a:rPr>
              <a:t>they</a:t>
            </a:r>
            <a:r>
              <a:rPr dirty="0" sz="3500" spc="795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008000"/>
                </a:solidFill>
                <a:latin typeface="Times New Roman"/>
                <a:cs typeface="Times New Roman"/>
              </a:rPr>
              <a:t>were</a:t>
            </a:r>
            <a:r>
              <a:rPr dirty="0" sz="3500" spc="795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008000"/>
                </a:solidFill>
                <a:latin typeface="Times New Roman"/>
                <a:cs typeface="Times New Roman"/>
              </a:rPr>
              <a:t>compatible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,</a:t>
            </a:r>
            <a:r>
              <a:rPr dirty="0" sz="3500" spc="7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7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7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at</a:t>
            </a:r>
            <a:r>
              <a:rPr dirty="0" sz="3500" spc="7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7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90-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90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entry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matrix.</a:t>
            </a:r>
            <a:endParaRPr sz="35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40645" y="898654"/>
            <a:ext cx="9171940" cy="59207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715">
              <a:lnSpc>
                <a:spcPct val="100600"/>
              </a:lnSpc>
              <a:spcBef>
                <a:spcPts val="9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2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if</a:t>
            </a:r>
            <a:r>
              <a:rPr dirty="0" sz="3500" spc="2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people</a:t>
            </a:r>
            <a:r>
              <a:rPr dirty="0" sz="3500" spc="2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were</a:t>
            </a:r>
            <a:r>
              <a:rPr dirty="0" sz="3500" spc="30" b="1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b="1">
                <a:solidFill>
                  <a:srgbClr val="0000CC"/>
                </a:solidFill>
                <a:latin typeface="Times New Roman"/>
                <a:cs typeface="Times New Roman"/>
              </a:rPr>
              <a:t>not</a:t>
            </a:r>
            <a:r>
              <a:rPr dirty="0" sz="3500" spc="20" b="1">
                <a:solidFill>
                  <a:srgbClr val="0000CC"/>
                </a:solidFill>
                <a:latin typeface="Times New Roman"/>
                <a:cs typeface="Times New Roman"/>
              </a:rPr>
              <a:t>  </a:t>
            </a:r>
            <a:r>
              <a:rPr dirty="0" sz="3500" b="1">
                <a:solidFill>
                  <a:srgbClr val="0000CC"/>
                </a:solidFill>
                <a:latin typeface="Times New Roman"/>
                <a:cs typeface="Times New Roman"/>
              </a:rPr>
              <a:t>compatible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,</a:t>
            </a:r>
            <a:r>
              <a:rPr dirty="0" sz="3500" spc="2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but</a:t>
            </a:r>
            <a:r>
              <a:rPr dirty="0" sz="3500" spc="2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20" b="1">
                <a:solidFill>
                  <a:srgbClr val="1E1E1E"/>
                </a:solidFill>
                <a:latin typeface="Times New Roman"/>
                <a:cs typeface="Times New Roman"/>
              </a:rPr>
              <a:t>were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told</a:t>
            </a:r>
            <a:r>
              <a:rPr dirty="0" sz="3500" spc="180" b="1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185" b="1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were</a:t>
            </a:r>
            <a:r>
              <a:rPr dirty="0" sz="3500" spc="190" b="1">
                <a:solidFill>
                  <a:srgbClr val="008000"/>
                </a:solidFill>
                <a:latin typeface="Times New Roman"/>
                <a:cs typeface="Times New Roman"/>
              </a:rPr>
              <a:t> 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compatible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,</a:t>
            </a:r>
            <a:r>
              <a:rPr dirty="0" sz="3500" spc="18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b="1" i="1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185" b="1" i="1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b="1" i="1">
                <a:solidFill>
                  <a:srgbClr val="1E1E1E"/>
                </a:solidFill>
                <a:latin typeface="Times New Roman"/>
                <a:cs typeface="Times New Roman"/>
              </a:rPr>
              <a:t>actually</a:t>
            </a:r>
            <a:r>
              <a:rPr dirty="0" sz="3500" spc="190" b="1" i="1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25" b="1" i="1">
                <a:solidFill>
                  <a:srgbClr val="1E1E1E"/>
                </a:solidFill>
                <a:latin typeface="Times New Roman"/>
                <a:cs typeface="Times New Roman"/>
              </a:rPr>
              <a:t>did </a:t>
            </a:r>
            <a:r>
              <a:rPr dirty="0" sz="3500" b="1" i="1">
                <a:solidFill>
                  <a:srgbClr val="1E1E1E"/>
                </a:solidFill>
                <a:latin typeface="Times New Roman"/>
                <a:cs typeface="Times New Roman"/>
              </a:rPr>
              <a:t>pretty</a:t>
            </a:r>
            <a:r>
              <a:rPr dirty="0" sz="3500" spc="5" b="1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 b="1" i="1">
                <a:solidFill>
                  <a:srgbClr val="1E1E1E"/>
                </a:solidFill>
                <a:latin typeface="Times New Roman"/>
                <a:cs typeface="Times New Roman"/>
              </a:rPr>
              <a:t>well.</a:t>
            </a:r>
            <a:endParaRPr sz="35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00600"/>
              </a:lnSpc>
              <a:spcBef>
                <a:spcPts val="87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4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</a:t>
            </a:r>
            <a:r>
              <a:rPr dirty="0" sz="3500" spc="4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fact,</a:t>
            </a:r>
            <a:r>
              <a:rPr dirty="0" sz="3500" spc="4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4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did</a:t>
            </a:r>
            <a:r>
              <a:rPr dirty="0" sz="3500" spc="4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just</a:t>
            </a:r>
            <a:r>
              <a:rPr dirty="0" sz="3500" spc="434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as</a:t>
            </a:r>
            <a:r>
              <a:rPr dirty="0" sz="3500" spc="434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well</a:t>
            </a:r>
            <a:r>
              <a:rPr dirty="0" sz="3500" spc="4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as</a:t>
            </a:r>
            <a:r>
              <a:rPr dirty="0" sz="3500" spc="434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if</a:t>
            </a:r>
            <a:r>
              <a:rPr dirty="0" sz="3500" spc="4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434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were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compatible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but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were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told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 were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not.</a:t>
            </a:r>
            <a:endParaRPr sz="35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00600"/>
              </a:lnSpc>
              <a:spcBef>
                <a:spcPts val="2425"/>
              </a:spcBef>
            </a:pP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505" b="1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505" b="1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an</a:t>
            </a:r>
            <a:r>
              <a:rPr dirty="0" sz="3500" spc="505" b="1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interesting</a:t>
            </a:r>
            <a:r>
              <a:rPr dirty="0" sz="3500" spc="509" b="1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insight</a:t>
            </a:r>
            <a:r>
              <a:rPr dirty="0" sz="3500" spc="505" b="1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into</a:t>
            </a:r>
            <a:r>
              <a:rPr dirty="0" sz="3500" spc="505" b="1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10" b="1">
                <a:solidFill>
                  <a:srgbClr val="1E1E1E"/>
                </a:solidFill>
                <a:latin typeface="Times New Roman"/>
                <a:cs typeface="Times New Roman"/>
              </a:rPr>
              <a:t>human </a:t>
            </a:r>
            <a:r>
              <a:rPr dirty="0" sz="3500" b="1">
                <a:solidFill>
                  <a:srgbClr val="1E1E1E"/>
                </a:solidFill>
                <a:latin typeface="Times New Roman"/>
                <a:cs typeface="Times New Roman"/>
              </a:rPr>
              <a:t>behavior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.</a:t>
            </a:r>
            <a:r>
              <a:rPr dirty="0" sz="3500" spc="7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7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7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experiment</a:t>
            </a:r>
            <a:r>
              <a:rPr dirty="0" sz="3500" spc="7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was</a:t>
            </a:r>
            <a:r>
              <a:rPr dirty="0" sz="3500" spc="7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reported</a:t>
            </a:r>
            <a:r>
              <a:rPr dirty="0" sz="3500" spc="7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by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 CEO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OkCupid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 a</a:t>
            </a:r>
            <a:r>
              <a:rPr dirty="0" sz="3500" spc="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blog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post.</a:t>
            </a:r>
            <a:endParaRPr sz="35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00600"/>
              </a:lnSpc>
              <a:spcBef>
                <a:spcPts val="875"/>
              </a:spcBef>
            </a:pPr>
            <a:r>
              <a:rPr dirty="0" sz="3500" b="1" i="1">
                <a:solidFill>
                  <a:srgbClr val="1E1E1E"/>
                </a:solidFill>
                <a:latin typeface="Times New Roman"/>
                <a:cs typeface="Times New Roman"/>
              </a:rPr>
              <a:t>When</a:t>
            </a:r>
            <a:r>
              <a:rPr dirty="0" sz="3500" spc="495" b="1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 i="1">
                <a:solidFill>
                  <a:srgbClr val="1E1E1E"/>
                </a:solidFill>
                <a:latin typeface="Times New Roman"/>
                <a:cs typeface="Times New Roman"/>
              </a:rPr>
              <a:t>he</a:t>
            </a:r>
            <a:r>
              <a:rPr dirty="0" sz="3500" spc="505" b="1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 i="1">
                <a:solidFill>
                  <a:srgbClr val="1E1E1E"/>
                </a:solidFill>
                <a:latin typeface="Times New Roman"/>
                <a:cs typeface="Times New Roman"/>
              </a:rPr>
              <a:t>reported</a:t>
            </a:r>
            <a:r>
              <a:rPr dirty="0" sz="3500" spc="505" b="1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 i="1">
                <a:solidFill>
                  <a:srgbClr val="1E1E1E"/>
                </a:solidFill>
                <a:latin typeface="Times New Roman"/>
                <a:cs typeface="Times New Roman"/>
              </a:rPr>
              <a:t>this,</a:t>
            </a:r>
            <a:r>
              <a:rPr dirty="0" sz="3500" spc="509" b="1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 i="1">
                <a:solidFill>
                  <a:srgbClr val="1E1E1E"/>
                </a:solidFill>
                <a:latin typeface="Times New Roman"/>
                <a:cs typeface="Times New Roman"/>
              </a:rPr>
              <a:t>he</a:t>
            </a:r>
            <a:r>
              <a:rPr dirty="0" sz="3500" spc="505" b="1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 i="1">
                <a:solidFill>
                  <a:srgbClr val="1E1E1E"/>
                </a:solidFill>
                <a:latin typeface="Times New Roman"/>
                <a:cs typeface="Times New Roman"/>
              </a:rPr>
              <a:t>was</a:t>
            </a:r>
            <a:r>
              <a:rPr dirty="0" sz="3500" spc="500" b="1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 i="1">
                <a:solidFill>
                  <a:srgbClr val="1E1E1E"/>
                </a:solidFill>
                <a:latin typeface="Times New Roman"/>
                <a:cs typeface="Times New Roman"/>
              </a:rPr>
              <a:t>skewered</a:t>
            </a:r>
            <a:r>
              <a:rPr dirty="0" sz="3500" spc="505" b="1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 i="1">
                <a:solidFill>
                  <a:srgbClr val="1E1E1E"/>
                </a:solidFill>
                <a:latin typeface="Times New Roman"/>
                <a:cs typeface="Times New Roman"/>
              </a:rPr>
              <a:t>on</a:t>
            </a:r>
            <a:r>
              <a:rPr dirty="0" sz="3500" spc="500" b="1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 b="1" i="1">
                <a:solidFill>
                  <a:srgbClr val="1E1E1E"/>
                </a:solidFill>
                <a:latin typeface="Times New Roman"/>
                <a:cs typeface="Times New Roman"/>
              </a:rPr>
              <a:t>the </a:t>
            </a:r>
            <a:r>
              <a:rPr dirty="0" sz="3500" b="1" i="1">
                <a:solidFill>
                  <a:srgbClr val="1E1E1E"/>
                </a:solidFill>
                <a:latin typeface="Times New Roman"/>
                <a:cs typeface="Times New Roman"/>
              </a:rPr>
              <a:t>internet by</a:t>
            </a:r>
            <a:r>
              <a:rPr dirty="0" sz="3500" spc="5" b="1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 i="1">
                <a:solidFill>
                  <a:srgbClr val="1E1E1E"/>
                </a:solidFill>
                <a:latin typeface="Times New Roman"/>
                <a:cs typeface="Times New Roman"/>
              </a:rPr>
              <a:t>a whole</a:t>
            </a:r>
            <a:r>
              <a:rPr dirty="0" sz="3500" spc="-5" b="1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 i="1">
                <a:solidFill>
                  <a:srgbClr val="1E1E1E"/>
                </a:solidFill>
                <a:latin typeface="Times New Roman"/>
                <a:cs typeface="Times New Roman"/>
              </a:rPr>
              <a:t>range of</a:t>
            </a:r>
            <a:r>
              <a:rPr dirty="0" sz="3500" spc="-5" b="1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 b="1" i="1">
                <a:solidFill>
                  <a:srgbClr val="1E1E1E"/>
                </a:solidFill>
                <a:latin typeface="Times New Roman"/>
                <a:cs typeface="Times New Roman"/>
              </a:rPr>
              <a:t>people.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86004" y="977902"/>
            <a:ext cx="9330690" cy="55016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6985">
              <a:lnSpc>
                <a:spcPct val="100600"/>
              </a:lnSpc>
              <a:spcBef>
                <a:spcPts val="9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3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fundamentally,</a:t>
            </a:r>
            <a:r>
              <a:rPr dirty="0" sz="3500" spc="3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what</a:t>
            </a:r>
            <a:r>
              <a:rPr dirty="0" sz="3500" spc="3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3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says</a:t>
            </a:r>
            <a:r>
              <a:rPr dirty="0" sz="3500" spc="3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3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</a:t>
            </a:r>
            <a:r>
              <a:rPr dirty="0" sz="3500" spc="3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doing</a:t>
            </a:r>
            <a:r>
              <a:rPr dirty="0" sz="3500" spc="3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this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experiment</a:t>
            </a:r>
            <a:r>
              <a:rPr dirty="0" sz="3500" spc="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interesting,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as</a:t>
            </a:r>
            <a:r>
              <a:rPr dirty="0" sz="3500" spc="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it</a:t>
            </a:r>
            <a:r>
              <a:rPr dirty="0" sz="3500" spc="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might</a:t>
            </a:r>
            <a:r>
              <a:rPr dirty="0" sz="3500" spc="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be,</a:t>
            </a:r>
            <a:r>
              <a:rPr dirty="0" sz="3500" spc="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 i="1">
                <a:solidFill>
                  <a:srgbClr val="1E1E1E"/>
                </a:solidFill>
                <a:latin typeface="Times New Roman"/>
                <a:cs typeface="Times New Roman"/>
              </a:rPr>
              <a:t>OkCupid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broke</a:t>
            </a:r>
            <a:r>
              <a:rPr dirty="0" sz="3500" spc="-3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-3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unwritten</a:t>
            </a:r>
            <a:r>
              <a:rPr dirty="0" sz="3500" spc="-3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expectations</a:t>
            </a:r>
            <a:r>
              <a:rPr dirty="0" sz="3500" spc="-3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-3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 i="1">
                <a:solidFill>
                  <a:srgbClr val="1E1E1E"/>
                </a:solidFill>
                <a:latin typeface="Times New Roman"/>
                <a:cs typeface="Times New Roman"/>
              </a:rPr>
              <a:t>society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.</a:t>
            </a:r>
            <a:endParaRPr sz="35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00600"/>
              </a:lnSpc>
              <a:spcBef>
                <a:spcPts val="87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1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CEO,</a:t>
            </a:r>
            <a:r>
              <a:rPr dirty="0" sz="3500" spc="1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Christian</a:t>
            </a:r>
            <a:r>
              <a:rPr dirty="0" sz="3500" spc="1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Rudder,</a:t>
            </a:r>
            <a:r>
              <a:rPr dirty="0" sz="3500" spc="1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obviously</a:t>
            </a:r>
            <a:r>
              <a:rPr dirty="0" sz="3500" spc="1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didn't</a:t>
            </a:r>
            <a:r>
              <a:rPr dirty="0" sz="3500" spc="1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agree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with</a:t>
            </a:r>
            <a:r>
              <a:rPr dirty="0" sz="3500" spc="5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5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general-social</a:t>
            </a:r>
            <a:r>
              <a:rPr dirty="0" sz="3500" spc="5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consensus</a:t>
            </a:r>
            <a:r>
              <a:rPr dirty="0" sz="3500" spc="5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or</a:t>
            </a:r>
            <a:r>
              <a:rPr dirty="0" sz="3500" spc="5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maybe</a:t>
            </a:r>
            <a:r>
              <a:rPr dirty="0" sz="3500" spc="53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there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wasn't</a:t>
            </a:r>
            <a:r>
              <a:rPr dirty="0" sz="3500" spc="7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enough</a:t>
            </a:r>
            <a:r>
              <a:rPr dirty="0" sz="3500" spc="78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7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7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social</a:t>
            </a:r>
            <a:r>
              <a:rPr dirty="0" sz="3500" spc="7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consensus</a:t>
            </a:r>
            <a:r>
              <a:rPr dirty="0" sz="3500" spc="7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78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he</a:t>
            </a:r>
            <a:r>
              <a:rPr dirty="0" sz="3500" spc="7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and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other</a:t>
            </a:r>
            <a:r>
              <a:rPr dirty="0" sz="3500" spc="21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people</a:t>
            </a:r>
            <a:r>
              <a:rPr dirty="0" sz="3500" spc="21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like</a:t>
            </a:r>
            <a:r>
              <a:rPr dirty="0" sz="3500" spc="21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him</a:t>
            </a:r>
            <a:r>
              <a:rPr dirty="0" sz="3500" spc="21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would</a:t>
            </a:r>
            <a:r>
              <a:rPr dirty="0" sz="3500" spc="21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think</a:t>
            </a:r>
            <a:r>
              <a:rPr dirty="0" sz="3500" spc="21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it</a:t>
            </a:r>
            <a:r>
              <a:rPr dirty="0" sz="3500" spc="21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perfectly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acceptable</a:t>
            </a:r>
            <a:r>
              <a:rPr dirty="0" sz="3500" spc="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do</a:t>
            </a:r>
            <a:r>
              <a:rPr dirty="0" sz="3500" spc="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what</a:t>
            </a:r>
            <a:r>
              <a:rPr dirty="0" sz="3500" spc="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did</a:t>
            </a:r>
            <a:r>
              <a:rPr dirty="0" sz="3500" spc="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</a:t>
            </a:r>
            <a:r>
              <a:rPr dirty="0" sz="3500" spc="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terms</a:t>
            </a:r>
            <a:r>
              <a:rPr dirty="0" sz="3500" spc="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reporting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compatibility</a:t>
            </a:r>
            <a:r>
              <a:rPr dirty="0" sz="3500" spc="425">
                <a:solidFill>
                  <a:srgbClr val="1E1E1E"/>
                </a:solidFill>
                <a:latin typeface="Times New Roman"/>
                <a:cs typeface="Times New Roman"/>
              </a:rPr>
              <a:t> 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scores</a:t>
            </a:r>
            <a:r>
              <a:rPr dirty="0" sz="3500" spc="430">
                <a:solidFill>
                  <a:srgbClr val="1E1E1E"/>
                </a:solidFill>
                <a:latin typeface="Times New Roman"/>
                <a:cs typeface="Times New Roman"/>
              </a:rPr>
              <a:t> 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430">
                <a:solidFill>
                  <a:srgbClr val="1E1E1E"/>
                </a:solidFill>
                <a:latin typeface="Times New Roman"/>
                <a:cs typeface="Times New Roman"/>
              </a:rPr>
              <a:t> 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were</a:t>
            </a:r>
            <a:r>
              <a:rPr dirty="0" sz="3500" spc="430">
                <a:solidFill>
                  <a:srgbClr val="1E1E1E"/>
                </a:solidFill>
                <a:latin typeface="Times New Roman"/>
                <a:cs typeface="Times New Roman"/>
              </a:rPr>
              <a:t>  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intentionally incorrect.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476231" y="7337897"/>
            <a:ext cx="80010" cy="1676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250"/>
              </a:lnSpc>
            </a:pPr>
            <a:r>
              <a:rPr dirty="0" sz="1300" spc="-50">
                <a:solidFill>
                  <a:srgbClr val="045C75"/>
                </a:solidFill>
                <a:latin typeface="Constantia"/>
                <a:cs typeface="Constantia"/>
              </a:rPr>
              <a:t>5</a:t>
            </a:r>
            <a:endParaRPr sz="1300">
              <a:latin typeface="Constantia"/>
              <a:cs typeface="Constantia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976372"/>
            <a:ext cx="10058399" cy="4651247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88646" y="167134"/>
            <a:ext cx="9864725" cy="250952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207645">
              <a:lnSpc>
                <a:spcPct val="100000"/>
              </a:lnSpc>
              <a:spcBef>
                <a:spcPts val="120"/>
              </a:spcBef>
            </a:pPr>
            <a:r>
              <a:rPr dirty="0" u="heavy" sz="3500" spc="-1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Cont.</a:t>
            </a:r>
            <a:endParaRPr sz="3500">
              <a:latin typeface="Times New Roman"/>
              <a:cs typeface="Times New Roman"/>
            </a:endParaRPr>
          </a:p>
          <a:p>
            <a:pPr marL="12700" marR="5080">
              <a:lnSpc>
                <a:spcPct val="100600"/>
              </a:lnSpc>
              <a:spcBef>
                <a:spcPts val="265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kind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thing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these</a:t>
            </a:r>
            <a:r>
              <a:rPr dirty="0" sz="3500" spc="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companies</a:t>
            </a:r>
            <a:r>
              <a:rPr dirty="0" sz="3500" spc="-1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do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take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some </a:t>
            </a:r>
            <a:r>
              <a:rPr dirty="0" u="heavy" sz="350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Times New Roman"/>
                <a:cs typeface="Times New Roman"/>
              </a:rPr>
              <a:t>fraction</a:t>
            </a:r>
            <a:r>
              <a:rPr dirty="0" u="heavy" sz="3500" spc="-1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Times New Roman"/>
                <a:cs typeface="Times New Roman"/>
              </a:rPr>
              <a:t>of</a:t>
            </a:r>
            <a:r>
              <a:rPr dirty="0" u="heavy" sz="3500" spc="-1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Times New Roman"/>
                <a:cs typeface="Times New Roman"/>
              </a:rPr>
              <a:t>the site</a:t>
            </a:r>
            <a:r>
              <a:rPr dirty="0" u="heavy" sz="3500" spc="-5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Times New Roman"/>
                <a:cs typeface="Times New Roman"/>
              </a:rPr>
              <a:t>visitors</a:t>
            </a:r>
            <a:r>
              <a:rPr dirty="0" u="heavy" sz="3500" spc="-15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show them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version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 b="1">
                <a:solidFill>
                  <a:srgbClr val="008000"/>
                </a:solidFill>
                <a:latin typeface="Times New Roman"/>
                <a:cs typeface="Times New Roman"/>
              </a:rPr>
              <a:t>A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,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take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u="heavy" sz="350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the</a:t>
            </a:r>
            <a:r>
              <a:rPr dirty="0" u="heavy" sz="3500" spc="5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remainder</a:t>
            </a:r>
            <a:r>
              <a:rPr dirty="0" u="heavy" sz="3500" spc="-2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show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them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version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 b="1">
                <a:solidFill>
                  <a:srgbClr val="C00000"/>
                </a:solidFill>
                <a:latin typeface="Times New Roman"/>
                <a:cs typeface="Times New Roman"/>
              </a:rPr>
              <a:t>B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.</a:t>
            </a:r>
            <a:endParaRPr sz="35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85054" y="1068580"/>
            <a:ext cx="9290050" cy="52495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71755" marR="149860">
              <a:lnSpc>
                <a:spcPct val="100600"/>
              </a:lnSpc>
              <a:spcBef>
                <a:spcPts val="95"/>
              </a:spcBef>
            </a:pP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Really</a:t>
            </a:r>
            <a:r>
              <a:rPr dirty="0" sz="3500" spc="-4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what</a:t>
            </a:r>
            <a:r>
              <a:rPr dirty="0" sz="3500" spc="-4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we're</a:t>
            </a:r>
            <a:r>
              <a:rPr dirty="0" sz="3500" spc="-2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doing</a:t>
            </a:r>
            <a:r>
              <a:rPr dirty="0" sz="3500" spc="-5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here</a:t>
            </a:r>
            <a:r>
              <a:rPr dirty="0" sz="3500" spc="-2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-2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socially</a:t>
            </a:r>
            <a:r>
              <a:rPr dirty="0" sz="3500" spc="-2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drawing</a:t>
            </a:r>
            <a:r>
              <a:rPr dirty="0" sz="3500" spc="-3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50" i="1">
                <a:solidFill>
                  <a:srgbClr val="1E1E1E"/>
                </a:solidFill>
                <a:latin typeface="Times New Roman"/>
                <a:cs typeface="Times New Roman"/>
              </a:rPr>
              <a:t>a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line</a:t>
            </a:r>
            <a:r>
              <a:rPr dirty="0" sz="3500" spc="-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between</a:t>
            </a:r>
            <a:r>
              <a:rPr dirty="0" sz="3500" spc="-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experiments</a:t>
            </a:r>
            <a:r>
              <a:rPr dirty="0" sz="3500" spc="1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-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companies</a:t>
            </a:r>
            <a:r>
              <a:rPr dirty="0" sz="3500" spc="-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 i="1">
                <a:solidFill>
                  <a:srgbClr val="1E1E1E"/>
                </a:solidFill>
                <a:latin typeface="Times New Roman"/>
                <a:cs typeface="Times New Roman"/>
              </a:rPr>
              <a:t>conduct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in</a:t>
            </a:r>
            <a:r>
              <a:rPr dirty="0" sz="3500" spc="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normal</a:t>
            </a:r>
            <a:r>
              <a:rPr dirty="0" sz="3500" spc="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course</a:t>
            </a:r>
            <a:r>
              <a:rPr dirty="0" sz="3500" spc="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business</a:t>
            </a:r>
            <a:r>
              <a:rPr dirty="0" sz="3500" spc="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because</a:t>
            </a:r>
            <a:r>
              <a:rPr dirty="0" sz="3500" spc="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 i="1">
                <a:solidFill>
                  <a:srgbClr val="1E1E1E"/>
                </a:solidFill>
                <a:latin typeface="Times New Roman"/>
                <a:cs typeface="Times New Roman"/>
              </a:rPr>
              <a:t>they're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trying</a:t>
            </a:r>
            <a:r>
              <a:rPr dirty="0" sz="3500" spc="-7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-6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improve</a:t>
            </a:r>
            <a:r>
              <a:rPr dirty="0" sz="3500" spc="-5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their</a:t>
            </a:r>
            <a:r>
              <a:rPr dirty="0" sz="3500" spc="-6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product</a:t>
            </a:r>
            <a:r>
              <a:rPr dirty="0" sz="3500" spc="-5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or</a:t>
            </a:r>
            <a:r>
              <a:rPr dirty="0" sz="3500" spc="-6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improve</a:t>
            </a:r>
            <a:r>
              <a:rPr dirty="0" sz="3500" spc="-5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 i="1">
                <a:solidFill>
                  <a:srgbClr val="1E1E1E"/>
                </a:solidFill>
                <a:latin typeface="Times New Roman"/>
                <a:cs typeface="Times New Roman"/>
              </a:rPr>
              <a:t>their algorithm.</a:t>
            </a:r>
            <a:endParaRPr sz="35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00600"/>
              </a:lnSpc>
              <a:spcBef>
                <a:spcPts val="3115"/>
              </a:spcBef>
            </a:pP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On</a:t>
            </a:r>
            <a:r>
              <a:rPr dirty="0" sz="3500" spc="14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14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other</a:t>
            </a:r>
            <a:r>
              <a:rPr dirty="0" sz="3500" spc="14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hand,</a:t>
            </a:r>
            <a:r>
              <a:rPr dirty="0" sz="3500" spc="14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having</a:t>
            </a:r>
            <a:r>
              <a:rPr dirty="0" sz="3500" spc="13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14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company</a:t>
            </a:r>
            <a:r>
              <a:rPr dirty="0" sz="3500" spc="14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 i="1">
                <a:solidFill>
                  <a:srgbClr val="1E1E1E"/>
                </a:solidFill>
                <a:latin typeface="Times New Roman"/>
                <a:cs typeface="Times New Roman"/>
              </a:rPr>
              <a:t>intentionally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lie</a:t>
            </a:r>
            <a:r>
              <a:rPr dirty="0" sz="3500" spc="26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27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you,</a:t>
            </a:r>
            <a:r>
              <a:rPr dirty="0" sz="3500" spc="26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intentionally</a:t>
            </a:r>
            <a:r>
              <a:rPr dirty="0" sz="3500" spc="27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give</a:t>
            </a:r>
            <a:r>
              <a:rPr dirty="0" sz="3500" spc="27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you</a:t>
            </a:r>
            <a:r>
              <a:rPr dirty="0" sz="3500" spc="26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27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wrong</a:t>
            </a:r>
            <a:r>
              <a:rPr dirty="0" sz="3500" spc="27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score,</a:t>
            </a:r>
            <a:r>
              <a:rPr dirty="0" sz="3500" spc="27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 i="1">
                <a:solidFill>
                  <a:srgbClr val="1E1E1E"/>
                </a:solidFill>
                <a:latin typeface="Times New Roman"/>
                <a:cs typeface="Times New Roman"/>
              </a:rPr>
              <a:t>is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something</a:t>
            </a:r>
            <a:r>
              <a:rPr dirty="0" sz="3500" spc="740" i="1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740" i="1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most</a:t>
            </a:r>
            <a:r>
              <a:rPr dirty="0" sz="3500" spc="740" i="1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people</a:t>
            </a:r>
            <a:r>
              <a:rPr dirty="0" sz="3500" spc="745" i="1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would</a:t>
            </a:r>
            <a:r>
              <a:rPr dirty="0" sz="3500" spc="740" i="1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10" i="1">
                <a:solidFill>
                  <a:srgbClr val="1E1E1E"/>
                </a:solidFill>
                <a:latin typeface="Times New Roman"/>
                <a:cs typeface="Times New Roman"/>
              </a:rPr>
              <a:t>consider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socially </a:t>
            </a:r>
            <a:r>
              <a:rPr dirty="0" sz="3500" spc="-10" i="1">
                <a:solidFill>
                  <a:srgbClr val="1E1E1E"/>
                </a:solidFill>
                <a:latin typeface="Times New Roman"/>
                <a:cs typeface="Times New Roman"/>
              </a:rPr>
              <a:t>unacceptable.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44500" y="2575816"/>
            <a:ext cx="9025255" cy="27082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600"/>
              </a:lnSpc>
              <a:spcBef>
                <a:spcPts val="95"/>
              </a:spcBef>
            </a:pP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4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because</a:t>
            </a:r>
            <a:r>
              <a:rPr dirty="0" sz="3500" spc="5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4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4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particular</a:t>
            </a:r>
            <a:r>
              <a:rPr dirty="0" sz="3500" spc="4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experiment</a:t>
            </a:r>
            <a:r>
              <a:rPr dirty="0" sz="3500" spc="4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5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 i="1">
                <a:solidFill>
                  <a:srgbClr val="1E1E1E"/>
                </a:solidFill>
                <a:latin typeface="Times New Roman"/>
                <a:cs typeface="Times New Roman"/>
              </a:rPr>
              <a:t>the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discussions</a:t>
            </a:r>
            <a:r>
              <a:rPr dirty="0" sz="3500" spc="73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75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followed,</a:t>
            </a:r>
            <a:r>
              <a:rPr dirty="0" sz="3500" spc="74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we</a:t>
            </a:r>
            <a:r>
              <a:rPr dirty="0" sz="3500" spc="74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say</a:t>
            </a:r>
            <a:r>
              <a:rPr dirty="0" sz="3500" spc="76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75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74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75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50" i="1">
                <a:solidFill>
                  <a:srgbClr val="1E1E1E"/>
                </a:solidFill>
                <a:latin typeface="Times New Roman"/>
                <a:cs typeface="Times New Roman"/>
              </a:rPr>
              <a:t>a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matter</a:t>
            </a:r>
            <a:r>
              <a:rPr dirty="0" sz="3500" spc="114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on</a:t>
            </a:r>
            <a:r>
              <a:rPr dirty="0" sz="3500" spc="12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which</a:t>
            </a:r>
            <a:r>
              <a:rPr dirty="0" sz="3500" spc="13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there</a:t>
            </a:r>
            <a:r>
              <a:rPr dirty="0" sz="3500" spc="13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12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greater</a:t>
            </a:r>
            <a:r>
              <a:rPr dirty="0" sz="3500" spc="12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social</a:t>
            </a:r>
            <a:r>
              <a:rPr dirty="0" sz="3500" spc="114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 i="1">
                <a:solidFill>
                  <a:srgbClr val="1E1E1E"/>
                </a:solidFill>
                <a:latin typeface="Times New Roman"/>
                <a:cs typeface="Times New Roman"/>
              </a:rPr>
              <a:t>consensus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today</a:t>
            </a:r>
            <a:r>
              <a:rPr dirty="0" sz="3500" spc="71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than</a:t>
            </a:r>
            <a:r>
              <a:rPr dirty="0" sz="3500" spc="71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there</a:t>
            </a:r>
            <a:r>
              <a:rPr dirty="0" sz="3500" spc="72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was</a:t>
            </a:r>
            <a:r>
              <a:rPr dirty="0" sz="3500" spc="71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at</a:t>
            </a:r>
            <a:r>
              <a:rPr dirty="0" sz="3500" spc="71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71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time</a:t>
            </a:r>
            <a:r>
              <a:rPr dirty="0" sz="3500" spc="72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71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 i="1">
                <a:solidFill>
                  <a:srgbClr val="1E1E1E"/>
                </a:solidFill>
                <a:latin typeface="Times New Roman"/>
                <a:cs typeface="Times New Roman"/>
              </a:rPr>
              <a:t>OkCupid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actually</a:t>
            </a:r>
            <a:r>
              <a:rPr dirty="0" sz="3500" spc="-1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did</a:t>
            </a:r>
            <a:r>
              <a:rPr dirty="0" sz="3500" spc="-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conduct</a:t>
            </a:r>
            <a:r>
              <a:rPr dirty="0" sz="3500" spc="-1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-5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 i="1">
                <a:solidFill>
                  <a:srgbClr val="1E1E1E"/>
                </a:solidFill>
                <a:latin typeface="Times New Roman"/>
                <a:cs typeface="Times New Roman"/>
              </a:rPr>
              <a:t>experiment.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350"/>
              </a:lnSpc>
            </a:pPr>
            <a:fld id="{81D60167-4931-47E6-BA6A-407CBD079E47}" type="slidenum">
              <a:rPr dirty="0" spc="-25"/>
              <a:t>40</a:t>
            </a:fld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83710" y="167134"/>
            <a:ext cx="9687560" cy="64242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u="heavy" sz="3500" spc="-1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Cont.</a:t>
            </a:r>
            <a:endParaRPr sz="3500">
              <a:latin typeface="Times New Roman"/>
              <a:cs typeface="Times New Roman"/>
            </a:endParaRPr>
          </a:p>
          <a:p>
            <a:pPr marL="72390" marR="1173480">
              <a:lnSpc>
                <a:spcPct val="100600"/>
              </a:lnSpc>
              <a:spcBef>
                <a:spcPts val="3525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then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they'd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watch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reactions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people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shown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version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A</a:t>
            </a:r>
            <a:r>
              <a:rPr dirty="0" sz="3500" spc="5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people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shown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version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 b="1">
                <a:solidFill>
                  <a:srgbClr val="C00000"/>
                </a:solidFill>
                <a:latin typeface="Times New Roman"/>
                <a:cs typeface="Times New Roman"/>
              </a:rPr>
              <a:t>B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.</a:t>
            </a:r>
            <a:endParaRPr sz="3500">
              <a:latin typeface="Times New Roman"/>
              <a:cs typeface="Times New Roman"/>
            </a:endParaRPr>
          </a:p>
          <a:p>
            <a:pPr marL="72390" marR="335915">
              <a:lnSpc>
                <a:spcPts val="4220"/>
              </a:lnSpc>
              <a:spcBef>
                <a:spcPts val="150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 if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it turns out that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people shown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version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50" b="1">
                <a:solidFill>
                  <a:srgbClr val="008000"/>
                </a:solidFill>
                <a:latin typeface="Times New Roman"/>
                <a:cs typeface="Times New Roman"/>
              </a:rPr>
              <a:t>A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behave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certain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way,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let's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say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click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on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link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that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generates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revenue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29%</a:t>
            </a:r>
            <a:r>
              <a:rPr dirty="0" sz="3500" spc="-1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time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versus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people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shown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version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C00000"/>
                </a:solidFill>
                <a:latin typeface="Times New Roman"/>
                <a:cs typeface="Times New Roman"/>
              </a:rPr>
              <a:t>B</a:t>
            </a:r>
            <a:r>
              <a:rPr dirty="0" sz="3500" spc="5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only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clicked </a:t>
            </a:r>
            <a:r>
              <a:rPr dirty="0" sz="3500" b="1">
                <a:solidFill>
                  <a:srgbClr val="C00000"/>
                </a:solidFill>
                <a:latin typeface="Times New Roman"/>
                <a:cs typeface="Times New Roman"/>
              </a:rPr>
              <a:t>13%</a:t>
            </a:r>
            <a:r>
              <a:rPr dirty="0" sz="3500" spc="-10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time,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then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version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A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wins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C00000"/>
                </a:solidFill>
                <a:latin typeface="Times New Roman"/>
                <a:cs typeface="Times New Roman"/>
              </a:rPr>
              <a:t>A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/</a:t>
            </a:r>
            <a:r>
              <a:rPr dirty="0" sz="3500" b="1">
                <a:solidFill>
                  <a:srgbClr val="C00000"/>
                </a:solidFill>
                <a:latin typeface="Times New Roman"/>
                <a:cs typeface="Times New Roman"/>
              </a:rPr>
              <a:t>B</a:t>
            </a:r>
            <a:r>
              <a:rPr dirty="0" sz="3500" spc="-5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test.</a:t>
            </a:r>
            <a:endParaRPr sz="3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9"/>
              </a:spcBef>
            </a:pPr>
            <a:endParaRPr sz="3500">
              <a:latin typeface="Times New Roman"/>
              <a:cs typeface="Times New Roman"/>
            </a:endParaRPr>
          </a:p>
          <a:p>
            <a:pPr marL="12700" marR="5080">
              <a:lnSpc>
                <a:spcPct val="100600"/>
              </a:lnSpc>
              <a:tabLst>
                <a:tab pos="1029969" algn="l"/>
                <a:tab pos="2146300" algn="l"/>
                <a:tab pos="3062605" algn="l"/>
                <a:tab pos="4228465" algn="l"/>
                <a:tab pos="5034280" algn="l"/>
                <a:tab pos="6050915" algn="l"/>
                <a:tab pos="7415530" algn="l"/>
                <a:tab pos="8457565" algn="l"/>
              </a:tabLst>
            </a:pP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from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point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on,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would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only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deploy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version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A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their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u="heavy" sz="350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web</a:t>
            </a:r>
            <a:r>
              <a:rPr dirty="0" u="heavy" sz="3500" spc="1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50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page </a:t>
            </a:r>
            <a:r>
              <a:rPr dirty="0" u="heavy" sz="3500" spc="-10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design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00965">
              <a:lnSpc>
                <a:spcPts val="1350"/>
              </a:lnSpc>
            </a:pPr>
            <a:fld id="{81D60167-4931-47E6-BA6A-407CBD079E47}" type="slidenum">
              <a:rPr dirty="0" spc="-50"/>
              <a:t>6</a:t>
            </a:fld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83673" y="167129"/>
            <a:ext cx="9568815" cy="707072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u="heavy" sz="3500" spc="-1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Cont.</a:t>
            </a:r>
            <a:endParaRPr sz="35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  <a:spcBef>
                <a:spcPts val="2810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Companies</a:t>
            </a:r>
            <a:r>
              <a:rPr dirty="0" sz="3500" spc="3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</a:t>
            </a:r>
            <a:r>
              <a:rPr dirty="0" sz="3500" spc="3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3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Information</a:t>
            </a:r>
            <a:r>
              <a:rPr dirty="0" sz="3500" spc="34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i="1">
                <a:solidFill>
                  <a:srgbClr val="1E1E1E"/>
                </a:solidFill>
                <a:latin typeface="Times New Roman"/>
                <a:cs typeface="Times New Roman"/>
              </a:rPr>
              <a:t>Technology</a:t>
            </a:r>
            <a:r>
              <a:rPr dirty="0" sz="3500" spc="350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 i="1">
                <a:solidFill>
                  <a:srgbClr val="1E1E1E"/>
                </a:solidFill>
                <a:latin typeface="Times New Roman"/>
                <a:cs typeface="Times New Roman"/>
              </a:rPr>
              <a:t>industry</a:t>
            </a:r>
            <a:endParaRPr sz="35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  <a:spcBef>
                <a:spcPts val="20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conduct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A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/</a:t>
            </a:r>
            <a:r>
              <a:rPr dirty="0" sz="3500" b="1">
                <a:solidFill>
                  <a:srgbClr val="C00000"/>
                </a:solidFill>
                <a:latin typeface="Times New Roman"/>
                <a:cs typeface="Times New Roman"/>
              </a:rPr>
              <a:t>B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tests</a:t>
            </a:r>
            <a:r>
              <a:rPr dirty="0" sz="3500" spc="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all the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time.</a:t>
            </a:r>
            <a:endParaRPr sz="3500">
              <a:latin typeface="Times New Roman"/>
              <a:cs typeface="Times New Roman"/>
            </a:endParaRPr>
          </a:p>
          <a:p>
            <a:pPr algn="just" marL="27940" marR="6350">
              <a:lnSpc>
                <a:spcPct val="115599"/>
              </a:lnSpc>
              <a:spcBef>
                <a:spcPts val="2210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</a:t>
            </a:r>
            <a:r>
              <a:rPr dirty="0" sz="3500" spc="4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fact,</a:t>
            </a:r>
            <a:r>
              <a:rPr dirty="0" sz="3500" spc="4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large</a:t>
            </a:r>
            <a:r>
              <a:rPr dirty="0" sz="3500" spc="4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companies</a:t>
            </a:r>
            <a:r>
              <a:rPr dirty="0" sz="3500" spc="4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like</a:t>
            </a:r>
            <a:r>
              <a:rPr dirty="0" sz="3500" spc="4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 i="1">
                <a:solidFill>
                  <a:srgbClr val="1E1E1E"/>
                </a:solidFill>
                <a:latin typeface="Times New Roman"/>
                <a:cs typeface="Times New Roman"/>
              </a:rPr>
              <a:t>Google</a:t>
            </a:r>
            <a:r>
              <a:rPr dirty="0" sz="3500" spc="465" b="1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are</a:t>
            </a:r>
            <a:r>
              <a:rPr dirty="0" sz="3500" spc="4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said</a:t>
            </a:r>
            <a:r>
              <a:rPr dirty="0" sz="3500" spc="4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4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be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conducting</a:t>
            </a:r>
            <a:r>
              <a:rPr dirty="0" sz="3500" spc="3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hundreds</a:t>
            </a:r>
            <a:r>
              <a:rPr dirty="0" sz="3500" spc="3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3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A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/</a:t>
            </a:r>
            <a:r>
              <a:rPr dirty="0" sz="3500" b="1">
                <a:solidFill>
                  <a:srgbClr val="C00000"/>
                </a:solidFill>
                <a:latin typeface="Times New Roman"/>
                <a:cs typeface="Times New Roman"/>
              </a:rPr>
              <a:t>B</a:t>
            </a:r>
            <a:r>
              <a:rPr dirty="0" sz="3500" spc="370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tests</a:t>
            </a:r>
            <a:r>
              <a:rPr dirty="0" sz="3500" spc="3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simultaneously</a:t>
            </a:r>
            <a:r>
              <a:rPr dirty="0" sz="3500" spc="3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at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any point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time.</a:t>
            </a:r>
            <a:endParaRPr sz="35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15700"/>
              </a:lnSpc>
              <a:spcBef>
                <a:spcPts val="3804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Clearly</a:t>
            </a:r>
            <a:r>
              <a:rPr dirty="0" sz="3500" spc="30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u="sng" sz="3500" b="1" i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human</a:t>
            </a:r>
            <a:r>
              <a:rPr dirty="0" u="sng" sz="3500" spc="320" b="1" i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3500" b="1" i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user</a:t>
            </a:r>
            <a:r>
              <a:rPr dirty="0" u="sng" sz="3500" spc="335" b="1" i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3500" b="1" i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are</a:t>
            </a:r>
            <a:r>
              <a:rPr dirty="0" u="sng" sz="3500" spc="335" b="1" i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3500" b="1" i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impacted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,</a:t>
            </a:r>
            <a:r>
              <a:rPr dirty="0" sz="3500" spc="32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32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clearly</a:t>
            </a:r>
            <a:r>
              <a:rPr dirty="0" sz="3500" spc="3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this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47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</a:t>
            </a:r>
            <a:r>
              <a:rPr dirty="0" sz="3500" spc="484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b="1" i="1">
                <a:solidFill>
                  <a:srgbClr val="1E1E1E"/>
                </a:solidFill>
                <a:latin typeface="Times New Roman"/>
                <a:cs typeface="Times New Roman"/>
              </a:rPr>
              <a:t>experiment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.</a:t>
            </a:r>
            <a:r>
              <a:rPr dirty="0" sz="3500" spc="47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484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company</a:t>
            </a:r>
            <a:r>
              <a:rPr dirty="0" sz="3500" spc="48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doesn't</a:t>
            </a:r>
            <a:r>
              <a:rPr dirty="0" sz="3500" spc="484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know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whether</a:t>
            </a:r>
            <a:r>
              <a:rPr dirty="0" sz="3500" spc="28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2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A</a:t>
            </a:r>
            <a:r>
              <a:rPr dirty="0" sz="3500" spc="105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group</a:t>
            </a:r>
            <a:r>
              <a:rPr dirty="0" sz="3500" spc="285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or</a:t>
            </a:r>
            <a:r>
              <a:rPr dirty="0" sz="3500" spc="29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2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C00000"/>
                </a:solidFill>
                <a:latin typeface="Times New Roman"/>
                <a:cs typeface="Times New Roman"/>
              </a:rPr>
              <a:t>B</a:t>
            </a:r>
            <a:r>
              <a:rPr dirty="0" sz="3500" spc="300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C00000"/>
                </a:solidFill>
                <a:latin typeface="Times New Roman"/>
                <a:cs typeface="Times New Roman"/>
              </a:rPr>
              <a:t>group</a:t>
            </a:r>
            <a:r>
              <a:rPr dirty="0" sz="3500" spc="290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2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going</a:t>
            </a:r>
            <a:r>
              <a:rPr dirty="0" sz="3500" spc="29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3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do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better.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00965">
              <a:lnSpc>
                <a:spcPts val="1350"/>
              </a:lnSpc>
            </a:pPr>
            <a:fld id="{81D60167-4931-47E6-BA6A-407CBD079E47}" type="slidenum">
              <a:rPr dirty="0" spc="-50"/>
              <a:t>6</a:t>
            </a:fld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77983" y="4560079"/>
            <a:ext cx="2038985" cy="5626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Companies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6" name="object 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00965">
              <a:lnSpc>
                <a:spcPts val="1350"/>
              </a:lnSpc>
            </a:pPr>
            <a:fld id="{81D60167-4931-47E6-BA6A-407CBD079E47}" type="slidenum">
              <a:rPr dirty="0" spc="-50"/>
              <a:t>6</a:t>
            </a:fld>
          </a:p>
        </p:txBody>
      </p:sp>
      <p:sp>
        <p:nvSpPr>
          <p:cNvPr id="3" name="object 3" descr=""/>
          <p:cNvSpPr txBox="1"/>
          <p:nvPr/>
        </p:nvSpPr>
        <p:spPr>
          <a:xfrm>
            <a:off x="2921210" y="4560079"/>
            <a:ext cx="6658609" cy="5626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823594" algn="l"/>
                <a:tab pos="2604135" algn="l"/>
                <a:tab pos="3192145" algn="l"/>
                <a:tab pos="4101465" algn="l"/>
                <a:tab pos="4664710" algn="l"/>
                <a:tab pos="5301615" algn="l"/>
              </a:tabLst>
            </a:pP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are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showing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50" b="1">
                <a:solidFill>
                  <a:srgbClr val="008000"/>
                </a:solidFill>
                <a:latin typeface="Times New Roman"/>
                <a:cs typeface="Times New Roman"/>
              </a:rPr>
              <a:t>A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	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50" b="1">
                <a:solidFill>
                  <a:srgbClr val="C00000"/>
                </a:solidFill>
                <a:latin typeface="Times New Roman"/>
                <a:cs typeface="Times New Roman"/>
              </a:rPr>
              <a:t>B</a:t>
            </a:r>
            <a:r>
              <a:rPr dirty="0" sz="3500" b="1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as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	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choices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77983" y="5096068"/>
            <a:ext cx="9104630" cy="18764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15599"/>
              </a:lnSpc>
              <a:spcBef>
                <a:spcPts val="100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because</a:t>
            </a:r>
            <a:r>
              <a:rPr dirty="0" sz="3500" spc="45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500" spc="44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think</a:t>
            </a:r>
            <a:r>
              <a:rPr dirty="0" sz="3500" spc="45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500" spc="44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A</a:t>
            </a:r>
            <a:r>
              <a:rPr dirty="0" sz="3500" spc="445" b="1">
                <a:solidFill>
                  <a:srgbClr val="008000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445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b="1">
                <a:solidFill>
                  <a:srgbClr val="C00000"/>
                </a:solidFill>
                <a:latin typeface="Times New Roman"/>
                <a:cs typeface="Times New Roman"/>
              </a:rPr>
              <a:t>B</a:t>
            </a:r>
            <a:r>
              <a:rPr dirty="0" sz="3500" spc="450" b="1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are</a:t>
            </a:r>
            <a:r>
              <a:rPr dirty="0" sz="3500" spc="450">
                <a:solidFill>
                  <a:srgbClr val="1E1E1E"/>
                </a:solidFill>
                <a:latin typeface="Times New Roman"/>
                <a:cs typeface="Times New Roman"/>
              </a:rPr>
              <a:t> 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both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reasonable</a:t>
            </a:r>
            <a:r>
              <a:rPr dirty="0" sz="3500" spc="7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choices</a:t>
            </a:r>
            <a:r>
              <a:rPr dirty="0" sz="3500" spc="7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500" spc="7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they'd</a:t>
            </a:r>
            <a:r>
              <a:rPr dirty="0" sz="3500" spc="7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like</a:t>
            </a:r>
            <a:r>
              <a:rPr dirty="0" sz="3500" spc="7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7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see</a:t>
            </a:r>
            <a:r>
              <a:rPr dirty="0" sz="3500" spc="72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which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one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people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actually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prefer.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283679" y="167140"/>
            <a:ext cx="9298305" cy="3497579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u="heavy" sz="3500" spc="-1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Cont.</a:t>
            </a:r>
            <a:endParaRPr sz="3500">
              <a:latin typeface="Times New Roman"/>
              <a:cs typeface="Times New Roman"/>
            </a:endParaRPr>
          </a:p>
          <a:p>
            <a:pPr algn="just" marL="207010" marR="5080">
              <a:lnSpc>
                <a:spcPct val="115700"/>
              </a:lnSpc>
              <a:spcBef>
                <a:spcPts val="3679"/>
              </a:spcBef>
            </a:pP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However,</a:t>
            </a:r>
            <a:r>
              <a:rPr dirty="0" sz="3500" spc="434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this</a:t>
            </a:r>
            <a:r>
              <a:rPr dirty="0" sz="3500" spc="4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434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u="sng" sz="3500" b="1" i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not</a:t>
            </a:r>
            <a:r>
              <a:rPr dirty="0" u="sng" sz="3500" spc="434" b="1" i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3500" b="1" i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considered</a:t>
            </a:r>
            <a:r>
              <a:rPr dirty="0" u="sng" sz="3500" spc="440" b="1" i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3500" b="1" i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human</a:t>
            </a:r>
            <a:r>
              <a:rPr dirty="0" u="sng" sz="3500" spc="434" b="1" i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3500" spc="-10" b="1" i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subjects</a:t>
            </a:r>
            <a:r>
              <a:rPr dirty="0" sz="3500" spc="-10" b="1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u="sng" sz="3500" b="1" i="1">
                <a:solidFill>
                  <a:srgbClr val="1E1E1E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research</a:t>
            </a:r>
            <a:r>
              <a:rPr dirty="0" sz="3500" spc="535" b="1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because</a:t>
            </a:r>
            <a:r>
              <a:rPr dirty="0" sz="3500" spc="5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5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company</a:t>
            </a:r>
            <a:r>
              <a:rPr dirty="0" sz="3500" spc="5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56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actually</a:t>
            </a:r>
            <a:r>
              <a:rPr dirty="0" sz="3500" spc="5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trying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2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do</a:t>
            </a:r>
            <a:r>
              <a:rPr dirty="0" sz="3500" spc="2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the</a:t>
            </a:r>
            <a:r>
              <a:rPr dirty="0" sz="3500" spc="2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best</a:t>
            </a:r>
            <a:r>
              <a:rPr dirty="0" sz="3500" spc="2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thing</a:t>
            </a:r>
            <a:r>
              <a:rPr dirty="0" sz="3500" spc="2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</a:t>
            </a:r>
            <a:r>
              <a:rPr dirty="0" sz="3500" spc="2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terms</a:t>
            </a:r>
            <a:r>
              <a:rPr dirty="0" sz="3500" spc="2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of</a:t>
            </a:r>
            <a:r>
              <a:rPr dirty="0" sz="3500" spc="2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whatever</a:t>
            </a:r>
            <a:r>
              <a:rPr dirty="0" sz="3500" spc="2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it</a:t>
            </a:r>
            <a:r>
              <a:rPr dirty="0" sz="3500" spc="20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500" spc="204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spc="-20">
                <a:solidFill>
                  <a:srgbClr val="1E1E1E"/>
                </a:solidFill>
                <a:latin typeface="Times New Roman"/>
                <a:cs typeface="Times New Roman"/>
              </a:rPr>
              <a:t>that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it's trying</a:t>
            </a:r>
            <a:r>
              <a:rPr dirty="0" sz="3500" spc="-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maximize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in</a:t>
            </a:r>
            <a:r>
              <a:rPr dirty="0" sz="3500" spc="-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choosing</a:t>
            </a:r>
            <a:r>
              <a:rPr dirty="0" sz="350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500" b="1">
                <a:solidFill>
                  <a:srgbClr val="008000"/>
                </a:solidFill>
                <a:latin typeface="Times New Roman"/>
                <a:cs typeface="Times New Roman"/>
              </a:rPr>
              <a:t>A </a:t>
            </a:r>
            <a:r>
              <a:rPr dirty="0" sz="3500">
                <a:solidFill>
                  <a:srgbClr val="1E1E1E"/>
                </a:solidFill>
                <a:latin typeface="Times New Roman"/>
                <a:cs typeface="Times New Roman"/>
              </a:rPr>
              <a:t>and </a:t>
            </a:r>
            <a:r>
              <a:rPr dirty="0" sz="3500" spc="-25" b="1">
                <a:solidFill>
                  <a:srgbClr val="C00000"/>
                </a:solidFill>
                <a:latin typeface="Times New Roman"/>
                <a:cs typeface="Times New Roman"/>
              </a:rPr>
              <a:t>B</a:t>
            </a:r>
            <a:r>
              <a:rPr dirty="0" sz="3500" spc="-25">
                <a:solidFill>
                  <a:srgbClr val="1E1E1E"/>
                </a:solidFill>
                <a:latin typeface="Times New Roman"/>
                <a:cs typeface="Times New Roman"/>
              </a:rPr>
              <a:t>.</a:t>
            </a:r>
            <a:endParaRPr sz="35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464802" y="7337897"/>
            <a:ext cx="92075" cy="1676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250"/>
              </a:lnSpc>
            </a:pPr>
            <a:r>
              <a:rPr dirty="0" sz="1300" spc="-50">
                <a:solidFill>
                  <a:srgbClr val="045C75"/>
                </a:solidFill>
                <a:latin typeface="Constantia"/>
                <a:cs typeface="Constantia"/>
              </a:rPr>
              <a:t>9</a:t>
            </a:r>
            <a:endParaRPr sz="1300">
              <a:latin typeface="Constantia"/>
              <a:cs typeface="Constantia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411473"/>
            <a:ext cx="10058399" cy="4246626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206756" y="759970"/>
            <a:ext cx="9648825" cy="24834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just" marL="12700" marR="5080">
              <a:lnSpc>
                <a:spcPct val="101000"/>
              </a:lnSpc>
              <a:spcBef>
                <a:spcPts val="90"/>
              </a:spcBef>
            </a:pP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Similarly,</a:t>
            </a:r>
            <a:r>
              <a:rPr dirty="0" sz="3050" spc="1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companies</a:t>
            </a:r>
            <a:r>
              <a:rPr dirty="0" sz="3050" spc="1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understand</a:t>
            </a:r>
            <a:r>
              <a:rPr dirty="0" sz="3050" spc="14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050" spc="1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humans</a:t>
            </a:r>
            <a:r>
              <a:rPr dirty="0" sz="3050" spc="1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are</a:t>
            </a:r>
            <a:r>
              <a:rPr dirty="0" sz="3050" spc="1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not</a:t>
            </a:r>
            <a:r>
              <a:rPr dirty="0" sz="3050" spc="13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 spc="-10">
                <a:solidFill>
                  <a:srgbClr val="1E1E1E"/>
                </a:solidFill>
                <a:latin typeface="Times New Roman"/>
                <a:cs typeface="Times New Roman"/>
              </a:rPr>
              <a:t>always </a:t>
            </a: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rational</a:t>
            </a:r>
            <a:r>
              <a:rPr dirty="0" sz="3050" spc="3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050" spc="3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050" spc="3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there</a:t>
            </a:r>
            <a:r>
              <a:rPr dirty="0" sz="3050" spc="3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are</a:t>
            </a:r>
            <a:r>
              <a:rPr dirty="0" sz="3050" spc="3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psychological</a:t>
            </a:r>
            <a:r>
              <a:rPr dirty="0" sz="3050" spc="3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cues</a:t>
            </a:r>
            <a:r>
              <a:rPr dirty="0" sz="3050" spc="37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that</a:t>
            </a:r>
            <a:r>
              <a:rPr dirty="0" sz="3050" spc="3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can</a:t>
            </a:r>
            <a:r>
              <a:rPr dirty="0" sz="3050" spc="37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 spc="-20">
                <a:solidFill>
                  <a:srgbClr val="1E1E1E"/>
                </a:solidFill>
                <a:latin typeface="Times New Roman"/>
                <a:cs typeface="Times New Roman"/>
              </a:rPr>
              <a:t>push </a:t>
            </a: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our</a:t>
            </a:r>
            <a:r>
              <a:rPr dirty="0" sz="3050" spc="46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buttons.</a:t>
            </a:r>
            <a:r>
              <a:rPr dirty="0" sz="3050" spc="4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And</a:t>
            </a:r>
            <a:r>
              <a:rPr dirty="0" sz="3050" spc="459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they</a:t>
            </a:r>
            <a:r>
              <a:rPr dirty="0" sz="3050" spc="459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definitely</a:t>
            </a:r>
            <a:r>
              <a:rPr dirty="0" sz="3050" spc="44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try</a:t>
            </a:r>
            <a:r>
              <a:rPr dirty="0" sz="3050" spc="459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050" spc="459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push</a:t>
            </a:r>
            <a:r>
              <a:rPr dirty="0" sz="3050" spc="4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our</a:t>
            </a:r>
            <a:r>
              <a:rPr dirty="0" sz="3050" spc="45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buttons</a:t>
            </a:r>
            <a:r>
              <a:rPr dirty="0" sz="3050" spc="45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 spc="-25">
                <a:solidFill>
                  <a:srgbClr val="1E1E1E"/>
                </a:solidFill>
                <a:latin typeface="Times New Roman"/>
                <a:cs typeface="Times New Roman"/>
              </a:rPr>
              <a:t>to </a:t>
            </a: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buy</a:t>
            </a:r>
            <a:r>
              <a:rPr dirty="0" sz="305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more</a:t>
            </a:r>
            <a:r>
              <a:rPr dirty="0" sz="3050" spc="10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or</a:t>
            </a:r>
            <a:r>
              <a:rPr dirty="0" sz="3050" spc="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to</a:t>
            </a:r>
            <a:r>
              <a:rPr dirty="0" sz="305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click</a:t>
            </a:r>
            <a:r>
              <a:rPr dirty="0" sz="305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 spc="-10">
                <a:solidFill>
                  <a:srgbClr val="1E1E1E"/>
                </a:solidFill>
                <a:latin typeface="Times New Roman"/>
                <a:cs typeface="Times New Roman"/>
              </a:rPr>
              <a:t>more.</a:t>
            </a:r>
            <a:endParaRPr sz="305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  <a:spcBef>
                <a:spcPts val="910"/>
              </a:spcBef>
            </a:pP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And this</a:t>
            </a:r>
            <a:r>
              <a:rPr dirty="0" sz="305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is</a:t>
            </a:r>
            <a:r>
              <a:rPr dirty="0" sz="3050" spc="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>
                <a:solidFill>
                  <a:srgbClr val="1E1E1E"/>
                </a:solidFill>
                <a:latin typeface="Times New Roman"/>
                <a:cs typeface="Times New Roman"/>
              </a:rPr>
              <a:t>considered</a:t>
            </a:r>
            <a:r>
              <a:rPr dirty="0" sz="3050" spc="-15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 b="1" i="1">
                <a:solidFill>
                  <a:srgbClr val="1E1E1E"/>
                </a:solidFill>
                <a:latin typeface="Times New Roman"/>
                <a:cs typeface="Times New Roman"/>
              </a:rPr>
              <a:t>good</a:t>
            </a:r>
            <a:r>
              <a:rPr dirty="0" sz="3050" spc="5" b="1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 b="1" i="1">
                <a:solidFill>
                  <a:srgbClr val="1E1E1E"/>
                </a:solidFill>
                <a:latin typeface="Times New Roman"/>
                <a:cs typeface="Times New Roman"/>
              </a:rPr>
              <a:t>business</a:t>
            </a:r>
            <a:r>
              <a:rPr dirty="0" sz="3050" spc="5" b="1" i="1">
                <a:solidFill>
                  <a:srgbClr val="1E1E1E"/>
                </a:solidFill>
                <a:latin typeface="Times New Roman"/>
                <a:cs typeface="Times New Roman"/>
              </a:rPr>
              <a:t> </a:t>
            </a:r>
            <a:r>
              <a:rPr dirty="0" sz="3050" spc="-10" b="1" i="1">
                <a:solidFill>
                  <a:srgbClr val="1E1E1E"/>
                </a:solidFill>
                <a:latin typeface="Times New Roman"/>
                <a:cs typeface="Times New Roman"/>
              </a:rPr>
              <a:t>practice</a:t>
            </a:r>
            <a:r>
              <a:rPr dirty="0" sz="3050" spc="-10">
                <a:solidFill>
                  <a:srgbClr val="1E1E1E"/>
                </a:solidFill>
                <a:latin typeface="Times New Roman"/>
                <a:cs typeface="Times New Roman"/>
              </a:rPr>
              <a:t>.</a:t>
            </a:r>
            <a:endParaRPr sz="30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06756" y="138178"/>
            <a:ext cx="1081405" cy="562610"/>
          </a:xfrm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u="heavy" spc="-1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0C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2025-01-19T09:20:34Z</dcterms:created>
  <dcterms:modified xsi:type="dcterms:W3CDTF">2025-01-19T09:20:34Z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2023-10-25T00:00:00Z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2025-01-19T00:00:00Z</vt:filetime>
  </property>
  <property fmtid="{D5CDD505-2E9C-101B-9397-08002B2CF9AE}" pid="5" name="Producer">
    <vt:lpwstr>Acrobat Distiller 11.0 (Windows)</vt:lpwstr>
  </property>
</Properties>
</file>