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8655" y="893278"/>
            <a:ext cx="8741410" cy="1591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1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23"/>
            <a:ext cx="9144000" cy="1028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1357" y="0"/>
            <a:ext cx="4742642" cy="599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-813" y="0"/>
            <a:ext cx="9145575" cy="102057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496315"/>
            <a:ext cx="9057640" cy="196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1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20683" y="6556200"/>
            <a:ext cx="218948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hyperlink" Target="https://www.coursera.org/learn/data-science-ethics" TargetMode="External"/><Relationship Id="rId4" Type="http://schemas.openxmlformats.org/officeDocument/2006/relationships/image" Target="../media/image6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8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4323" y="0"/>
            <a:ext cx="1979676" cy="208787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995677" y="515873"/>
            <a:ext cx="5154295" cy="1858010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5400" b="1">
                <a:solidFill>
                  <a:srgbClr val="008000"/>
                </a:solidFill>
                <a:latin typeface="Calibri"/>
                <a:cs typeface="Calibri"/>
              </a:rPr>
              <a:t>Data</a:t>
            </a:r>
            <a:r>
              <a:rPr dirty="0" sz="5400" spc="-114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Science</a:t>
            </a:r>
            <a:endParaRPr sz="5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Ethics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02437" y="5702909"/>
            <a:ext cx="708279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 marR="1053465" indent="-64135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majority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this</a:t>
            </a:r>
            <a:r>
              <a:rPr dirty="0" sz="2000" spc="-1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course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material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is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based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on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Coursera </a:t>
            </a:r>
            <a:r>
              <a:rPr dirty="0" u="sng" sz="2000" spc="-10" b="1" i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3"/>
              </a:rPr>
              <a:t>https://www.coursera.org/learn/data-science-ethics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0" b="1" i="1">
                <a:latin typeface="Times New Roman"/>
                <a:cs typeface="Times New Roman"/>
              </a:rPr>
              <a:t>“H.V.</a:t>
            </a:r>
            <a:r>
              <a:rPr dirty="0" sz="2000" spc="-4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Jagadish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lectures”,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Professor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at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University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Michigan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396240" y="5676900"/>
            <a:ext cx="8291830" cy="0"/>
          </a:xfrm>
          <a:custGeom>
            <a:avLst/>
            <a:gdLst/>
            <a:ahLst/>
            <a:cxnLst/>
            <a:rect l="l" t="t" r="r" b="b"/>
            <a:pathLst>
              <a:path w="8291830" h="0">
                <a:moveTo>
                  <a:pt x="0" y="0"/>
                </a:moveTo>
                <a:lnTo>
                  <a:pt x="8291321" y="0"/>
                </a:lnTo>
              </a:path>
            </a:pathLst>
          </a:custGeom>
          <a:ln w="63500">
            <a:solidFill>
              <a:srgbClr val="05509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3556761" y="3640327"/>
            <a:ext cx="217614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Constantia"/>
                <a:cs typeface="Constantia"/>
              </a:rPr>
              <a:t>Prepared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spc="-25" b="1">
                <a:latin typeface="Constantia"/>
                <a:cs typeface="Constantia"/>
              </a:rPr>
              <a:t>by </a:t>
            </a:r>
            <a:r>
              <a:rPr dirty="0" sz="2000" spc="-45" b="1">
                <a:latin typeface="Constantia"/>
                <a:cs typeface="Constantia"/>
              </a:rPr>
              <a:t>Dr.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Samir</a:t>
            </a:r>
            <a:r>
              <a:rPr dirty="0" sz="2000" spc="-12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Badrawi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16023" y="2846832"/>
            <a:ext cx="5651500" cy="708660"/>
          </a:xfrm>
          <a:prstGeom prst="rect">
            <a:avLst/>
          </a:prstGeom>
          <a:ln w="9525">
            <a:solidFill>
              <a:srgbClr val="055092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R="50165">
              <a:lnSpc>
                <a:spcPct val="100000"/>
              </a:lnSpc>
              <a:spcBef>
                <a:spcPts val="240"/>
              </a:spcBef>
            </a:pPr>
            <a:r>
              <a:rPr dirty="0" sz="2000" spc="-10" b="1">
                <a:latin typeface="Constantia"/>
                <a:cs typeface="Constantia"/>
              </a:rPr>
              <a:t>Stage</a:t>
            </a:r>
            <a:r>
              <a:rPr dirty="0" sz="2000" spc="-7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2 , </a:t>
            </a:r>
            <a:r>
              <a:rPr dirty="0" sz="2000" spc="-10" b="1">
                <a:latin typeface="Constantia"/>
                <a:cs typeface="Constantia"/>
              </a:rPr>
              <a:t>Semester</a:t>
            </a:r>
            <a:r>
              <a:rPr dirty="0" sz="2000" spc="-100" b="1">
                <a:latin typeface="Constantia"/>
                <a:cs typeface="Constantia"/>
              </a:rPr>
              <a:t> </a:t>
            </a:r>
            <a:r>
              <a:rPr dirty="0" sz="2000" spc="-50" b="1">
                <a:latin typeface="Constantia"/>
                <a:cs typeface="Constantia"/>
              </a:rPr>
              <a:t>1</a:t>
            </a:r>
            <a:endParaRPr sz="20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latin typeface="Constantia"/>
                <a:cs typeface="Constantia"/>
              </a:rPr>
              <a:t>@</a:t>
            </a:r>
            <a:r>
              <a:rPr dirty="0" sz="2000" spc="-4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Department</a:t>
            </a:r>
            <a:r>
              <a:rPr dirty="0" sz="2000" spc="-12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of</a:t>
            </a:r>
            <a:r>
              <a:rPr dirty="0" sz="2000" spc="2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Intelligent</a:t>
            </a:r>
            <a:r>
              <a:rPr dirty="0" sz="2000" spc="-9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Medical</a:t>
            </a:r>
            <a:r>
              <a:rPr dirty="0" sz="2000" spc="-1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Systems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139567" y="4674819"/>
            <a:ext cx="242316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0000CC"/>
                </a:solidFill>
                <a:latin typeface="Constantia"/>
                <a:cs typeface="Constantia"/>
              </a:rPr>
              <a:t>Data</a:t>
            </a:r>
            <a:r>
              <a:rPr dirty="0" sz="3200" spc="-145" b="1">
                <a:solidFill>
                  <a:srgbClr val="0000CC"/>
                </a:solidFill>
                <a:latin typeface="Constantia"/>
                <a:cs typeface="Constantia"/>
              </a:rPr>
              <a:t> </a:t>
            </a:r>
            <a:r>
              <a:rPr dirty="0" sz="3200" spc="-10" b="1">
                <a:solidFill>
                  <a:srgbClr val="0000CC"/>
                </a:solidFill>
                <a:latin typeface="Constantia"/>
                <a:cs typeface="Constantia"/>
              </a:rPr>
              <a:t>Privacy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92608" y="2010155"/>
            <a:ext cx="990600" cy="9239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91440" marR="83820" indent="-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latin typeface="Constantia"/>
                <a:cs typeface="Constantia"/>
              </a:rPr>
              <a:t>College </a:t>
            </a:r>
            <a:r>
              <a:rPr dirty="0" sz="1800" spc="-25" b="1">
                <a:latin typeface="Constantia"/>
                <a:cs typeface="Constantia"/>
              </a:rPr>
              <a:t>of </a:t>
            </a:r>
            <a:r>
              <a:rPr dirty="0" sz="1800" spc="-10" b="1">
                <a:latin typeface="Constantia"/>
                <a:cs typeface="Constantia"/>
              </a:rPr>
              <a:t>Science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426452" y="2148839"/>
            <a:ext cx="1647825" cy="646430"/>
          </a:xfrm>
          <a:prstGeom prst="rect">
            <a:avLst/>
          </a:prstGeom>
          <a:ln w="9525">
            <a:solidFill>
              <a:srgbClr val="008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Al-Mustaqbal</a:t>
            </a:r>
            <a:endParaRPr sz="1800">
              <a:latin typeface="Constantia"/>
              <a:cs typeface="Constantia"/>
            </a:endParaRPr>
          </a:p>
          <a:p>
            <a:pPr algn="ctr" marL="1270">
              <a:lnSpc>
                <a:spcPct val="100000"/>
              </a:lnSpc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University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531" y="0"/>
            <a:ext cx="1635252" cy="1938527"/>
          </a:xfrm>
          <a:prstGeom prst="rect">
            <a:avLst/>
          </a:prstGeom>
        </p:spPr>
      </p:pic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" y="25907"/>
            <a:ext cx="7289291" cy="4067556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78739" y="4077461"/>
            <a:ext cx="8903335" cy="245427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26670">
              <a:lnSpc>
                <a:spcPct val="94100"/>
              </a:lnSpc>
              <a:spcBef>
                <a:spcPts val="33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Information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i="1">
                <a:solidFill>
                  <a:srgbClr val="1F1F1F"/>
                </a:solidFill>
                <a:latin typeface="Times New Roman"/>
                <a:cs typeface="Times New Roman"/>
              </a:rPr>
              <a:t>collection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i="1">
                <a:solidFill>
                  <a:srgbClr val="1F1F1F"/>
                </a:solidFill>
                <a:latin typeface="Times New Roman"/>
                <a:cs typeface="Times New Roman"/>
              </a:rPr>
              <a:t>processing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i="1">
                <a:solidFill>
                  <a:srgbClr val="1F1F1F"/>
                </a:solidFill>
                <a:latin typeface="Times New Roman"/>
                <a:cs typeface="Times New Roman"/>
              </a:rPr>
              <a:t>dissemination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 greatest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concern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 us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 the context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data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science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discussing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here.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ts val="3760"/>
              </a:lnSpc>
              <a:spcBef>
                <a:spcPts val="63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Invasions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like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somebody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observing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you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where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don't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expect;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bugging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apartment.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249805">
              <a:lnSpc>
                <a:spcPct val="100000"/>
              </a:lnSpc>
              <a:spcBef>
                <a:spcPts val="105"/>
              </a:spcBef>
            </a:pPr>
            <a:r>
              <a:rPr dirty="0"/>
              <a:t>small</a:t>
            </a:r>
            <a:r>
              <a:rPr dirty="0" spc="-25"/>
              <a:t> </a:t>
            </a:r>
            <a:r>
              <a:rPr dirty="0"/>
              <a:t>towns </a:t>
            </a:r>
            <a:r>
              <a:rPr dirty="0" i="0">
                <a:latin typeface="Times New Roman"/>
                <a:cs typeface="Times New Roman"/>
              </a:rPr>
              <a:t>vs.</a:t>
            </a:r>
            <a:r>
              <a:rPr dirty="0" spc="-15" i="0">
                <a:latin typeface="Times New Roman"/>
                <a:cs typeface="Times New Roman"/>
              </a:rPr>
              <a:t> </a:t>
            </a:r>
            <a:r>
              <a:rPr dirty="0"/>
              <a:t>Big</a:t>
            </a:r>
            <a:r>
              <a:rPr dirty="0" spc="-10"/>
              <a:t> cities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868" y="1124711"/>
            <a:ext cx="8353044" cy="409194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04622" y="5528259"/>
            <a:ext cx="8734425" cy="99123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3760"/>
              </a:lnSpc>
              <a:spcBef>
                <a:spcPts val="28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problem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big</a:t>
            </a:r>
            <a:r>
              <a:rPr dirty="0" sz="3200" spc="-2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2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it's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universal,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it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never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forgets</a:t>
            </a:r>
            <a:r>
              <a:rPr dirty="0" sz="3200" spc="-3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anything.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8267" y="676996"/>
            <a:ext cx="8758555" cy="57435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95"/>
              </a:spcBef>
            </a:pP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Talking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forgetting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anything,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something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called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wayback</a:t>
            </a:r>
            <a:r>
              <a:rPr dirty="0" sz="3200" spc="-4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machine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which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archives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pages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web.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3200">
              <a:latin typeface="Times New Roman"/>
              <a:cs typeface="Times New Roman"/>
            </a:endParaRPr>
          </a:p>
          <a:p>
            <a:pPr marL="84455" marR="100330">
              <a:lnSpc>
                <a:spcPct val="107000"/>
              </a:lnSpc>
              <a:spcBef>
                <a:spcPts val="5"/>
              </a:spcBef>
              <a:tabLst>
                <a:tab pos="7371080" algn="l"/>
              </a:tabLst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intention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retain</a:t>
            </a:r>
            <a:r>
              <a:rPr dirty="0" sz="3200" spc="-2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forever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because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these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public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web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pages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(for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most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</a:t>
            </a:r>
            <a:r>
              <a:rPr dirty="0" sz="18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18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)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expressions</a:t>
            </a:r>
            <a:r>
              <a:rPr dirty="0" sz="3200" spc="-4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our</a:t>
            </a:r>
            <a:r>
              <a:rPr dirty="0" sz="3200" spc="-2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society</a:t>
            </a:r>
            <a:r>
              <a:rPr dirty="0" sz="3200" spc="-2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our</a:t>
            </a:r>
            <a:r>
              <a:rPr dirty="0" sz="3200" spc="-3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culture,</a:t>
            </a:r>
            <a:r>
              <a:rPr dirty="0" sz="3200" spc="-3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are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part</a:t>
            </a:r>
            <a:r>
              <a:rPr dirty="0" sz="3200" spc="-1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our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heritage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	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things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people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will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want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look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at,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historians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sociologists,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among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others,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care deeply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about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in the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 future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555228" y="6556200"/>
            <a:ext cx="14605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25">
                <a:solidFill>
                  <a:srgbClr val="045C75"/>
                </a:solidFill>
                <a:latin typeface="Constantia"/>
                <a:cs typeface="Constantia"/>
              </a:rPr>
              <a:t>12</a:t>
            </a:r>
            <a:endParaRPr sz="1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8267" y="605712"/>
            <a:ext cx="8682990" cy="59556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side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effect,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though,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unflattering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page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written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it'll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survive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forever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archive,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page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itself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since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been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taken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down.</a:t>
            </a:r>
            <a:endParaRPr sz="3200">
              <a:latin typeface="Times New Roman"/>
              <a:cs typeface="Times New Roman"/>
            </a:endParaRPr>
          </a:p>
          <a:p>
            <a:pPr marL="12700" marR="120650">
              <a:lnSpc>
                <a:spcPct val="107000"/>
              </a:lnSpc>
              <a:spcBef>
                <a:spcPts val="150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countries,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now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right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Times New Roman"/>
                <a:cs typeface="Times New Roman"/>
              </a:rPr>
              <a:t>be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forgotten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r>
              <a:rPr dirty="0" sz="3200" spc="-1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idea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terms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societal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expectations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redemption,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often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laws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written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where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 person's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 cleared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after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some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years.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example,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most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states,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you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accident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driving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record,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gets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expunged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after</a:t>
            </a:r>
            <a:r>
              <a:rPr dirty="0" sz="3200" spc="-3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three</a:t>
            </a:r>
            <a:r>
              <a:rPr dirty="0" sz="3200" spc="-3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years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735">
              <a:lnSpc>
                <a:spcPts val="1240"/>
              </a:lnSpc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95"/>
              </a:spcBef>
            </a:pP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pc="-3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example,</a:t>
            </a:r>
            <a:r>
              <a:rPr dirty="0" spc="-3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pc="-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pc="-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US,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pc="-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most</a:t>
            </a:r>
            <a:r>
              <a:rPr dirty="0" spc="-3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states,</a:t>
            </a:r>
            <a:r>
              <a:rPr dirty="0" spc="-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an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accident</a:t>
            </a:r>
            <a:r>
              <a:rPr dirty="0" spc="-5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pc="-4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driving</a:t>
            </a:r>
            <a:r>
              <a:rPr dirty="0" spc="-5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record,</a:t>
            </a:r>
            <a:r>
              <a:rPr dirty="0" spc="-5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gets</a:t>
            </a:r>
            <a:r>
              <a:rPr dirty="0" spc="-3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expunged </a:t>
            </a:r>
            <a:r>
              <a:rPr dirty="0">
                <a:solidFill>
                  <a:srgbClr val="1F1F1F"/>
                </a:solidFill>
              </a:rPr>
              <a:t>after</a:t>
            </a:r>
            <a:r>
              <a:rPr dirty="0" spc="-25">
                <a:solidFill>
                  <a:srgbClr val="1F1F1F"/>
                </a:solidFill>
              </a:rPr>
              <a:t> </a:t>
            </a:r>
            <a:r>
              <a:rPr dirty="0">
                <a:solidFill>
                  <a:srgbClr val="1F1F1F"/>
                </a:solidFill>
              </a:rPr>
              <a:t>three</a:t>
            </a:r>
            <a:r>
              <a:rPr dirty="0" spc="-5">
                <a:solidFill>
                  <a:srgbClr val="1F1F1F"/>
                </a:solidFill>
              </a:rPr>
              <a:t> </a:t>
            </a:r>
            <a:r>
              <a:rPr dirty="0" spc="-10">
                <a:solidFill>
                  <a:srgbClr val="1F1F1F"/>
                </a:solidFill>
              </a:rPr>
              <a:t>years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735">
              <a:lnSpc>
                <a:spcPts val="1240"/>
              </a:lnSpc>
            </a:pPr>
            <a:fld id="{81D60167-4931-47E6-BA6A-407CBD079E47}" type="slidenum">
              <a:rPr dirty="0" spc="-25"/>
              <a:t>14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168655" y="2560660"/>
            <a:ext cx="8221345" cy="1069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so,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wrong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many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years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ago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don't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continue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haunt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forever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forever.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8267" y="461873"/>
            <a:ext cx="8509635" cy="58019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715">
              <a:lnSpc>
                <a:spcPct val="1070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same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idea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applies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more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significant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harms.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So,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had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conviction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certain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kinds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of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offenses,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served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time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prison,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many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cases,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rules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long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stays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on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after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much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time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gets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expunged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official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record.</a:t>
            </a:r>
            <a:r>
              <a:rPr dirty="0" sz="3200" spc="-9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While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all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fine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respect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official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record.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99300"/>
              </a:lnSpc>
              <a:spcBef>
                <a:spcPts val="147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information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happens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web,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removed?</a:t>
            </a:r>
            <a:r>
              <a:rPr dirty="0" sz="3200" spc="-1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Well,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given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just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saw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previous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slide, you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really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can't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remove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it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web.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It's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there,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it's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forever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735">
              <a:lnSpc>
                <a:spcPts val="1240"/>
              </a:lnSpc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437" y="1143965"/>
            <a:ext cx="8501380" cy="196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pc="-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this information</a:t>
            </a:r>
            <a:r>
              <a:rPr dirty="0" spc="-5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happens</a:t>
            </a:r>
            <a:r>
              <a:rPr dirty="0" spc="-3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pc="-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on the</a:t>
            </a:r>
            <a:r>
              <a:rPr dirty="0" spc="-1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web,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pc="-1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is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ever</a:t>
            </a:r>
            <a:r>
              <a:rPr dirty="0" spc="-3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pc="-1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pc="-3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removed?</a:t>
            </a:r>
          </a:p>
          <a:p>
            <a:pPr marL="12700" marR="433070">
              <a:lnSpc>
                <a:spcPts val="3760"/>
              </a:lnSpc>
              <a:spcBef>
                <a:spcPts val="180"/>
              </a:spcBef>
            </a:pP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Well,</a:t>
            </a:r>
            <a:r>
              <a:rPr dirty="0" spc="-3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pc="-5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really</a:t>
            </a:r>
            <a:r>
              <a:rPr dirty="0" spc="-4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can't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remove</a:t>
            </a:r>
            <a:r>
              <a:rPr dirty="0" spc="-6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pc="-5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pc="-3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web.</a:t>
            </a:r>
            <a:r>
              <a:rPr dirty="0" spc="-4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It's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there,</a:t>
            </a:r>
            <a:r>
              <a:rPr dirty="0" spc="-3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pc="-1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it's</a:t>
            </a:r>
            <a:r>
              <a:rPr dirty="0" spc="-1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 forever.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735">
              <a:lnSpc>
                <a:spcPts val="1240"/>
              </a:lnSpc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5328" y="253111"/>
            <a:ext cx="33210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1.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20890" y="283972"/>
            <a:ext cx="1245235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22300" y="774649"/>
            <a:ext cx="8471535" cy="196723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 marR="5080">
              <a:lnSpc>
                <a:spcPct val="99300"/>
              </a:lnSpc>
              <a:spcBef>
                <a:spcPts val="13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privacy?.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Based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Greek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myth,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a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giant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"a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hundred"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eyes,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Argus</a:t>
            </a:r>
            <a:r>
              <a:rPr dirty="0" sz="3200" spc="-4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Panoptes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r>
              <a:rPr dirty="0" sz="3200" spc="-1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Who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ever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watchful,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eyes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be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awake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others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asleep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44723"/>
            <a:ext cx="9143999" cy="4113274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2242" y="907464"/>
            <a:ext cx="8693150" cy="49256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69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Building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off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myth,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Jeremy</a:t>
            </a:r>
            <a:r>
              <a:rPr dirty="0" sz="32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Bentham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 b="1">
                <a:solidFill>
                  <a:srgbClr val="1F1F1F"/>
                </a:solidFill>
                <a:latin typeface="Times New Roman"/>
                <a:cs typeface="Times New Roman"/>
              </a:rPr>
              <a:t>18th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century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designed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prison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called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Panopticon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2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188595">
              <a:lnSpc>
                <a:spcPct val="1071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idea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single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guard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center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complex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could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observe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all the</a:t>
            </a:r>
            <a:r>
              <a:rPr dirty="0" sz="3200" spc="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prisoners.</a:t>
            </a:r>
            <a:r>
              <a:rPr dirty="0" sz="3200" spc="-1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prisoners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wouldn't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know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whether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were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being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watched,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because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guard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could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look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direction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he chose.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Sometimes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he might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be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looking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 you,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other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times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might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not.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3"/>
              <a:ext cx="9144000" cy="10287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57" y="0"/>
              <a:ext cx="4742642" cy="599949"/>
            </a:xfrm>
            <a:prstGeom prst="rect">
              <a:avLst/>
            </a:prstGeom>
          </p:spPr>
        </p:pic>
      </p:grpSp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813" y="0"/>
            <a:ext cx="9145575" cy="4803648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78739" y="4989703"/>
            <a:ext cx="8733155" cy="147891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8900"/>
              </a:lnSpc>
              <a:spcBef>
                <a:spcPts val="14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Since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prisoners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wouldn't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know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whether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were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being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watched,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"behave"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all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time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if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were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being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watched.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 marR="5080">
              <a:lnSpc>
                <a:spcPct val="99300"/>
              </a:lnSpc>
              <a:spcBef>
                <a:spcPts val="130"/>
              </a:spcBef>
            </a:pP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notion</a:t>
            </a:r>
            <a:r>
              <a:rPr dirty="0" spc="-4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(always</a:t>
            </a:r>
            <a:r>
              <a:rPr dirty="0" spc="-4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being</a:t>
            </a:r>
            <a:r>
              <a:rPr dirty="0" spc="-3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watched)</a:t>
            </a:r>
            <a:r>
              <a:rPr dirty="0" spc="-4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today</a:t>
            </a:r>
            <a:r>
              <a:rPr dirty="0" spc="-4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exists.</a:t>
            </a:r>
            <a:r>
              <a:rPr dirty="0" spc="80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Here's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pc="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1F1F1F"/>
                </a:solidFill>
              </a:rPr>
              <a:t>Modern-Day</a:t>
            </a:r>
            <a:r>
              <a:rPr dirty="0" spc="-25">
                <a:solidFill>
                  <a:srgbClr val="1F1F1F"/>
                </a:solidFill>
              </a:rPr>
              <a:t> </a:t>
            </a:r>
            <a:r>
              <a:rPr dirty="0">
                <a:solidFill>
                  <a:srgbClr val="1F1F1F"/>
                </a:solidFill>
              </a:rPr>
              <a:t>Panopticon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pc="-3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pc="-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terms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pc="-2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50" b="0" i="0">
                <a:solidFill>
                  <a:srgbClr val="1F1F1F"/>
                </a:solidFill>
                <a:latin typeface="Times New Roman"/>
                <a:cs typeface="Times New Roman"/>
              </a:rPr>
              <a:t>a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security</a:t>
            </a:r>
            <a:r>
              <a:rPr dirty="0" spc="-5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camera</a:t>
            </a:r>
            <a:r>
              <a:rPr dirty="0" spc="-3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or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pc="-5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bunch</a:t>
            </a:r>
            <a:r>
              <a:rPr dirty="0" spc="-4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pc="-1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security</a:t>
            </a:r>
            <a:r>
              <a:rPr dirty="0" spc="-4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cameras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pc="-25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b="0" i="0">
                <a:solidFill>
                  <a:srgbClr val="1F1F1F"/>
                </a:solidFill>
                <a:latin typeface="Times New Roman"/>
                <a:cs typeface="Times New Roman"/>
              </a:rPr>
              <a:t>typical</a:t>
            </a:r>
            <a:r>
              <a:rPr dirty="0" spc="-40" b="0" i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pc="-10" b="0" i="0">
                <a:solidFill>
                  <a:srgbClr val="1F1F1F"/>
                </a:solidFill>
                <a:latin typeface="Times New Roman"/>
                <a:cs typeface="Times New Roman"/>
              </a:rPr>
              <a:t>house.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3448" y="2339339"/>
            <a:ext cx="5800344" cy="4381500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34" y="318057"/>
            <a:ext cx="8609965" cy="21120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think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fact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interactions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8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Web,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interactions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online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merchants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are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being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recorded,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up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something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that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looks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like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scene.</a:t>
            </a:r>
            <a:r>
              <a:rPr dirty="0" sz="3200" spc="-19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here,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86334" y="2539060"/>
            <a:ext cx="657796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Facebook</a:t>
            </a:r>
            <a:r>
              <a:rPr dirty="0" sz="3200" spc="-4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guard</a:t>
            </a:r>
            <a:r>
              <a:rPr dirty="0" sz="3200" spc="-2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 Panopticon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567" y="3073906"/>
            <a:ext cx="8028432" cy="3758182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4233" y="461873"/>
            <a:ext cx="8506460" cy="54476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760730">
              <a:lnSpc>
                <a:spcPct val="1070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basic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human</a:t>
            </a:r>
            <a:r>
              <a:rPr dirty="0" sz="3200" spc="-3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need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r>
              <a:rPr dirty="0" sz="3200" spc="-2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true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even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people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"nothing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hide."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Besides, privacy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also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societal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benefits.</a:t>
            </a:r>
            <a:endParaRPr sz="3200">
              <a:latin typeface="Times New Roman"/>
              <a:cs typeface="Times New Roman"/>
            </a:endParaRPr>
          </a:p>
          <a:p>
            <a:pPr marL="12700" marR="280035">
              <a:lnSpc>
                <a:spcPct val="107000"/>
              </a:lnSpc>
              <a:spcBef>
                <a:spcPts val="80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9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central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our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democracy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 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anonymous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voting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r>
              <a:rPr dirty="0" sz="3200" spc="-1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need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able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hide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vote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be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able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vote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freely,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without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having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worry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about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pressure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other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people.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100"/>
              </a:lnSpc>
              <a:spcBef>
                <a:spcPts val="7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all 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these reasons,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 important.</a:t>
            </a:r>
            <a:r>
              <a:rPr dirty="0" sz="3200" spc="-1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We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need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think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manage</a:t>
            </a:r>
            <a:r>
              <a:rPr dirty="0" sz="3200" spc="-3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r>
              <a:rPr dirty="0" sz="3200" spc="-3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complex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world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big</a:t>
            </a:r>
            <a:r>
              <a:rPr dirty="0" sz="3200" spc="-2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1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2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analytics.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70954" y="486918"/>
            <a:ext cx="3627120" cy="451484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35"/>
              </a:lnSpc>
            </a:pPr>
            <a:r>
              <a:rPr dirty="0" sz="3200" b="1">
                <a:latin typeface="Times New Roman"/>
                <a:cs typeface="Times New Roman"/>
              </a:rPr>
              <a:t>2-</a:t>
            </a:r>
            <a:r>
              <a:rPr dirty="0" sz="3200" spc="-20" b="1">
                <a:latin typeface="Times New Roman"/>
                <a:cs typeface="Times New Roman"/>
              </a:rPr>
              <a:t> </a:t>
            </a:r>
            <a:r>
              <a:rPr dirty="0" sz="3200" b="1">
                <a:latin typeface="Times New Roman"/>
                <a:cs typeface="Times New Roman"/>
              </a:rPr>
              <a:t>History</a:t>
            </a:r>
            <a:r>
              <a:rPr dirty="0" sz="3200" spc="-30" b="1">
                <a:latin typeface="Times New Roman"/>
                <a:cs typeface="Times New Roman"/>
              </a:rPr>
              <a:t> </a:t>
            </a:r>
            <a:r>
              <a:rPr dirty="0" sz="3200" b="1">
                <a:latin typeface="Times New Roman"/>
                <a:cs typeface="Times New Roman"/>
              </a:rPr>
              <a:t>of</a:t>
            </a:r>
            <a:r>
              <a:rPr dirty="0" sz="3200" spc="-10" b="1">
                <a:latin typeface="Times New Roman"/>
                <a:cs typeface="Times New Roman"/>
              </a:rPr>
              <a:t> Privacy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58267" y="1013308"/>
            <a:ext cx="8503285" cy="26352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first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known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legal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definition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in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1604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Edward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Coke,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then</a:t>
            </a:r>
            <a:r>
              <a:rPr dirty="0" sz="3200" spc="-18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Attorney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General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of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England,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quoting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English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common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law,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said, famously,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"the</a:t>
            </a:r>
            <a:r>
              <a:rPr dirty="0" sz="3200" spc="-2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house</a:t>
            </a:r>
            <a:r>
              <a:rPr dirty="0" sz="32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every</a:t>
            </a:r>
            <a:r>
              <a:rPr dirty="0" sz="3200" spc="-2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one</a:t>
            </a:r>
            <a:r>
              <a:rPr dirty="0" sz="32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3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him</a:t>
            </a:r>
            <a:r>
              <a:rPr dirty="0" sz="3200" spc="-4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25" b="1" i="1">
                <a:solidFill>
                  <a:srgbClr val="1F1F1F"/>
                </a:solidFill>
                <a:latin typeface="Times New Roman"/>
                <a:cs typeface="Times New Roman"/>
              </a:rPr>
              <a:t> his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castle</a:t>
            </a:r>
            <a:r>
              <a:rPr dirty="0" sz="32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5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fortress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".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6083" y="3726179"/>
            <a:ext cx="6947916" cy="313181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0200" y="721842"/>
            <a:ext cx="8428355" cy="53435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90"/>
              </a:spcBef>
              <a:tabLst>
                <a:tab pos="3969385" algn="l"/>
              </a:tabLst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1928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famous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lawsuit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Supreme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Court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case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legitimacy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wiretaps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	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Court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said that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a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wiretap</a:t>
            </a:r>
            <a:r>
              <a:rPr dirty="0" sz="3200" spc="-3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wasn't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unreasonable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search,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didn't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need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any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permission,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wiretaps</a:t>
            </a:r>
            <a:r>
              <a:rPr dirty="0" sz="3200" spc="-3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today.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3200">
              <a:latin typeface="Times New Roman"/>
              <a:cs typeface="Times New Roman"/>
            </a:endParaRPr>
          </a:p>
          <a:p>
            <a:pPr algn="just" marL="12700" marR="749300">
              <a:lnSpc>
                <a:spcPct val="1070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2006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Daniel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Solovey,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Professor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George Washington</a:t>
            </a:r>
            <a:r>
              <a:rPr dirty="0" sz="3200" spc="-8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University,</a:t>
            </a:r>
            <a:r>
              <a:rPr dirty="0" sz="3200" spc="-9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defined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taxonomy</a:t>
            </a:r>
            <a:r>
              <a:rPr dirty="0" sz="3200" spc="-9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of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privacy,</a:t>
            </a:r>
            <a:r>
              <a:rPr dirty="0" sz="3200" spc="-8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various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ways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which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privacy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could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eroded.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travel</dc:creator>
  <dc:title>Slide 1</dc:title>
  <dcterms:created xsi:type="dcterms:W3CDTF">2025-01-19T09:15:53Z</dcterms:created>
  <dcterms:modified xsi:type="dcterms:W3CDTF">2025-01-19T09:15:53Z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2023-11-14T00:00:00Z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2025-01-19T00:00:00Z</vt:filetime>
  </property>
  <property fmtid="{D5CDD505-2E9C-101B-9397-08002B2CF9AE}" pid="5" name="Producer">
    <vt:lpwstr>Microsoft® PowerPoint® 2021</vt:lpwstr>
  </property>
</Properties>
</file>