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4"/>
  </p:notesMasterIdLst>
  <p:sldIdLst>
    <p:sldId id="268" r:id="rId2"/>
    <p:sldId id="258" r:id="rId3"/>
    <p:sldId id="259" r:id="rId4"/>
    <p:sldId id="260" r:id="rId5"/>
    <p:sldId id="269" r:id="rId6"/>
    <p:sldId id="261" r:id="rId7"/>
    <p:sldId id="262" r:id="rId8"/>
    <p:sldId id="263" r:id="rId9"/>
    <p:sldId id="270" r:id="rId10"/>
    <p:sldId id="264" r:id="rId11"/>
    <p:sldId id="265" r:id="rId12"/>
    <p:sldId id="266" r:id="rId13"/>
  </p:sldIdLst>
  <p:sldSz cx="12192000" cy="6858000"/>
  <p:notesSz cx="6858000" cy="9144000"/>
  <p:defaultTextStyle>
    <a:defPPr>
      <a:defRPr lang="ar-IQ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1" d="100"/>
          <a:sy n="61" d="100"/>
        </p:scale>
        <p:origin x="788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ar-IQ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fld id="{A6A56C60-9F67-4EFF-BCDF-6DDCEE494F62}" type="datetimeFigureOut">
              <a:rPr lang="ar-IQ" smtClean="0"/>
              <a:t>08/11/1446</a:t>
            </a:fld>
            <a:endParaRPr lang="ar-IQ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ar-IQ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IQ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endParaRPr lang="ar-IQ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fld id="{4D3C57C0-6083-41A9-A959-2797CC151BAC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31707816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IQ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A5047A-0C59-41DA-9F37-E068F7F32144}" type="slidenum">
              <a:rPr lang="ar-IQ" smtClean="0"/>
              <a:t>1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5771464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gray"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>
          <a:xfrm rot="5400000">
            <a:off x="10158984" y="1792224"/>
            <a:ext cx="990599" cy="304799"/>
          </a:xfrm>
        </p:spPr>
        <p:txBody>
          <a:bodyPr anchor="t"/>
          <a:lstStyle>
            <a:lvl1pPr algn="l"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fld id="{4C292E65-381A-4951-884D-88F2A87275BA}" type="datetimeFigureOut">
              <a:rPr lang="ar-IQ" smtClean="0"/>
              <a:t>08/11/1446</a:t>
            </a:fld>
            <a:endParaRPr lang="ar-IQ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>
          <a:xfrm rot="5400000">
            <a:off x="8951976" y="3227832"/>
            <a:ext cx="3859795" cy="304801"/>
          </a:xfrm>
        </p:spPr>
        <p:txBody>
          <a:bodyPr/>
          <a:lstStyle>
            <a:lvl1pPr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endParaRPr lang="ar-IQ"/>
          </a:p>
        </p:txBody>
      </p:sp>
      <p:sp>
        <p:nvSpPr>
          <p:cNvPr id="11" name="Rectangle 1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</p:spPr>
        <p:txBody>
          <a:bodyPr/>
          <a:lstStyle/>
          <a:p>
            <a:fld id="{5D0D8012-AE2A-40C1-B93B-C472F3DFDC3E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5582540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>
        <p14:shred/>
      </p:transition>
    </mc:Choice>
    <mc:Fallback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1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4969927"/>
            <a:ext cx="8825659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4" y="685800"/>
            <a:ext cx="8825659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536665"/>
            <a:ext cx="8825658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292E65-381A-4951-884D-88F2A87275BA}" type="datetimeFigureOut">
              <a:rPr lang="ar-IQ" smtClean="0"/>
              <a:t>08/11/1446</a:t>
            </a:fld>
            <a:endParaRPr lang="ar-IQ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0D8012-AE2A-40C1-B93B-C472F3DFDC3E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27420487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>
        <p14:shred/>
      </p:transition>
    </mc:Choice>
    <mc:Fallback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8798" y="1063417"/>
            <a:ext cx="8831816" cy="1372986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543300"/>
            <a:ext cx="8825659" cy="24765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292E65-381A-4951-884D-88F2A87275BA}" type="datetimeFigureOut">
              <a:rPr lang="ar-IQ" smtClean="0"/>
              <a:t>08/11/1446</a:t>
            </a:fld>
            <a:endParaRPr lang="ar-IQ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0D8012-AE2A-40C1-B93B-C472F3DFDC3E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32278906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>
        <p14:shred/>
      </p:transition>
    </mc:Choice>
    <mc:Fallback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7" name="Rectangle 1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Oval 22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Oval 2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Oval 24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6" name="TextBox 15"/>
          <p:cNvSpPr txBox="1"/>
          <p:nvPr/>
        </p:nvSpPr>
        <p:spPr bwMode="gray">
          <a:xfrm>
            <a:off x="881566" y="607336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 bwMode="gray">
          <a:xfrm>
            <a:off x="9884458" y="2613787"/>
            <a:ext cx="65276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1878" y="982134"/>
            <a:ext cx="8453906" cy="2696632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945945" y="3678766"/>
            <a:ext cx="773121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029199"/>
            <a:ext cx="9244897" cy="997857"/>
          </a:xfrm>
        </p:spPr>
        <p:txBody>
          <a:bodyPr anchor="ctr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292E65-381A-4951-884D-88F2A87275BA}" type="datetimeFigureOut">
              <a:rPr lang="ar-IQ" smtClean="0"/>
              <a:t>08/11/1446</a:t>
            </a:fld>
            <a:endParaRPr lang="ar-IQ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19" name="Rectangle 18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0D8012-AE2A-40C1-B93B-C472F3DFDC3E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34513672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>
        <p14:shred/>
      </p:transition>
    </mc:Choice>
    <mc:Fallback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370667"/>
            <a:ext cx="8825660" cy="1822514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5024967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292E65-381A-4951-884D-88F2A87275BA}" type="datetimeFigureOut">
              <a:rPr lang="ar-IQ" smtClean="0"/>
              <a:t>08/11/1446</a:t>
            </a:fld>
            <a:endParaRPr lang="ar-IQ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0D8012-AE2A-40C1-B93B-C472F3DFDC3E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6311236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>
        <p14:shred/>
      </p:transition>
    </mc:Choice>
    <mc:Fallback>
      <p:transition spd="slow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2"/>
            <a:ext cx="314187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3" y="3179764"/>
            <a:ext cx="314187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03500"/>
            <a:ext cx="314700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79763"/>
            <a:ext cx="314700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8135" y="2603501"/>
            <a:ext cx="314573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8329" y="3179762"/>
            <a:ext cx="3145536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40397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77240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292E65-381A-4951-884D-88F2A87275BA}" type="datetimeFigureOut">
              <a:rPr lang="ar-IQ" smtClean="0"/>
              <a:t>08/11/1446</a:t>
            </a:fld>
            <a:endParaRPr lang="ar-IQ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0D8012-AE2A-40C1-B93B-C472F3DFDC3E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29051584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>
        <p14:shred/>
      </p:transition>
    </mc:Choice>
    <mc:Fallback>
      <p:transition spd="slow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532844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3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4" y="5109106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865" y="4532844"/>
            <a:ext cx="3050438" cy="576263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1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2" y="2603500"/>
            <a:ext cx="2691243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70172" y="5109105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2775" y="4532845"/>
            <a:ext cx="305109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2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2775" y="5109104"/>
            <a:ext cx="3051096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cxnSp>
        <p:nvCxnSpPr>
          <p:cNvPr id="43" name="Straight Connector 42"/>
          <p:cNvCxnSpPr/>
          <p:nvPr/>
        </p:nvCxnSpPr>
        <p:spPr>
          <a:xfrm>
            <a:off x="440583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7797802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292E65-381A-4951-884D-88F2A87275BA}" type="datetimeFigureOut">
              <a:rPr lang="ar-IQ" smtClean="0"/>
              <a:t>08/11/1446</a:t>
            </a:fld>
            <a:endParaRPr lang="ar-IQ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561111" y="6391838"/>
            <a:ext cx="3644282" cy="304801"/>
          </a:xfrm>
        </p:spPr>
        <p:txBody>
          <a:bodyPr/>
          <a:lstStyle/>
          <a:p>
            <a:endParaRPr lang="ar-IQ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0D8012-AE2A-40C1-B93B-C472F3DFDC3E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31154500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>
        <p14:shred/>
      </p:transition>
    </mc:Choice>
    <mc:Fallback>
      <p:transition spd="slow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2603500"/>
            <a:ext cx="8825659" cy="3416300"/>
          </a:xfrm>
        </p:spPr>
        <p:txBody>
          <a:bodyPr vert="eaVert" anchor="t" anchorCtr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95439" y="6391838"/>
            <a:ext cx="990599" cy="304799"/>
          </a:xfrm>
        </p:spPr>
        <p:txBody>
          <a:bodyPr/>
          <a:lstStyle/>
          <a:p>
            <a:fld id="{4C292E65-381A-4951-884D-88F2A87275BA}" type="datetimeFigureOut">
              <a:rPr lang="ar-IQ" smtClean="0"/>
              <a:t>08/11/1446</a:t>
            </a:fld>
            <a:endParaRPr lang="ar-IQ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0D8012-AE2A-40C1-B93B-C472F3DFDC3E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23937777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>
        <p14:shred/>
      </p:transition>
    </mc:Choice>
    <mc:Fallback>
      <p:transition spd="slow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 bwMode="gray"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85235" y="1278467"/>
            <a:ext cx="1409965" cy="4748590"/>
          </a:xfrm>
        </p:spPr>
        <p:txBody>
          <a:bodyPr vert="eaVert" anchor="b" anchorCtr="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78467"/>
            <a:ext cx="6256025" cy="4748590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53104" y="6391838"/>
            <a:ext cx="992135" cy="304799"/>
          </a:xfrm>
        </p:spPr>
        <p:txBody>
          <a:bodyPr/>
          <a:lstStyle/>
          <a:p>
            <a:fld id="{4C292E65-381A-4951-884D-88F2A87275BA}" type="datetimeFigureOut">
              <a:rPr lang="ar-IQ" smtClean="0"/>
              <a:t>08/11/1446</a:t>
            </a:fld>
            <a:endParaRPr lang="ar-IQ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0D8012-AE2A-40C1-B93B-C472F3DFDC3E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15282642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>
        <p14:shred/>
      </p:transition>
    </mc:Choice>
    <mc:Fallback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4" y="2603500"/>
            <a:ext cx="8825659" cy="3416300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292E65-381A-4951-884D-88F2A87275BA}" type="datetimeFigureOut">
              <a:rPr lang="ar-IQ" smtClean="0"/>
              <a:t>08/11/1446</a:t>
            </a:fld>
            <a:endParaRPr lang="ar-IQ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0D8012-AE2A-40C1-B93B-C472F3DFDC3E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19082244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>
        <p14:shred/>
      </p:transition>
    </mc:Choice>
    <mc:Fallback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Rectangle 9"/>
            <p:cNvSpPr/>
            <p:nvPr/>
          </p:nvSpPr>
          <p:spPr bwMode="gray"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677645"/>
            <a:ext cx="4351025" cy="2283824"/>
          </a:xfrm>
        </p:spPr>
        <p:txBody>
          <a:bodyPr anchor="ctr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5559" y="2677644"/>
            <a:ext cx="3757545" cy="2283824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292E65-381A-4951-884D-88F2A87275BA}" type="datetimeFigureOut">
              <a:rPr lang="ar-IQ" smtClean="0"/>
              <a:t>08/11/1446</a:t>
            </a:fld>
            <a:endParaRPr lang="ar-IQ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0D8012-AE2A-40C1-B93B-C472F3DFDC3E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41640149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>
        <p14:shred/>
      </p:transition>
    </mc:Choice>
    <mc:Fallback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4954" y="2603500"/>
            <a:ext cx="4825158" cy="3416301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12" y="2603500"/>
            <a:ext cx="4825159" cy="341630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292E65-381A-4951-884D-88F2A87275BA}" type="datetimeFigureOut">
              <a:rPr lang="ar-IQ" smtClean="0"/>
              <a:t>08/11/1446</a:t>
            </a:fld>
            <a:endParaRPr lang="ar-IQ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0D8012-AE2A-40C1-B93B-C472F3DFDC3E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429148117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>
        <p14:shred/>
      </p:transition>
    </mc:Choice>
    <mc:Fallback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482515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179762"/>
            <a:ext cx="4825158" cy="2840039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12" y="2603500"/>
            <a:ext cx="482515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2" y="3179762"/>
            <a:ext cx="4825159" cy="2840039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292E65-381A-4951-884D-88F2A87275BA}" type="datetimeFigureOut">
              <a:rPr lang="ar-IQ" smtClean="0"/>
              <a:t>08/11/1446</a:t>
            </a:fld>
            <a:endParaRPr lang="ar-IQ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0D8012-AE2A-40C1-B93B-C472F3DFDC3E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9144320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>
        <p14:shred/>
      </p:transition>
    </mc:Choice>
    <mc:Fallback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761413" cy="706964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292E65-381A-4951-884D-88F2A87275BA}" type="datetimeFigureOut">
              <a:rPr lang="ar-IQ" smtClean="0"/>
              <a:t>08/11/1446</a:t>
            </a:fld>
            <a:endParaRPr lang="ar-IQ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0D8012-AE2A-40C1-B93B-C472F3DFDC3E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6360056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>
        <p14:shred/>
      </p:transition>
    </mc:Choice>
    <mc:Fallback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292E65-381A-4951-884D-88F2A87275BA}" type="datetimeFigureOut">
              <a:rPr lang="ar-IQ" smtClean="0"/>
              <a:t>08/11/1446</a:t>
            </a:fld>
            <a:endParaRPr lang="ar-IQ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7" name="Rectangle 6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0D8012-AE2A-40C1-B93B-C472F3DFDC3E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16845487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>
        <p14:shred/>
      </p:transition>
    </mc:Choice>
    <mc:Fallback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295400"/>
            <a:ext cx="2793158" cy="16002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1146" y="1447800"/>
            <a:ext cx="5190066" cy="4572000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129280"/>
            <a:ext cx="2793158" cy="2895599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292E65-381A-4951-884D-88F2A87275BA}" type="datetimeFigureOut">
              <a:rPr lang="ar-IQ" smtClean="0"/>
              <a:t>08/11/1446</a:t>
            </a:fld>
            <a:endParaRPr lang="ar-IQ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0D8012-AE2A-40C1-B93B-C472F3DFDC3E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39192276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>
        <p14:shred/>
      </p:transition>
    </mc:Choice>
    <mc:Fallback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693333"/>
            <a:ext cx="3865134" cy="1735667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0" y="1143000"/>
            <a:ext cx="3227193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marL="0" lvl="0" indent="0" algn="ctr">
              <a:buNone/>
            </a:pPr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292E65-381A-4951-884D-88F2A87275BA}" type="datetimeFigureOut">
              <a:rPr lang="ar-IQ" smtClean="0"/>
              <a:t>08/11/1446</a:t>
            </a:fld>
            <a:endParaRPr lang="ar-IQ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0D8012-AE2A-40C1-B93B-C472F3DFDC3E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214358473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>
        <p14:shred/>
      </p:transition>
    </mc:Choice>
    <mc:Fallback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7" name="Rectangle 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4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4" y="973668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8761413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3104" y="6391838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4C292E65-381A-4951-884D-88F2A87275BA}" type="datetimeFigureOut">
              <a:rPr lang="ar-IQ" smtClean="0"/>
              <a:t>08/11/1446</a:t>
            </a:fld>
            <a:endParaRPr lang="ar-IQ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61110" y="6391838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1" i="0">
                <a:solidFill>
                  <a:schemeClr val="accent1"/>
                </a:solidFill>
              </a:defRPr>
            </a:lvl1pPr>
          </a:lstStyle>
          <a:p>
            <a:endParaRPr lang="ar-IQ"/>
          </a:p>
        </p:txBody>
      </p:sp>
      <p:sp>
        <p:nvSpPr>
          <p:cNvPr id="21" name="Rectangle 2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</a:defRPr>
            </a:lvl1pPr>
          </a:lstStyle>
          <a:p>
            <a:fld id="{5D0D8012-AE2A-40C1-B93B-C472F3DFDC3E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36782428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mc:AlternateContent xmlns:mc="http://schemas.openxmlformats.org/markup-compatibility/2006">
    <mc:Choice xmlns:p14="http://schemas.microsoft.com/office/powerpoint/2010/main" Requires="p14">
      <p:transition spd="slow" p14:dur="3000">
        <p14:shred/>
      </p:transition>
    </mc:Choice>
    <mc:Fallback>
      <p:transition spd="slow">
        <p:fade/>
      </p:transition>
    </mc:Fallback>
  </mc:AlternateContent>
  <p:txStyles>
    <p:titleStyle>
      <a:lvl1pPr algn="l" defTabSz="457200" rtl="1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rtl="1" eaLnBrk="1" hangingPunct="1">
        <a:defRPr>
          <a:solidFill>
            <a:schemeClr val="tx2"/>
          </a:solidFill>
        </a:defRPr>
      </a:lvl2pPr>
      <a:lvl3pPr rtl="1" eaLnBrk="1" hangingPunct="1">
        <a:defRPr>
          <a:solidFill>
            <a:schemeClr val="tx2"/>
          </a:solidFill>
        </a:defRPr>
      </a:lvl3pPr>
      <a:lvl4pPr rtl="1" eaLnBrk="1" hangingPunct="1">
        <a:defRPr>
          <a:solidFill>
            <a:schemeClr val="tx2"/>
          </a:solidFill>
        </a:defRPr>
      </a:lvl4pPr>
      <a:lvl5pPr rtl="1" eaLnBrk="1" hangingPunct="1">
        <a:defRPr>
          <a:solidFill>
            <a:schemeClr val="tx2"/>
          </a:solidFill>
        </a:defRPr>
      </a:lvl5pPr>
      <a:lvl6pPr rtl="1" eaLnBrk="1" hangingPunct="1">
        <a:defRPr>
          <a:solidFill>
            <a:schemeClr val="tx2"/>
          </a:solidFill>
        </a:defRPr>
      </a:lvl6pPr>
      <a:lvl7pPr rtl="1" eaLnBrk="1" hangingPunct="1">
        <a:defRPr>
          <a:solidFill>
            <a:schemeClr val="tx2"/>
          </a:solidFill>
        </a:defRPr>
      </a:lvl7pPr>
      <a:lvl8pPr rtl="1" eaLnBrk="1" hangingPunct="1">
        <a:defRPr>
          <a:solidFill>
            <a:schemeClr val="tx2"/>
          </a:solidFill>
        </a:defRPr>
      </a:lvl8pPr>
      <a:lvl9pPr rtl="1" eaLnBrk="1" hangingPunct="1">
        <a:defRPr>
          <a:solidFill>
            <a:schemeClr val="tx2"/>
          </a:solidFill>
        </a:defRPr>
      </a:lvl9pPr>
    </p:titleStyle>
    <p:bodyStyle>
      <a:lvl1pPr marL="342900" indent="-3429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3"/>
          <p:cNvSpPr txBox="1"/>
          <p:nvPr/>
        </p:nvSpPr>
        <p:spPr>
          <a:xfrm>
            <a:off x="3501631" y="3053274"/>
            <a:ext cx="5852172" cy="2391583"/>
          </a:xfrm>
          <a:prstGeom prst="rect">
            <a:avLst/>
          </a:prstGeom>
        </p:spPr>
        <p:txBody>
          <a:bodyPr vert="horz" wrap="square" lIns="0" tIns="12604" rIns="0" bIns="0" rtlCol="0">
            <a:spAutoFit/>
          </a:bodyPr>
          <a:lstStyle/>
          <a:p>
            <a:pPr marL="12004" algn="ctr">
              <a:spcBef>
                <a:spcPts val="99"/>
              </a:spcBef>
            </a:pPr>
            <a:r>
              <a:rPr lang="en-US" sz="3025" b="1" i="1" spc="-48" dirty="0">
                <a:latin typeface="Arial"/>
                <a:cs typeface="Arial"/>
              </a:rPr>
              <a:t>Dr</a:t>
            </a:r>
            <a:r>
              <a:rPr sz="3025" b="1" i="1" spc="-48" dirty="0">
                <a:latin typeface="Arial"/>
                <a:cs typeface="Arial"/>
              </a:rPr>
              <a:t>.</a:t>
            </a:r>
            <a:r>
              <a:rPr sz="3025" b="1" i="1" spc="-166" dirty="0">
                <a:latin typeface="Arial"/>
                <a:cs typeface="Arial"/>
              </a:rPr>
              <a:t> </a:t>
            </a:r>
            <a:r>
              <a:rPr lang="en-US" sz="3025" b="1" i="1" spc="-166" dirty="0">
                <a:latin typeface="Arial"/>
                <a:cs typeface="Arial"/>
              </a:rPr>
              <a:t>Ahmed Jamil Al- Taie</a:t>
            </a:r>
          </a:p>
          <a:p>
            <a:pPr marL="12004" algn="ctr">
              <a:spcBef>
                <a:spcPts val="99"/>
              </a:spcBef>
            </a:pPr>
            <a:endParaRPr lang="en-US" sz="3025" i="1" spc="-166" dirty="0">
              <a:latin typeface="Arial"/>
              <a:cs typeface="Arial"/>
            </a:endParaRPr>
          </a:p>
          <a:p>
            <a:pPr marL="12004" algn="ctr">
              <a:spcBef>
                <a:spcPts val="99"/>
              </a:spcBef>
            </a:pPr>
            <a:r>
              <a:rPr lang="en-US" sz="3025" b="1" i="1" spc="-166" dirty="0">
                <a:latin typeface="Arial"/>
                <a:cs typeface="Arial"/>
              </a:rPr>
              <a:t>Laboratory: </a:t>
            </a:r>
            <a:r>
              <a:rPr lang="en-US" sz="3025" b="1" i="1" spc="-166" dirty="0" smtClean="0">
                <a:latin typeface="Arial"/>
                <a:cs typeface="Arial"/>
              </a:rPr>
              <a:t>6</a:t>
            </a:r>
            <a:endParaRPr lang="en-US" sz="3025" b="1" i="1" spc="-166" dirty="0">
              <a:latin typeface="Arial"/>
              <a:cs typeface="Arial"/>
            </a:endParaRPr>
          </a:p>
          <a:p>
            <a:pPr marL="12004" algn="ctr">
              <a:spcBef>
                <a:spcPts val="99"/>
              </a:spcBef>
            </a:pPr>
            <a:endParaRPr lang="en-US" sz="3025" b="1" i="1" spc="-166" dirty="0">
              <a:latin typeface="Arial"/>
              <a:cs typeface="Arial"/>
            </a:endParaRPr>
          </a:p>
          <a:p>
            <a:pPr marL="12004" algn="ctr">
              <a:spcBef>
                <a:spcPts val="99"/>
              </a:spcBef>
            </a:pPr>
            <a:r>
              <a:rPr lang="en-US" sz="3025" b="1" i="1" spc="-166" dirty="0">
                <a:latin typeface="Arial"/>
                <a:cs typeface="Arial"/>
              </a:rPr>
              <a:t>First stage  </a:t>
            </a:r>
            <a:endParaRPr sz="3025" b="1" dirty="0">
              <a:latin typeface="Arial MT"/>
              <a:cs typeface="Arial MT"/>
            </a:endParaRPr>
          </a:p>
        </p:txBody>
      </p:sp>
      <p:sp>
        <p:nvSpPr>
          <p:cNvPr id="3" name="object 2"/>
          <p:cNvSpPr txBox="1">
            <a:spLocks/>
          </p:cNvSpPr>
          <p:nvPr/>
        </p:nvSpPr>
        <p:spPr>
          <a:xfrm>
            <a:off x="4061127" y="2207565"/>
            <a:ext cx="5292676" cy="535791"/>
          </a:xfrm>
          <a:prstGeom prst="rect">
            <a:avLst/>
          </a:prstGeom>
        </p:spPr>
        <p:txBody>
          <a:bodyPr vert="horz" wrap="square" lIns="0" tIns="12004" rIns="0" bIns="0" rtlCol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781" b="1" dirty="0" smtClean="0">
                <a:solidFill>
                  <a:srgbClr val="FF0000"/>
                </a:solidFill>
                <a:latin typeface="Calibri" panose="020F0502020204030204" pitchFamily="34" charset="0"/>
              </a:rPr>
              <a:t>  </a:t>
            </a:r>
            <a:endParaRPr lang="en-US" sz="3781" b="1" dirty="0">
              <a:solidFill>
                <a:srgbClr val="FF0000"/>
              </a:solidFill>
              <a:latin typeface="Calibri" panose="020F050202020403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31462" y="648664"/>
            <a:ext cx="1433514" cy="166724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90461" y="648664"/>
            <a:ext cx="1526229" cy="1667243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3596646" y="1028714"/>
            <a:ext cx="5688352" cy="55784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2004">
              <a:spcBef>
                <a:spcPts val="99"/>
              </a:spcBef>
            </a:pPr>
            <a:r>
              <a:rPr lang="en-US" sz="3025" b="1" i="1" spc="-166" dirty="0">
                <a:latin typeface="Arial"/>
              </a:rPr>
              <a:t>Medical laboratories instruments </a:t>
            </a:r>
            <a:endParaRPr lang="en-US" sz="3025" b="1" dirty="0">
              <a:latin typeface="Arial MT"/>
              <a:cs typeface="Arial MT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960486" y="2158581"/>
            <a:ext cx="232948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/>
              <a:t>water bath</a:t>
            </a:r>
            <a:endParaRPr lang="ar-IQ" sz="3200" b="1" dirty="0"/>
          </a:p>
        </p:txBody>
      </p:sp>
    </p:spTree>
    <p:extLst>
      <p:ext uri="{BB962C8B-B14F-4D97-AF65-F5344CB8AC3E}">
        <p14:creationId xmlns:p14="http://schemas.microsoft.com/office/powerpoint/2010/main" val="37297458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>
        <p14:shred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Procedure for running water bath:</a:t>
            </a:r>
            <a:endParaRPr lang="ar-IQ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 rtl="0">
              <a:lnSpc>
                <a:spcPct val="150000"/>
              </a:lnSpc>
            </a:pPr>
            <a:r>
              <a:rPr lang="en-US" dirty="0"/>
              <a:t>1- Open the lid and fill the container with water up to 3/4th height of the bath </a:t>
            </a:r>
            <a:r>
              <a:rPr lang="en-US" dirty="0" smtClean="0"/>
              <a:t>and </a:t>
            </a:r>
            <a:r>
              <a:rPr lang="en-US" dirty="0"/>
              <a:t>close it.  </a:t>
            </a:r>
          </a:p>
          <a:p>
            <a:pPr algn="l" rtl="0">
              <a:lnSpc>
                <a:spcPct val="150000"/>
              </a:lnSpc>
            </a:pPr>
            <a:r>
              <a:rPr lang="en-US" dirty="0"/>
              <a:t>2- Switch ‘ON’ the mains and also the instrument. </a:t>
            </a:r>
          </a:p>
          <a:p>
            <a:pPr algn="l" rtl="0">
              <a:lnSpc>
                <a:spcPct val="150000"/>
              </a:lnSpc>
            </a:pPr>
            <a:r>
              <a:rPr lang="en-US" dirty="0"/>
              <a:t>3- Red light and yellow light will glare on mains and heating, respectively. </a:t>
            </a:r>
          </a:p>
          <a:p>
            <a:pPr algn="l" rtl="0">
              <a:lnSpc>
                <a:spcPct val="150000"/>
              </a:lnSpc>
            </a:pPr>
            <a:r>
              <a:rPr lang="en-US" dirty="0"/>
              <a:t>4- Then set the temperature with the help of a temperature control knob and </a:t>
            </a:r>
            <a:r>
              <a:rPr lang="en-US" dirty="0" smtClean="0"/>
              <a:t>allow </a:t>
            </a:r>
            <a:r>
              <a:rPr lang="en-US" dirty="0"/>
              <a:t>the temperature to rise to the pre-set value. </a:t>
            </a:r>
            <a:endParaRPr lang="ar-IQ" dirty="0"/>
          </a:p>
        </p:txBody>
      </p:sp>
    </p:spTree>
    <p:extLst>
      <p:ext uri="{BB962C8B-B14F-4D97-AF65-F5344CB8AC3E}">
        <p14:creationId xmlns:p14="http://schemas.microsoft.com/office/powerpoint/2010/main" val="6778092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>
        <p14:shred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Procedure for running water bath:</a:t>
            </a:r>
            <a:endParaRPr lang="ar-IQ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l" rtl="0"/>
            <a:r>
              <a:rPr lang="en-US" dirty="0"/>
              <a:t>5- Monitor the temperature with the help of a thermometer, and after obtaining </a:t>
            </a:r>
          </a:p>
          <a:p>
            <a:pPr algn="l" rtl="0"/>
            <a:r>
              <a:rPr lang="en-US" dirty="0"/>
              <a:t>the required temperature, open the lid and place the </a:t>
            </a:r>
            <a:r>
              <a:rPr lang="en-US"/>
              <a:t>sample </a:t>
            </a:r>
            <a:r>
              <a:rPr lang="en-US" smtClean="0"/>
              <a:t>in it </a:t>
            </a:r>
            <a:r>
              <a:rPr lang="en-US" dirty="0"/>
              <a:t>over a </a:t>
            </a:r>
          </a:p>
          <a:p>
            <a:pPr algn="l" rtl="0"/>
            <a:r>
              <a:rPr lang="en-US" dirty="0"/>
              <a:t>necessary period. </a:t>
            </a:r>
          </a:p>
          <a:p>
            <a:pPr algn="l" rtl="0"/>
            <a:r>
              <a:rPr lang="en-US" dirty="0"/>
              <a:t>6- On completion, remove the sample and switch ‘OFF’ the main and </a:t>
            </a:r>
          </a:p>
          <a:p>
            <a:pPr algn="l" rtl="0"/>
            <a:r>
              <a:rPr lang="en-US" dirty="0"/>
              <a:t>instrument. </a:t>
            </a:r>
          </a:p>
          <a:p>
            <a:pPr algn="l" rtl="0"/>
            <a:r>
              <a:rPr lang="en-US" dirty="0"/>
              <a:t>7- Lastly, drain all the water from the container by the valve and dry the </a:t>
            </a:r>
          </a:p>
          <a:p>
            <a:pPr algn="l" rtl="0"/>
            <a:r>
              <a:rPr lang="en-US" dirty="0"/>
              <a:t>instrument before closing the container with a lid. </a:t>
            </a:r>
            <a:endParaRPr lang="ar-IQ" dirty="0"/>
          </a:p>
        </p:txBody>
      </p:sp>
    </p:spTree>
    <p:extLst>
      <p:ext uri="{BB962C8B-B14F-4D97-AF65-F5344CB8AC3E}">
        <p14:creationId xmlns:p14="http://schemas.microsoft.com/office/powerpoint/2010/main" val="21871387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>
        <p14:shred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Applications of water bath</a:t>
            </a:r>
            <a:endParaRPr lang="ar-IQ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4" y="2603500"/>
            <a:ext cx="10858370" cy="3416300"/>
          </a:xfrm>
        </p:spPr>
        <p:txBody>
          <a:bodyPr>
            <a:noAutofit/>
          </a:bodyPr>
          <a:lstStyle/>
          <a:p>
            <a:pPr algn="l" rtl="0"/>
            <a:r>
              <a:rPr lang="en-US" sz="2000" dirty="0"/>
              <a:t>1- It helps to improve the solubility of a poorly soluble substance. </a:t>
            </a:r>
          </a:p>
          <a:p>
            <a:pPr algn="l" rtl="0"/>
            <a:r>
              <a:rPr lang="en-US" sz="2000" dirty="0"/>
              <a:t>2- It is the best choice for heat-flammable substances that might ignite under an </a:t>
            </a:r>
            <a:r>
              <a:rPr lang="en-US" sz="2000" dirty="0" smtClean="0"/>
              <a:t>open </a:t>
            </a:r>
            <a:r>
              <a:rPr lang="en-US" sz="2000" dirty="0"/>
              <a:t>flame. </a:t>
            </a:r>
          </a:p>
          <a:p>
            <a:pPr algn="l" rtl="0"/>
            <a:r>
              <a:rPr lang="en-US" sz="2000" dirty="0"/>
              <a:t>3- It is used for heating laboratory reagents. </a:t>
            </a:r>
          </a:p>
          <a:p>
            <a:pPr algn="l" rtl="0"/>
            <a:r>
              <a:rPr lang="en-US" sz="2000" dirty="0"/>
              <a:t>4- The water bath is also used for melting substances. </a:t>
            </a:r>
          </a:p>
          <a:p>
            <a:pPr algn="l" rtl="0"/>
            <a:r>
              <a:rPr lang="en-US" sz="2000" dirty="0"/>
              <a:t>5- It is used to heat the smear during acid-fast staining and spore staining. </a:t>
            </a:r>
          </a:p>
          <a:p>
            <a:pPr algn="l" rtl="0"/>
            <a:r>
              <a:rPr lang="en-US" sz="2000" dirty="0"/>
              <a:t>6- It is also used for cell culture incubation for various purposes in laboratories </a:t>
            </a:r>
            <a:endParaRPr lang="ar-IQ" sz="2000" dirty="0"/>
          </a:p>
        </p:txBody>
      </p:sp>
    </p:spTree>
    <p:extLst>
      <p:ext uri="{BB962C8B-B14F-4D97-AF65-F5344CB8AC3E}">
        <p14:creationId xmlns:p14="http://schemas.microsoft.com/office/powerpoint/2010/main" val="6623723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>
        <p14:shred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water bath</a:t>
            </a:r>
            <a:endParaRPr lang="ar-IQ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5" y="2603500"/>
            <a:ext cx="10543060" cy="3416300"/>
          </a:xfrm>
        </p:spPr>
        <p:txBody>
          <a:bodyPr>
            <a:normAutofit fontScale="92500" lnSpcReduction="10000"/>
          </a:bodyPr>
          <a:lstStyle/>
          <a:p>
            <a:pPr algn="l" rtl="0">
              <a:lnSpc>
                <a:spcPct val="100000"/>
              </a:lnSpc>
            </a:pPr>
            <a:r>
              <a:rPr lang="en-US" sz="2800" b="1" dirty="0" smtClean="0"/>
              <a:t>The water bath </a:t>
            </a:r>
            <a:r>
              <a:rPr lang="en-US" sz="2800" dirty="0" smtClean="0"/>
              <a:t>is an essential laboratory equipment used to heat the samples over a while at a constant temperature in research or clinical laboratories. The main distinguishing feature of the water bath is it uses water as media of heat transmission.</a:t>
            </a:r>
          </a:p>
          <a:p>
            <a:pPr algn="l" rtl="0">
              <a:lnSpc>
                <a:spcPct val="100000"/>
              </a:lnSpc>
            </a:pPr>
            <a:r>
              <a:rPr lang="en-US" sz="2800" b="1" dirty="0"/>
              <a:t>Types of water bath</a:t>
            </a:r>
            <a:r>
              <a:rPr lang="en-US" sz="2800" b="1" dirty="0" smtClean="0"/>
              <a:t>:</a:t>
            </a:r>
            <a:endParaRPr lang="en-US" sz="2800" b="1" dirty="0"/>
          </a:p>
          <a:p>
            <a:pPr algn="l" rtl="0">
              <a:lnSpc>
                <a:spcPct val="100000"/>
              </a:lnSpc>
            </a:pPr>
            <a:r>
              <a:rPr lang="en-US" sz="2800" dirty="0"/>
              <a:t>A shaking water bath in action</a:t>
            </a:r>
          </a:p>
          <a:p>
            <a:pPr algn="l" rtl="0">
              <a:lnSpc>
                <a:spcPct val="100000"/>
              </a:lnSpc>
            </a:pPr>
            <a:r>
              <a:rPr lang="en-US" sz="2800" dirty="0"/>
              <a:t>Circulating water baths </a:t>
            </a:r>
            <a:endParaRPr lang="ar-IQ" sz="2800" dirty="0"/>
          </a:p>
        </p:txBody>
      </p:sp>
    </p:spTree>
    <p:extLst>
      <p:ext uri="{BB962C8B-B14F-4D97-AF65-F5344CB8AC3E}">
        <p14:creationId xmlns:p14="http://schemas.microsoft.com/office/powerpoint/2010/main" val="26839313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>
        <p14:shred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parts of water bath </a:t>
            </a:r>
            <a:br>
              <a:rPr lang="en-US" dirty="0" smtClean="0"/>
            </a:br>
            <a:endParaRPr lang="ar-IQ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l" rtl="0"/>
            <a:r>
              <a:rPr lang="en-US" sz="2000" b="1" dirty="0" smtClean="0"/>
              <a:t>A. Mechanical part.  </a:t>
            </a:r>
          </a:p>
          <a:p>
            <a:pPr algn="l" rtl="0"/>
            <a:r>
              <a:rPr lang="en-US" sz="2000" b="1" dirty="0" smtClean="0"/>
              <a:t>B. Electric part.  </a:t>
            </a:r>
          </a:p>
          <a:p>
            <a:pPr algn="l" rtl="0"/>
            <a:r>
              <a:rPr lang="en-US" sz="2000" b="1" dirty="0" smtClean="0"/>
              <a:t>A. Mechanical part:  </a:t>
            </a:r>
          </a:p>
          <a:p>
            <a:pPr algn="l" rtl="0"/>
            <a:r>
              <a:rPr lang="en-US" sz="2000" dirty="0" smtClean="0"/>
              <a:t>1. The Coat (cover).  </a:t>
            </a:r>
          </a:p>
          <a:p>
            <a:pPr algn="l" rtl="0"/>
            <a:r>
              <a:rPr lang="en-US" sz="2000" dirty="0" smtClean="0"/>
              <a:t>2. Fiber glass.  </a:t>
            </a:r>
          </a:p>
          <a:p>
            <a:pPr algn="l" rtl="0"/>
            <a:r>
              <a:rPr lang="en-US" sz="2000" dirty="0" smtClean="0"/>
              <a:t>3. The external form.  </a:t>
            </a:r>
          </a:p>
          <a:p>
            <a:pPr algn="l" rtl="0"/>
            <a:r>
              <a:rPr lang="en-US" sz="2000" dirty="0" smtClean="0"/>
              <a:t>4. The container.  </a:t>
            </a:r>
          </a:p>
          <a:p>
            <a:pPr algn="l" rtl="0"/>
            <a:r>
              <a:rPr lang="en-US" sz="2000" dirty="0" smtClean="0"/>
              <a:t>5. The shelves (mesh).</a:t>
            </a:r>
            <a:endParaRPr lang="ar-IQ" sz="2000" dirty="0"/>
          </a:p>
        </p:txBody>
      </p:sp>
    </p:spTree>
    <p:extLst>
      <p:ext uri="{BB962C8B-B14F-4D97-AF65-F5344CB8AC3E}">
        <p14:creationId xmlns:p14="http://schemas.microsoft.com/office/powerpoint/2010/main" val="30962824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>
        <p14:shred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</a:t>
            </a:r>
            <a:r>
              <a:rPr lang="en-US" dirty="0" smtClean="0"/>
              <a:t> </a:t>
            </a:r>
            <a:r>
              <a:rPr lang="en-US" dirty="0"/>
              <a:t>parts of water bath </a:t>
            </a:r>
            <a:br>
              <a:rPr lang="en-US" dirty="0"/>
            </a:br>
            <a:endParaRPr lang="ar-IQ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l" rtl="0"/>
            <a:r>
              <a:rPr lang="en-US" sz="2000" b="1" dirty="0"/>
              <a:t>B. Electric part: </a:t>
            </a:r>
          </a:p>
          <a:p>
            <a:pPr algn="l" rtl="0"/>
            <a:r>
              <a:rPr lang="en-US" sz="2000" dirty="0"/>
              <a:t>1. The power supply.  </a:t>
            </a:r>
          </a:p>
          <a:p>
            <a:pPr algn="l" rtl="0"/>
            <a:r>
              <a:rPr lang="en-US" sz="2000" dirty="0"/>
              <a:t>2. The heater.  </a:t>
            </a:r>
          </a:p>
          <a:p>
            <a:pPr algn="l" rtl="0"/>
            <a:r>
              <a:rPr lang="en-US" sz="2000" dirty="0"/>
              <a:t>3. Thermostat.  </a:t>
            </a:r>
          </a:p>
          <a:p>
            <a:pPr algn="l" rtl="0"/>
            <a:r>
              <a:rPr lang="en-US" sz="2000" dirty="0"/>
              <a:t>4. Temperature indicator (thermometer).  </a:t>
            </a:r>
          </a:p>
          <a:p>
            <a:pPr algn="l" rtl="0"/>
            <a:r>
              <a:rPr lang="en-US" sz="2000" dirty="0"/>
              <a:t>5. Timer.  </a:t>
            </a:r>
          </a:p>
          <a:p>
            <a:pPr algn="l" rtl="0"/>
            <a:r>
              <a:rPr lang="en-US" sz="2000" dirty="0"/>
              <a:t>6. Fuses.  </a:t>
            </a:r>
          </a:p>
          <a:p>
            <a:pPr algn="l" rtl="0"/>
            <a:r>
              <a:rPr lang="en-US" sz="2000" dirty="0"/>
              <a:t>7. Control panel. </a:t>
            </a:r>
            <a:endParaRPr lang="ar-IQ" sz="2000" dirty="0"/>
          </a:p>
        </p:txBody>
      </p:sp>
    </p:spTree>
    <p:extLst>
      <p:ext uri="{BB962C8B-B14F-4D97-AF65-F5344CB8AC3E}">
        <p14:creationId xmlns:p14="http://schemas.microsoft.com/office/powerpoint/2010/main" val="30768005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>
        <p14:shred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Water bath</a:t>
            </a:r>
            <a:endParaRPr lang="ar-IQ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20537" t="23163" r="19470"/>
          <a:stretch/>
        </p:blipFill>
        <p:spPr>
          <a:xfrm>
            <a:off x="1712972" y="2417377"/>
            <a:ext cx="3822688" cy="3672000"/>
          </a:xfrm>
          <a:prstGeom prst="rect">
            <a:avLst/>
          </a:prstGeom>
        </p:spPr>
      </p:pic>
      <p:pic>
        <p:nvPicPr>
          <p:cNvPr id="5" name="Picture 4"/>
          <p:cNvPicPr>
            <a:picLocks/>
          </p:cNvPicPr>
          <p:nvPr/>
        </p:nvPicPr>
        <p:blipFill rotWithShape="1">
          <a:blip r:embed="rId3"/>
          <a:srcRect l="7001" t="-463" r="12380" b="10357"/>
          <a:stretch/>
        </p:blipFill>
        <p:spPr>
          <a:xfrm>
            <a:off x="6106510" y="2417377"/>
            <a:ext cx="5475890" cy="40872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553197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>
        <p14:shred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parts of water bath </a:t>
            </a:r>
            <a:endParaRPr lang="ar-IQ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l" rtl="0"/>
            <a:r>
              <a:rPr lang="en-US" sz="2000" b="1" dirty="0"/>
              <a:t>1. Power supply:  </a:t>
            </a:r>
          </a:p>
          <a:p>
            <a:pPr algn="l" rtl="0"/>
            <a:r>
              <a:rPr lang="en-US" sz="2000" dirty="0"/>
              <a:t>The used supply in dry sterilized bath is 220v — 50Hz the step down transformer </a:t>
            </a:r>
          </a:p>
          <a:p>
            <a:pPr algn="l" rtl="0"/>
            <a:r>
              <a:rPr lang="en-US" sz="2000" dirty="0"/>
              <a:t>and rectifying circuit (AC to DC convert) to run the control panel if the parameters, </a:t>
            </a:r>
          </a:p>
          <a:p>
            <a:pPr algn="l" rtl="0"/>
            <a:r>
              <a:rPr lang="en-US" sz="2000" dirty="0"/>
              <a:t>numeric or other departments in the modern fashion. </a:t>
            </a:r>
            <a:endParaRPr lang="en-US" sz="2000" dirty="0" smtClean="0"/>
          </a:p>
          <a:p>
            <a:pPr algn="l" rtl="0"/>
            <a:r>
              <a:rPr lang="en-US" sz="2000" b="1" dirty="0"/>
              <a:t>2. The Heater:  </a:t>
            </a:r>
          </a:p>
          <a:p>
            <a:pPr algn="l" rtl="0"/>
            <a:r>
              <a:rPr lang="en-US" sz="2000" dirty="0"/>
              <a:t>The electric heating system is the system in which heating produce </a:t>
            </a:r>
            <a:endParaRPr lang="ar-IQ" sz="2000" dirty="0"/>
          </a:p>
        </p:txBody>
      </p:sp>
    </p:spTree>
    <p:extLst>
      <p:ext uri="{BB962C8B-B14F-4D97-AF65-F5344CB8AC3E}">
        <p14:creationId xmlns:p14="http://schemas.microsoft.com/office/powerpoint/2010/main" val="16626800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>
        <p14:shred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parts of water bath </a:t>
            </a:r>
            <a:endParaRPr lang="ar-IQ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l" rtl="0"/>
            <a:r>
              <a:rPr lang="en-US" sz="2000" b="1" dirty="0"/>
              <a:t>3. Thermostat :  </a:t>
            </a:r>
          </a:p>
          <a:p>
            <a:pPr algn="l" rtl="0"/>
            <a:r>
              <a:rPr lang="en-US" sz="2000" dirty="0"/>
              <a:t>Is a sensor of heat connecting directly with heater and the separation of heater in </a:t>
            </a:r>
            <a:r>
              <a:rPr lang="en-US" sz="2000" dirty="0" smtClean="0"/>
              <a:t>certain degrees</a:t>
            </a:r>
          </a:p>
          <a:p>
            <a:pPr algn="l" rtl="0"/>
            <a:r>
              <a:rPr lang="en-US" sz="2000" b="1" dirty="0"/>
              <a:t>4. Temperature indicator:  </a:t>
            </a:r>
          </a:p>
          <a:p>
            <a:pPr algn="l" rtl="0"/>
            <a:r>
              <a:rPr lang="en-US" sz="2000" dirty="0"/>
              <a:t>Tows way are used in temperature indicator there are thermometer (used to </a:t>
            </a:r>
            <a:r>
              <a:rPr lang="en-US" sz="2000" dirty="0" smtClean="0"/>
              <a:t>measure </a:t>
            </a:r>
            <a:r>
              <a:rPr lang="en-US" sz="2000" dirty="0"/>
              <a:t>temperature of material) </a:t>
            </a:r>
            <a:endParaRPr lang="en-US" sz="2000" dirty="0" smtClean="0"/>
          </a:p>
          <a:p>
            <a:pPr algn="l" rtl="0"/>
            <a:r>
              <a:rPr lang="en-US" sz="2000" b="1" dirty="0"/>
              <a:t>5. Timer: </a:t>
            </a:r>
            <a:r>
              <a:rPr lang="en-US" sz="2000" dirty="0"/>
              <a:t>There are two type of timer electrical or mechanical at range 5-60 min </a:t>
            </a:r>
            <a:r>
              <a:rPr lang="en-US" sz="2000" dirty="0" smtClean="0"/>
              <a:t>given </a:t>
            </a:r>
            <a:r>
              <a:rPr lang="en-US" sz="2000" dirty="0"/>
              <a:t>period of time required for sterilization. </a:t>
            </a:r>
            <a:endParaRPr lang="ar-IQ" sz="2000" dirty="0"/>
          </a:p>
        </p:txBody>
      </p:sp>
    </p:spTree>
    <p:extLst>
      <p:ext uri="{BB962C8B-B14F-4D97-AF65-F5344CB8AC3E}">
        <p14:creationId xmlns:p14="http://schemas.microsoft.com/office/powerpoint/2010/main" val="39840937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>
        <p14:shred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parts of water bath </a:t>
            </a:r>
            <a:endParaRPr lang="ar-IQ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 rtl="0"/>
            <a:r>
              <a:rPr lang="en-US" b="1" dirty="0"/>
              <a:t>6. Fuse: </a:t>
            </a:r>
            <a:r>
              <a:rPr lang="en-US" dirty="0"/>
              <a:t>To</a:t>
            </a:r>
            <a:r>
              <a:rPr lang="en-US" b="1" dirty="0"/>
              <a:t> </a:t>
            </a:r>
            <a:r>
              <a:rPr lang="en-US" dirty="0"/>
              <a:t>protect the circuit from high current, high loads, short circuits.. </a:t>
            </a:r>
          </a:p>
          <a:p>
            <a:pPr algn="l" rtl="0"/>
            <a:r>
              <a:rPr lang="en-US" b="1" dirty="0"/>
              <a:t>7. Control panel: </a:t>
            </a:r>
            <a:r>
              <a:rPr lang="en-US" dirty="0"/>
              <a:t>Contains several elements and the most important about </a:t>
            </a:r>
          </a:p>
          <a:p>
            <a:pPr algn="l" rtl="0"/>
            <a:r>
              <a:rPr lang="en-US" dirty="0"/>
              <a:t>indicator power lamp usually green &amp; indicator heater lamp usually red &amp; contain </a:t>
            </a:r>
            <a:r>
              <a:rPr lang="en-US" dirty="0" smtClean="0"/>
              <a:t>switch </a:t>
            </a:r>
            <a:r>
              <a:rPr lang="en-US" dirty="0"/>
              <a:t>on-off and timer &amp; knob. </a:t>
            </a:r>
            <a:endParaRPr lang="ar-IQ" dirty="0"/>
          </a:p>
        </p:txBody>
      </p:sp>
    </p:spTree>
    <p:extLst>
      <p:ext uri="{BB962C8B-B14F-4D97-AF65-F5344CB8AC3E}">
        <p14:creationId xmlns:p14="http://schemas.microsoft.com/office/powerpoint/2010/main" val="22190324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>
        <p14:shred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Operating the Water Bath:</a:t>
            </a:r>
            <a:endParaRPr lang="ar-IQ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4" y="2603500"/>
            <a:ext cx="10427446" cy="3416300"/>
          </a:xfrm>
        </p:spPr>
        <p:txBody>
          <a:bodyPr>
            <a:noAutofit/>
          </a:bodyPr>
          <a:lstStyle/>
          <a:p>
            <a:pPr algn="l" rtl="0"/>
            <a:r>
              <a:rPr lang="en-US" sz="2000" dirty="0"/>
              <a:t>Connect the power supply.</a:t>
            </a:r>
          </a:p>
          <a:p>
            <a:pPr algn="l" rtl="0"/>
            <a:r>
              <a:rPr lang="en-US" sz="2000" dirty="0"/>
              <a:t>Ensure the water level in water bath is sufficient to pour the heating element.</a:t>
            </a:r>
          </a:p>
          <a:p>
            <a:pPr algn="l" rtl="0"/>
            <a:r>
              <a:rPr lang="en-US" sz="2000" dirty="0"/>
              <a:t>Switch “ON” the main power supply and instrument mains.</a:t>
            </a:r>
          </a:p>
          <a:p>
            <a:pPr algn="l" rtl="0"/>
            <a:r>
              <a:rPr lang="en-US" sz="2000" dirty="0"/>
              <a:t>For temperature settings, Press SET key to set the required temperature. press ↑ to increase the temperature and ↓ to reduce the temperature</a:t>
            </a:r>
          </a:p>
          <a:p>
            <a:pPr algn="l" rtl="0"/>
            <a:r>
              <a:rPr lang="en-US" sz="2000" dirty="0"/>
              <a:t>The temp. Sensor will maintain the set temp. During use of water bath.</a:t>
            </a:r>
          </a:p>
          <a:p>
            <a:pPr algn="l" rtl="0"/>
            <a:r>
              <a:rPr lang="en-US" sz="2000" dirty="0"/>
              <a:t>Switch “OFF” the instrument mains &amp; main power supply after use.</a:t>
            </a:r>
          </a:p>
        </p:txBody>
      </p:sp>
    </p:spTree>
    <p:extLst>
      <p:ext uri="{BB962C8B-B14F-4D97-AF65-F5344CB8AC3E}">
        <p14:creationId xmlns:p14="http://schemas.microsoft.com/office/powerpoint/2010/main" val="40428035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>
        <p14:shred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 Boardroom">
  <a:themeElements>
    <a:clrScheme name="Ion Boardroom">
      <a:dk1>
        <a:sysClr val="windowText" lastClr="000000"/>
      </a:dk1>
      <a:lt1>
        <a:sysClr val="window" lastClr="FFFFFF"/>
      </a:lt1>
      <a:dk2>
        <a:srgbClr val="3B3059"/>
      </a:dk2>
      <a:lt2>
        <a:srgbClr val="EBEBEB"/>
      </a:lt2>
      <a:accent1>
        <a:srgbClr val="B31166"/>
      </a:accent1>
      <a:accent2>
        <a:srgbClr val="E33D6F"/>
      </a:accent2>
      <a:accent3>
        <a:srgbClr val="E45F3C"/>
      </a:accent3>
      <a:accent4>
        <a:srgbClr val="E9943A"/>
      </a:accent4>
      <a:accent5>
        <a:srgbClr val="9B6BF2"/>
      </a:accent5>
      <a:accent6>
        <a:srgbClr val="D53DD0"/>
      </a:accent6>
      <a:hlink>
        <a:srgbClr val="8F8F8F"/>
      </a:hlink>
      <a:folHlink>
        <a:srgbClr val="A5A5A5"/>
      </a:folHlink>
    </a:clrScheme>
    <a:fontScheme name="Ion Boardroom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 Boardroom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B8502691-933B-45FE-8764-BA278511EF27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117</TotalTime>
  <Words>704</Words>
  <Application>Microsoft Office PowerPoint</Application>
  <PresentationFormat>Widescreen</PresentationFormat>
  <Paragraphs>77</Paragraphs>
  <Slides>12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9" baseType="lpstr">
      <vt:lpstr>Arial</vt:lpstr>
      <vt:lpstr>Arial MT</vt:lpstr>
      <vt:lpstr>Calibri</vt:lpstr>
      <vt:lpstr>Century Gothic</vt:lpstr>
      <vt:lpstr>Times New Roman</vt:lpstr>
      <vt:lpstr>Wingdings 3</vt:lpstr>
      <vt:lpstr>Ion Boardroom</vt:lpstr>
      <vt:lpstr>PowerPoint Presentation</vt:lpstr>
      <vt:lpstr>The water bath</vt:lpstr>
      <vt:lpstr>The parts of water bath  </vt:lpstr>
      <vt:lpstr>  parts of water bath  </vt:lpstr>
      <vt:lpstr>Water bath</vt:lpstr>
      <vt:lpstr>parts of water bath </vt:lpstr>
      <vt:lpstr>parts of water bath </vt:lpstr>
      <vt:lpstr>parts of water bath </vt:lpstr>
      <vt:lpstr>Operating the Water Bath:</vt:lpstr>
      <vt:lpstr>Procedure for running water bath:</vt:lpstr>
      <vt:lpstr>Procedure for running water bath:</vt:lpstr>
      <vt:lpstr>Applications of water bath</vt:lpstr>
    </vt:vector>
  </TitlesOfParts>
  <Company>SACC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Maher</dc:creator>
  <cp:lastModifiedBy>Maher</cp:lastModifiedBy>
  <cp:revision>12</cp:revision>
  <dcterms:created xsi:type="dcterms:W3CDTF">2025-05-02T19:52:59Z</dcterms:created>
  <dcterms:modified xsi:type="dcterms:W3CDTF">2025-05-05T07:01:34Z</dcterms:modified>
</cp:coreProperties>
</file>