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68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7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684F28-30E3-4B0C-AAC4-3E9A6CFE4B9B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1010E3D-BDDE-421B-AF7F-535839147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34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10E3D-BDDE-421B-AF7F-5358391477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95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8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2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5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6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3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09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6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8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1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0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A9134-1BA8-4403-A485-712B60367B4A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2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9228" y="4247575"/>
            <a:ext cx="8301608" cy="16561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edical terminology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Dr. </a:t>
            </a:r>
            <a:r>
              <a:rPr lang="en-US" b="1" dirty="0" err="1" smtClean="0">
                <a:solidFill>
                  <a:srgbClr val="FF0000"/>
                </a:solidFill>
              </a:rPr>
              <a:t>Talip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Chichan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First grade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prog\Desktop\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6632"/>
            <a:ext cx="475252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72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0"/>
            <a:ext cx="8784976" cy="1484784"/>
          </a:xfrm>
        </p:spPr>
        <p:txBody>
          <a:bodyPr/>
          <a:lstStyle/>
          <a:p>
            <a:pPr rtl="0"/>
            <a:r>
              <a:rPr lang="en-US" dirty="0" smtClean="0">
                <a:solidFill>
                  <a:srgbClr val="FF0000"/>
                </a:solidFill>
              </a:rPr>
              <a:t>Medical Terminology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7625480" cy="5112568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800" b="1" dirty="0" smtClean="0">
                <a:solidFill>
                  <a:srgbClr val="00B050"/>
                </a:solidFill>
              </a:rPr>
              <a:t>Prefixes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2060"/>
                </a:solidFill>
              </a:rPr>
              <a:t>Root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70C0"/>
                </a:solidFill>
              </a:rPr>
              <a:t>Suffixes</a:t>
            </a:r>
            <a:r>
              <a:rPr lang="en-US" sz="2800" b="1" dirty="0" smtClean="0">
                <a:solidFill>
                  <a:srgbClr val="00B050"/>
                </a:solidFill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</a:rPr>
              <a:t>Medical Terminology</a:t>
            </a:r>
          </a:p>
          <a:p>
            <a:pPr algn="l" rtl="0"/>
            <a:r>
              <a:rPr lang="en-US" sz="2400" b="1" dirty="0" err="1" smtClean="0">
                <a:solidFill>
                  <a:srgbClr val="00B050"/>
                </a:solidFill>
              </a:rPr>
              <a:t>Begining</a:t>
            </a:r>
            <a:r>
              <a:rPr lang="en-US" sz="2400" b="1" dirty="0" smtClean="0">
                <a:solidFill>
                  <a:srgbClr val="00B050"/>
                </a:solidFill>
              </a:rPr>
              <a:t>    </a:t>
            </a:r>
            <a:r>
              <a:rPr lang="en-US" sz="2400" b="1" dirty="0" smtClean="0">
                <a:solidFill>
                  <a:srgbClr val="002060"/>
                </a:solidFill>
              </a:rPr>
              <a:t>middle  </a:t>
            </a:r>
            <a:r>
              <a:rPr lang="en-US" sz="2400" b="1" dirty="0" smtClean="0">
                <a:solidFill>
                  <a:srgbClr val="0070C0"/>
                </a:solidFill>
              </a:rPr>
              <a:t>ending</a:t>
            </a:r>
          </a:p>
          <a:p>
            <a:pPr algn="l" rtl="0"/>
            <a:r>
              <a:rPr lang="en-US" sz="2800" b="1" dirty="0" smtClean="0">
                <a:solidFill>
                  <a:srgbClr val="00B050"/>
                </a:solidFill>
              </a:rPr>
              <a:t>Prefixes</a:t>
            </a:r>
            <a:r>
              <a:rPr lang="en-US" sz="2800" b="1" dirty="0" smtClean="0">
                <a:solidFill>
                  <a:srgbClr val="C00000"/>
                </a:solidFill>
              </a:rPr>
              <a:t> +</a:t>
            </a:r>
            <a:r>
              <a:rPr lang="en-US" sz="2800" b="1" dirty="0" smtClean="0">
                <a:solidFill>
                  <a:srgbClr val="002060"/>
                </a:solidFill>
              </a:rPr>
              <a:t>Root                Medical  Terminology </a:t>
            </a:r>
          </a:p>
          <a:p>
            <a:pPr algn="l" rtl="0"/>
            <a:r>
              <a:rPr lang="en-US" sz="2800" b="1" dirty="0" smtClean="0">
                <a:solidFill>
                  <a:srgbClr val="002060"/>
                </a:solidFill>
              </a:rPr>
              <a:t>Root 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B0F0"/>
                </a:solidFill>
              </a:rPr>
              <a:t>Suffixes                </a:t>
            </a:r>
            <a:r>
              <a:rPr lang="en-US" sz="2800" b="1" dirty="0" smtClean="0">
                <a:solidFill>
                  <a:srgbClr val="C00000"/>
                </a:solidFill>
              </a:rPr>
              <a:t>Medical Terminology </a:t>
            </a:r>
          </a:p>
          <a:p>
            <a:pPr algn="l" rtl="0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Root</a:t>
            </a:r>
            <a:r>
              <a:rPr lang="en-US" sz="3000" b="1" dirty="0" smtClean="0">
                <a:solidFill>
                  <a:srgbClr val="0070C0"/>
                </a:solidFill>
              </a:rPr>
              <a:t> +Root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+ Suffix               </a:t>
            </a:r>
            <a:r>
              <a:rPr lang="en-US" sz="3000" b="1" dirty="0" smtClean="0">
                <a:solidFill>
                  <a:srgbClr val="FF0000"/>
                </a:solidFill>
              </a:rPr>
              <a:t>Medical Terminology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Word root act as the foundation of the most medical .They usually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describe part of the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body.They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are the basic form around which  the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final word is formed.         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Most medical term have on or two roots and may be more .This term derived from  source 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lanquaqe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such as Greek or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Latain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.This provide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meaning of  the term and is key part of term      </a:t>
            </a:r>
          </a:p>
          <a:p>
            <a:pPr algn="l" rtl="0"/>
            <a:r>
              <a:rPr lang="en-US" sz="2000" b="1" dirty="0" smtClean="0">
                <a:solidFill>
                  <a:srgbClr val="00B0F0"/>
                </a:solidFill>
              </a:rPr>
              <a:t>Suffix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short word add at end the root  to modify its meaning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 example    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Gardiology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Gardio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000" b="1" dirty="0" err="1" smtClean="0">
                <a:solidFill>
                  <a:srgbClr val="00B0F0"/>
                </a:solidFill>
              </a:rPr>
              <a:t>Logy</a:t>
            </a:r>
            <a:r>
              <a:rPr lang="en-US" sz="2000" b="1" dirty="0" smtClean="0">
                <a:solidFill>
                  <a:srgbClr val="00B0F0"/>
                </a:solidFill>
              </a:rPr>
              <a:t>        </a:t>
            </a:r>
          </a:p>
          <a:p>
            <a:pPr algn="l" rtl="0"/>
            <a:r>
              <a:rPr lang="en-US" sz="2000" b="1" dirty="0" smtClean="0">
                <a:solidFill>
                  <a:srgbClr val="00B0F0"/>
                </a:solidFill>
              </a:rPr>
              <a:t>                       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Root </a:t>
            </a:r>
            <a:r>
              <a:rPr lang="en-US" sz="2000" b="1" dirty="0" smtClean="0">
                <a:solidFill>
                  <a:srgbClr val="00B0F0"/>
                </a:solidFill>
              </a:rPr>
              <a:t>    Suffix</a:t>
            </a:r>
          </a:p>
        </p:txBody>
      </p:sp>
      <p:sp>
        <p:nvSpPr>
          <p:cNvPr id="15" name="سهم إلى اليمين 14"/>
          <p:cNvSpPr/>
          <p:nvPr/>
        </p:nvSpPr>
        <p:spPr>
          <a:xfrm>
            <a:off x="3491880" y="3391299"/>
            <a:ext cx="978408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2555776" y="2420888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سهم إلى اليمين 3"/>
          <p:cNvSpPr/>
          <p:nvPr/>
        </p:nvSpPr>
        <p:spPr>
          <a:xfrm flipV="1">
            <a:off x="2465557" y="2883724"/>
            <a:ext cx="1065268" cy="1811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8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</a:rPr>
              <a:t>Combing form</a:t>
            </a:r>
            <a:r>
              <a:rPr lang="en-US" sz="2800" dirty="0" smtClean="0">
                <a:solidFill>
                  <a:srgbClr val="00B050"/>
                </a:solidFill>
              </a:rPr>
              <a:t>=</a:t>
            </a:r>
            <a:r>
              <a:rPr lang="en-US" sz="2800" dirty="0" err="1" smtClean="0">
                <a:solidFill>
                  <a:srgbClr val="00B0F0"/>
                </a:solidFill>
              </a:rPr>
              <a:t>Root</a:t>
            </a:r>
            <a:r>
              <a:rPr lang="en-US" sz="2800" dirty="0" err="1" smtClean="0">
                <a:solidFill>
                  <a:srgbClr val="FF0000"/>
                </a:solidFill>
              </a:rPr>
              <a:t>+</a:t>
            </a:r>
            <a:r>
              <a:rPr lang="en-US" sz="2800" dirty="0" err="1" smtClean="0">
                <a:solidFill>
                  <a:srgbClr val="FFC000"/>
                </a:solidFill>
              </a:rPr>
              <a:t>Vowel</a:t>
            </a:r>
            <a:r>
              <a:rPr lang="en-US" sz="2800" dirty="0" smtClean="0"/>
              <a:t>   Latters    (</a:t>
            </a:r>
            <a:r>
              <a:rPr lang="en-US" sz="2800" dirty="0" smtClean="0">
                <a:solidFill>
                  <a:srgbClr val="7030A0"/>
                </a:solidFill>
              </a:rPr>
              <a:t>a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00B050"/>
                </a:solidFill>
              </a:rPr>
              <a:t>e</a:t>
            </a:r>
            <a:r>
              <a:rPr lang="en-US" sz="2800" dirty="0" smtClean="0"/>
              <a:t>, </a:t>
            </a:r>
            <a:r>
              <a:rPr lang="en-US" sz="2800" dirty="0" err="1" smtClean="0">
                <a:solidFill>
                  <a:srgbClr val="7030A0"/>
                </a:solidFill>
              </a:rPr>
              <a:t>I</a:t>
            </a:r>
            <a:r>
              <a:rPr lang="en-US" sz="2800" dirty="0" err="1" smtClean="0"/>
              <a:t>,</a:t>
            </a:r>
            <a:r>
              <a:rPr lang="en-US" sz="2800" dirty="0" err="1" smtClean="0">
                <a:solidFill>
                  <a:srgbClr val="00B0F0"/>
                </a:solidFill>
              </a:rPr>
              <a:t>u</a:t>
            </a:r>
            <a:r>
              <a:rPr lang="en-US" sz="2800" dirty="0" smtClean="0"/>
              <a:t> ,</a:t>
            </a:r>
            <a:r>
              <a:rPr lang="en-US" sz="2800" dirty="0" smtClean="0">
                <a:solidFill>
                  <a:srgbClr val="FF0000"/>
                </a:solidFill>
              </a:rPr>
              <a:t>o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400" dirty="0" smtClean="0"/>
              <a:t>The useful of the </a:t>
            </a:r>
            <a:r>
              <a:rPr lang="en-US" sz="2400" dirty="0" err="1" smtClean="0"/>
              <a:t>the</a:t>
            </a:r>
            <a:r>
              <a:rPr lang="en-US" sz="2400" dirty="0" smtClean="0"/>
              <a:t> combing vowels  make medical </a:t>
            </a:r>
            <a:r>
              <a:rPr lang="en-US" sz="2400" b="1" dirty="0" smtClean="0"/>
              <a:t>term</a:t>
            </a:r>
            <a:r>
              <a:rPr lang="en-US" sz="2400" dirty="0" smtClean="0"/>
              <a:t> </a:t>
            </a:r>
            <a:r>
              <a:rPr lang="en-US" sz="2400" b="1" dirty="0" smtClean="0"/>
              <a:t>poss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ible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pronounce large term and easily and usual  vowel  is  </a:t>
            </a:r>
            <a:r>
              <a:rPr lang="en-US" sz="2400" dirty="0" smtClean="0">
                <a:solidFill>
                  <a:srgbClr val="FF0000"/>
                </a:solidFill>
              </a:rPr>
              <a:t>o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56792"/>
            <a:ext cx="8147248" cy="4569371"/>
          </a:xfrm>
        </p:spPr>
        <p:txBody>
          <a:bodyPr>
            <a:normAutofit fontScale="85000"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There are rules in using this vowel (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)  </a:t>
            </a:r>
          </a:p>
          <a:p>
            <a:pPr marL="0" indent="0" algn="l" rtl="0">
              <a:buNone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First rule </a:t>
            </a:r>
            <a:r>
              <a:rPr lang="en-US" sz="2400" b="1" dirty="0" smtClean="0"/>
              <a:t>deals with use of combing vowel (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) between word root and suffix that   begins with constant letter 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B0F0"/>
                </a:solidFill>
              </a:rPr>
              <a:t>Root</a:t>
            </a:r>
            <a:r>
              <a:rPr lang="en-US" sz="2400" b="1" dirty="0" err="1" smtClean="0"/>
              <a:t>+</a:t>
            </a:r>
            <a:r>
              <a:rPr lang="en-US" sz="2400" b="1" dirty="0" err="1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=</a:t>
            </a:r>
            <a:r>
              <a:rPr lang="en-US" sz="2400" b="1" dirty="0" smtClean="0">
                <a:solidFill>
                  <a:srgbClr val="00B050"/>
                </a:solidFill>
              </a:rPr>
              <a:t>Suffix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B0F0"/>
                </a:solidFill>
              </a:rPr>
              <a:t>Cardi</a:t>
            </a:r>
            <a:r>
              <a:rPr lang="en-US" sz="2400" b="1" dirty="0" smtClean="0">
                <a:solidFill>
                  <a:srgbClr val="00B050"/>
                </a:solidFill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00B050"/>
                </a:solidFill>
              </a:rPr>
              <a:t>  logy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Second rule</a:t>
            </a:r>
            <a:r>
              <a:rPr lang="en-US" sz="2400" b="1" dirty="0" smtClean="0">
                <a:solidFill>
                  <a:srgbClr val="00B050"/>
                </a:solidFill>
              </a:rPr>
              <a:t>;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 suffix begins </a:t>
            </a:r>
            <a:r>
              <a:rPr lang="en-US" sz="2400" b="1" dirty="0" smtClean="0">
                <a:solidFill>
                  <a:srgbClr val="FF0000"/>
                </a:solidFill>
              </a:rPr>
              <a:t>vowel</a:t>
            </a:r>
            <a:r>
              <a:rPr lang="en-US" sz="2400" b="1" dirty="0" smtClean="0">
                <a:solidFill>
                  <a:srgbClr val="00B050"/>
                </a:solidFill>
              </a:rPr>
              <a:t> latter </a:t>
            </a:r>
            <a:r>
              <a:rPr lang="en-US" sz="2400" b="1" dirty="0" smtClean="0">
                <a:solidFill>
                  <a:srgbClr val="FF0000"/>
                </a:solidFill>
              </a:rPr>
              <a:t>not use </a:t>
            </a:r>
            <a:r>
              <a:rPr lang="en-US" sz="2400" b="1" dirty="0" smtClean="0">
                <a:solidFill>
                  <a:srgbClr val="00B050"/>
                </a:solidFill>
              </a:rPr>
              <a:t>combing vowel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70C0"/>
                </a:solidFill>
              </a:rPr>
              <a:t>Artho</a:t>
            </a:r>
            <a:r>
              <a:rPr lang="en-US" sz="2400" b="1" dirty="0" smtClean="0">
                <a:solidFill>
                  <a:srgbClr val="00B050"/>
                </a:solidFill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join</a:t>
            </a:r>
            <a:r>
              <a:rPr lang="en-US" sz="2400" b="1" dirty="0" smtClean="0">
                <a:solidFill>
                  <a:srgbClr val="00B050"/>
                </a:solidFill>
              </a:rPr>
              <a:t>t) +</a:t>
            </a:r>
            <a:r>
              <a:rPr lang="en-US" sz="2400" b="1" dirty="0" err="1" smtClean="0">
                <a:solidFill>
                  <a:srgbClr val="00B050"/>
                </a:solidFill>
              </a:rPr>
              <a:t>itis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(inflammation</a:t>
            </a:r>
            <a:r>
              <a:rPr lang="en-US" sz="2400" b="1" dirty="0" smtClean="0">
                <a:solidFill>
                  <a:srgbClr val="00B050"/>
                </a:solidFill>
              </a:rPr>
              <a:t>)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Arthitis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Third rule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 deals with combing vowel is used between </a:t>
            </a:r>
            <a:r>
              <a:rPr lang="en-US" sz="2400" b="1" dirty="0" smtClean="0">
                <a:solidFill>
                  <a:srgbClr val="FF0000"/>
                </a:solidFill>
              </a:rPr>
              <a:t>two roots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even if second word root begins with vowel            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Gastr</a:t>
            </a: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</a:rPr>
              <a:t>o-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nter-</a:t>
            </a:r>
            <a:r>
              <a:rPr lang="en-US" sz="2400" b="1" dirty="0" err="1" smtClean="0">
                <a:solidFill>
                  <a:srgbClr val="FF0000"/>
                </a:solidFill>
              </a:rPr>
              <a:t>itis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So combing form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consist of </a:t>
            </a:r>
            <a:r>
              <a:rPr lang="en-US" sz="2400" b="1" dirty="0" smtClean="0">
                <a:solidFill>
                  <a:srgbClr val="FF0000"/>
                </a:solidFill>
              </a:rPr>
              <a:t>root </a:t>
            </a:r>
            <a:r>
              <a:rPr lang="en-US" sz="2400" b="1" dirty="0" smtClean="0">
                <a:solidFill>
                  <a:srgbClr val="00B0F0"/>
                </a:solidFill>
              </a:rPr>
              <a:t>and</a:t>
            </a:r>
            <a:r>
              <a:rPr lang="en-US" sz="2400" b="1" dirty="0" smtClean="0">
                <a:solidFill>
                  <a:srgbClr val="FF0000"/>
                </a:solidFill>
              </a:rPr>
              <a:t> vowel     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Examples  </a:t>
            </a:r>
            <a:r>
              <a:rPr lang="en-US" sz="2400" b="1" dirty="0" err="1" smtClean="0">
                <a:solidFill>
                  <a:srgbClr val="FF0000"/>
                </a:solidFill>
              </a:rPr>
              <a:t>Arth</a:t>
            </a:r>
            <a:r>
              <a:rPr lang="en-US" sz="2400" b="1" dirty="0" smtClean="0">
                <a:solidFill>
                  <a:srgbClr val="FF000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joint</a:t>
            </a: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</a:rPr>
              <a:t>Cardi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 =</a:t>
            </a:r>
            <a:r>
              <a:rPr lang="en-US" sz="2400" b="1" dirty="0" smtClean="0">
                <a:solidFill>
                  <a:srgbClr val="00B050"/>
                </a:solidFill>
              </a:rPr>
              <a:t>heart</a:t>
            </a:r>
            <a:r>
              <a:rPr lang="en-US" sz="2400" b="1" dirty="0" smtClean="0">
                <a:solidFill>
                  <a:srgbClr val="00B0F0"/>
                </a:solidFill>
              </a:rPr>
              <a:t>      </a:t>
            </a:r>
            <a:r>
              <a:rPr lang="en-US" sz="2400" b="1" dirty="0" err="1" smtClean="0">
                <a:solidFill>
                  <a:srgbClr val="FF0000"/>
                </a:solidFill>
              </a:rPr>
              <a:t>Derm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 =</a:t>
            </a:r>
            <a:r>
              <a:rPr lang="en-US" sz="2400" b="1" dirty="0" smtClean="0">
                <a:solidFill>
                  <a:srgbClr val="00B050"/>
                </a:solidFill>
              </a:rPr>
              <a:t>Skin 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Gastr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=</a:t>
            </a:r>
            <a:r>
              <a:rPr lang="en-US" sz="2400" b="1" dirty="0" smtClean="0">
                <a:solidFill>
                  <a:srgbClr val="00B050"/>
                </a:solidFill>
              </a:rPr>
              <a:t>Stomach</a:t>
            </a:r>
            <a:r>
              <a:rPr lang="en-US" sz="2400" b="1" dirty="0" smtClean="0">
                <a:solidFill>
                  <a:srgbClr val="00B0F0"/>
                </a:solidFill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Hamat</a:t>
            </a:r>
            <a:r>
              <a:rPr lang="en-US" sz="2400" b="1" dirty="0" smtClean="0">
                <a:solidFill>
                  <a:srgbClr val="00B0F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blood</a:t>
            </a:r>
            <a:r>
              <a:rPr lang="en-US" sz="2400" b="1" dirty="0" smtClean="0">
                <a:solidFill>
                  <a:srgbClr val="00B0F0"/>
                </a:solidFill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</a:rPr>
              <a:t>Nephr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o=kidney   </a:t>
            </a:r>
            <a:r>
              <a:rPr lang="en-US" sz="2400" b="1" dirty="0" err="1" smtClean="0">
                <a:solidFill>
                  <a:srgbClr val="FF0000"/>
                </a:solidFill>
              </a:rPr>
              <a:t>Neur</a:t>
            </a:r>
            <a:r>
              <a:rPr lang="en-US" sz="2400" b="1" dirty="0" smtClean="0">
                <a:solidFill>
                  <a:srgbClr val="00B0F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nerve</a:t>
            </a:r>
            <a:r>
              <a:rPr lang="en-US" sz="2400" b="1" dirty="0" smtClean="0">
                <a:solidFill>
                  <a:srgbClr val="00B0F0"/>
                </a:solidFill>
              </a:rPr>
              <a:t>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Ot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=ear    </a:t>
            </a:r>
            <a:r>
              <a:rPr lang="en-US" sz="2400" b="1" dirty="0" err="1" smtClean="0">
                <a:solidFill>
                  <a:srgbClr val="FF0000"/>
                </a:solidFill>
              </a:rPr>
              <a:t>Pulmon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lung</a:t>
            </a:r>
            <a:r>
              <a:rPr lang="en-US" sz="2400" b="1" dirty="0" smtClean="0">
                <a:solidFill>
                  <a:srgbClr val="00B0F0"/>
                </a:solidFill>
              </a:rPr>
              <a:t>     </a:t>
            </a:r>
            <a:r>
              <a:rPr lang="en-US" sz="2400" b="1" dirty="0" err="1" smtClean="0">
                <a:solidFill>
                  <a:srgbClr val="FF0000"/>
                </a:solidFill>
              </a:rPr>
              <a:t>Rhin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nose</a:t>
            </a:r>
            <a:r>
              <a:rPr lang="en-US" sz="2400" b="1" dirty="0" smtClean="0">
                <a:solidFill>
                  <a:srgbClr val="00B0F0"/>
                </a:solidFill>
              </a:rPr>
              <a:t>    </a:t>
            </a:r>
            <a:r>
              <a:rPr lang="en-US" sz="2400" b="1" dirty="0" smtClean="0">
                <a:solidFill>
                  <a:srgbClr val="FF0000"/>
                </a:solidFill>
              </a:rPr>
              <a:t>Ur/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urin</a:t>
            </a:r>
            <a:r>
              <a:rPr lang="en-US" sz="2400" b="1" dirty="0" smtClean="0">
                <a:solidFill>
                  <a:srgbClr val="00B0F0"/>
                </a:solidFill>
              </a:rPr>
              <a:t>e    urinary system         </a:t>
            </a:r>
          </a:p>
          <a:p>
            <a:pPr marL="0" indent="0" algn="l" rtl="0">
              <a:buNone/>
            </a:pPr>
            <a:endParaRPr lang="en-US" sz="2400" b="1" dirty="0" smtClean="0">
              <a:solidFill>
                <a:srgbClr val="92D050"/>
              </a:solidFill>
            </a:endParaRPr>
          </a:p>
          <a:p>
            <a:pPr marL="0" indent="0" algn="l" rtl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95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630932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For example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Pharyn</a:t>
            </a:r>
            <a:r>
              <a:rPr lang="en-US" sz="1800" b="1" dirty="0" smtClean="0">
                <a:cs typeface="+mj-cs"/>
              </a:rPr>
              <a:t>x=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pharyn</a:t>
            </a:r>
            <a:r>
              <a:rPr lang="en-US" sz="1800" b="1" dirty="0" smtClean="0">
                <a:cs typeface="+mj-cs"/>
              </a:rPr>
              <a:t>geal         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Thorax</a:t>
            </a:r>
            <a:r>
              <a:rPr lang="en-US" sz="1800" b="1" dirty="0" smtClean="0">
                <a:cs typeface="+mj-cs"/>
              </a:rPr>
              <a:t> ( chest)  =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c</a:t>
            </a:r>
            <a:r>
              <a:rPr lang="en-US" sz="1800" b="1" dirty="0" smtClean="0">
                <a:cs typeface="+mj-cs"/>
              </a:rPr>
              <a:t>ic    </a:t>
            </a:r>
          </a:p>
          <a:p>
            <a:pPr marL="0" indent="0" algn="l" rtl="0">
              <a:buNone/>
            </a:pPr>
            <a:r>
              <a:rPr lang="en-US" sz="1800" b="1" dirty="0"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                     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</a:t>
            </a:r>
            <a:r>
              <a:rPr lang="en-US" sz="1800" b="1" dirty="0" smtClean="0">
                <a:cs typeface="+mj-cs"/>
              </a:rPr>
              <a:t>cotomy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  <a:cs typeface="+mj-cs"/>
              </a:rPr>
              <a:t>Suffix</a:t>
            </a:r>
            <a:r>
              <a:rPr lang="en-US" sz="1800" b="1" dirty="0" smtClean="0">
                <a:cs typeface="+mj-cs"/>
              </a:rPr>
              <a:t>  beginning with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cs typeface="+mj-cs"/>
              </a:rPr>
              <a:t>rh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   </a:t>
            </a:r>
            <a:r>
              <a:rPr lang="en-US" sz="1800" b="1" dirty="0" smtClean="0">
                <a:cs typeface="+mj-cs"/>
              </a:rPr>
              <a:t>is added to  a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root</a:t>
            </a:r>
            <a:r>
              <a:rPr lang="en-US" sz="1800" b="1" dirty="0" smtClean="0">
                <a:cs typeface="+mj-cs"/>
              </a:rPr>
              <a:t>, the r  is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cs typeface="+mj-cs"/>
              </a:rPr>
              <a:t>doubled   </a:t>
            </a:r>
            <a:r>
              <a:rPr lang="en-US" sz="1800" b="1" dirty="0" smtClean="0">
                <a:cs typeface="+mj-cs"/>
              </a:rPr>
              <a:t>  </a:t>
            </a:r>
          </a:p>
          <a:p>
            <a:pPr marL="0" indent="0" algn="l" rtl="0">
              <a:buNone/>
            </a:pPr>
            <a:r>
              <a:rPr lang="en-US" sz="1800" b="1" dirty="0" smtClean="0">
                <a:cs typeface="+mj-cs"/>
              </a:rPr>
              <a:t>For example                    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cs typeface="+mj-cs"/>
              </a:rPr>
              <a:t> 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Men/o</a:t>
            </a:r>
            <a:r>
              <a:rPr lang="en-US" sz="1800" b="1" dirty="0" smtClean="0">
                <a:cs typeface="+mj-cs"/>
              </a:rPr>
              <a:t>(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menses</a:t>
            </a:r>
            <a:r>
              <a:rPr lang="en-US" sz="1800" b="1" dirty="0" smtClean="0">
                <a:cs typeface="+mj-cs"/>
              </a:rPr>
              <a:t>)   +</a:t>
            </a:r>
            <a:r>
              <a:rPr lang="en-US" sz="1800" b="1" dirty="0" smtClean="0">
                <a:solidFill>
                  <a:srgbClr val="0070C0"/>
                </a:solidFill>
                <a:cs typeface="+mj-cs"/>
              </a:rPr>
              <a:t>rhea</a:t>
            </a:r>
            <a:r>
              <a:rPr lang="en-US" sz="1800" b="1" dirty="0" smtClean="0">
                <a:cs typeface="+mj-cs"/>
              </a:rPr>
              <a:t> =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Meno</a:t>
            </a:r>
            <a:r>
              <a:rPr lang="en-US" sz="1800" b="1" dirty="0" smtClean="0">
                <a:cs typeface="+mj-cs"/>
              </a:rPr>
              <a:t>rrhea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Hem/o</a:t>
            </a:r>
            <a:r>
              <a:rPr lang="en-US" sz="1800" b="1" dirty="0" smtClean="0">
                <a:cs typeface="+mj-cs"/>
              </a:rPr>
              <a:t> (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blood</a:t>
            </a:r>
            <a:r>
              <a:rPr lang="en-US" sz="1800" b="1" dirty="0" smtClean="0">
                <a:cs typeface="+mj-cs"/>
              </a:rPr>
              <a:t>)  +</a:t>
            </a:r>
            <a:r>
              <a:rPr lang="en-US" sz="1800" b="1" dirty="0" err="1" smtClean="0">
                <a:solidFill>
                  <a:srgbClr val="0070C0"/>
                </a:solidFill>
                <a:cs typeface="+mj-cs"/>
              </a:rPr>
              <a:t>rhage</a:t>
            </a:r>
            <a:r>
              <a:rPr lang="en-US" sz="1800" b="1" dirty="0" smtClean="0">
                <a:cs typeface="+mj-cs"/>
              </a:rPr>
              <a:t>= 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Hemo</a:t>
            </a:r>
            <a:r>
              <a:rPr lang="en-US" sz="1800" b="1" dirty="0" smtClean="0">
                <a:cs typeface="+mj-cs"/>
              </a:rPr>
              <a:t>rrhage                        </a:t>
            </a:r>
          </a:p>
          <a:p>
            <a:pPr marL="0" indent="0" algn="l" rtl="0">
              <a:buNone/>
            </a:pPr>
            <a:r>
              <a:rPr lang="en-US" sz="1800" b="1" dirty="0"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Silent letters and unusual pronunciation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Letter           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cs typeface="+mj-cs"/>
              </a:rPr>
              <a:t> Pronunciation                        </a:t>
            </a:r>
            <a:r>
              <a:rPr lang="en-US" sz="1800" b="1" dirty="0" smtClean="0">
                <a:solidFill>
                  <a:srgbClr val="00B0F0"/>
                </a:solidFill>
                <a:cs typeface="+mj-cs"/>
              </a:rPr>
              <a:t>Example </a:t>
            </a:r>
            <a:r>
              <a:rPr lang="en-US" sz="1800" b="1" dirty="0" smtClean="0">
                <a:cs typeface="+mj-cs"/>
              </a:rPr>
              <a:t>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Ch</a:t>
            </a:r>
            <a:r>
              <a:rPr lang="en-US" sz="1800" b="1" dirty="0" smtClean="0">
                <a:cs typeface="+mj-cs"/>
              </a:rPr>
              <a:t>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k</a:t>
            </a:r>
            <a:r>
              <a:rPr lang="en-US" sz="1800" b="1" dirty="0" smtClean="0">
                <a:cs typeface="+mj-cs"/>
              </a:rPr>
              <a:t>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Chemical</a:t>
            </a:r>
            <a:r>
              <a:rPr lang="en-US" sz="1800" b="1" dirty="0" smtClean="0">
                <a:cs typeface="+mj-cs"/>
              </a:rPr>
              <a:t>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Dys</a:t>
            </a:r>
            <a:r>
              <a:rPr lang="en-US" sz="1800" b="1" dirty="0" smtClean="0">
                <a:cs typeface="+mj-cs"/>
              </a:rPr>
              <a:t>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Dis </a:t>
            </a:r>
            <a:r>
              <a:rPr lang="en-US" sz="1800" b="1" dirty="0" smtClean="0">
                <a:cs typeface="+mj-cs"/>
              </a:rPr>
              <a:t>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Dystrophy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Eu</a:t>
            </a:r>
            <a:r>
              <a:rPr lang="en-US" sz="1800" b="1" dirty="0" smtClean="0">
                <a:cs typeface="+mj-cs"/>
              </a:rPr>
              <a:t> 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U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                             Euphoria             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Ph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F </a:t>
            </a:r>
            <a:r>
              <a:rPr lang="en-US" sz="1800" b="1" dirty="0" smtClean="0">
                <a:cs typeface="+mj-cs"/>
              </a:rPr>
              <a:t>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Photophobia            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Pt</a:t>
            </a:r>
            <a:r>
              <a:rPr lang="en-US" sz="1800" b="1" dirty="0" smtClean="0">
                <a:cs typeface="+mj-cs"/>
              </a:rPr>
              <a:t> 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T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Ptosis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Rh</a:t>
            </a:r>
            <a:r>
              <a:rPr lang="en-US" sz="1800" b="1" dirty="0" smtClean="0">
                <a:cs typeface="+mj-cs"/>
              </a:rPr>
              <a:t> 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R</a:t>
            </a:r>
            <a:r>
              <a:rPr lang="en-US" sz="1800" b="1" dirty="0" smtClean="0">
                <a:cs typeface="+mj-cs"/>
              </a:rPr>
              <a:t>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Rheumatic                                     </a:t>
            </a:r>
            <a:endParaRPr lang="en-US" sz="1800" b="1" dirty="0">
              <a:solidFill>
                <a:srgbClr val="7030A0"/>
              </a:solidFill>
              <a:cs typeface="+mj-cs"/>
            </a:endParaRP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X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                               Z 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Xiphoid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Pn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N 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Pneumonia           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7030A0"/>
                </a:solidFill>
                <a:cs typeface="+mj-cs"/>
              </a:rPr>
              <a:t>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       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</a:t>
            </a:r>
            <a:endParaRPr lang="en-US" sz="1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</a:rPr>
              <a:t>Word ending </a:t>
            </a:r>
            <a:r>
              <a:rPr lang="en-US" sz="2400" dirty="0" smtClean="0"/>
              <a:t>in( </a:t>
            </a:r>
            <a:r>
              <a:rPr lang="en-US" sz="2400" dirty="0" smtClean="0">
                <a:solidFill>
                  <a:srgbClr val="0070C0"/>
                </a:solidFill>
              </a:rPr>
              <a:t>X</a:t>
            </a:r>
            <a:r>
              <a:rPr lang="en-US" sz="2000" dirty="0" smtClean="0">
                <a:solidFill>
                  <a:srgbClr val="0070C0"/>
                </a:solidFill>
              </a:rPr>
              <a:t>  </a:t>
            </a:r>
            <a:r>
              <a:rPr lang="en-US" sz="2000" dirty="0" smtClean="0"/>
              <a:t>)      </a:t>
            </a:r>
            <a:br>
              <a:rPr lang="en-US" sz="2000" dirty="0" smtClean="0"/>
            </a:br>
            <a:r>
              <a:rPr lang="en-US" sz="2000" dirty="0" smtClean="0"/>
              <a:t>When </a:t>
            </a:r>
            <a:r>
              <a:rPr lang="en-US" sz="2000" dirty="0" smtClean="0">
                <a:solidFill>
                  <a:srgbClr val="FF0000"/>
                </a:solidFill>
              </a:rPr>
              <a:t>word ends  </a:t>
            </a:r>
            <a:r>
              <a:rPr lang="en-US" sz="2000" dirty="0" smtClean="0"/>
              <a:t>with latter ( </a:t>
            </a:r>
            <a:r>
              <a:rPr lang="en-US" sz="2000" dirty="0" smtClean="0">
                <a:solidFill>
                  <a:srgbClr val="0070C0"/>
                </a:solidFill>
              </a:rPr>
              <a:t>X</a:t>
            </a:r>
            <a:r>
              <a:rPr lang="en-US" sz="2000" dirty="0" smtClean="0"/>
              <a:t>) and added </a:t>
            </a:r>
            <a:r>
              <a:rPr lang="en-US" sz="2000" dirty="0" smtClean="0">
                <a:solidFill>
                  <a:srgbClr val="00B0F0"/>
                </a:solidFill>
              </a:rPr>
              <a:t>suffix</a:t>
            </a:r>
            <a:r>
              <a:rPr lang="en-US" sz="2000" dirty="0" smtClean="0"/>
              <a:t>. The x  is changed into ( </a:t>
            </a:r>
            <a:r>
              <a:rPr lang="en-US" sz="2000" dirty="0" smtClean="0">
                <a:solidFill>
                  <a:srgbClr val="00B050"/>
                </a:solidFill>
              </a:rPr>
              <a:t>g</a:t>
            </a:r>
            <a:r>
              <a:rPr lang="en-US" sz="2000" dirty="0" smtClean="0"/>
              <a:t>)  or( </a:t>
            </a:r>
            <a:r>
              <a:rPr lang="en-US" sz="2000" dirty="0" smtClean="0">
                <a:solidFill>
                  <a:srgbClr val="00B050"/>
                </a:solidFill>
              </a:rPr>
              <a:t>c</a:t>
            </a:r>
            <a:r>
              <a:rPr lang="en-US" sz="2000" dirty="0" smtClean="0"/>
              <a:t> )               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169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-531440"/>
            <a:ext cx="9144000" cy="68580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7030A0"/>
                </a:solidFill>
              </a:rPr>
              <a:t>       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    </a:t>
            </a:r>
            <a:r>
              <a:rPr lang="en-US" sz="2800" dirty="0" smtClean="0">
                <a:solidFill>
                  <a:srgbClr val="FF0000"/>
                </a:solidFill>
              </a:rPr>
              <a:t>General rules for plural       </a:t>
            </a:r>
          </a:p>
          <a:p>
            <a:pPr marL="0" indent="0" algn="l" rtl="0">
              <a:buNone/>
            </a:pPr>
            <a:r>
              <a:rPr lang="en-US" sz="2800" u="sng" dirty="0">
                <a:solidFill>
                  <a:srgbClr val="FF0000"/>
                </a:solidFill>
              </a:rPr>
              <a:t>  </a:t>
            </a:r>
            <a:r>
              <a:rPr lang="en-US" sz="2800" u="sng" dirty="0" smtClean="0">
                <a:solidFill>
                  <a:srgbClr val="FF0000"/>
                </a:solidFill>
              </a:rPr>
              <a:t>       w</a:t>
            </a:r>
            <a:r>
              <a:rPr lang="en-US" sz="2400" u="sng" dirty="0" smtClean="0">
                <a:solidFill>
                  <a:srgbClr val="FF0000"/>
                </a:solidFill>
              </a:rPr>
              <a:t>ord end        </a:t>
            </a:r>
            <a:r>
              <a:rPr lang="en-US" sz="2400" u="sng" dirty="0" smtClean="0">
                <a:solidFill>
                  <a:srgbClr val="0070C0"/>
                </a:solidFill>
              </a:rPr>
              <a:t>Singular </a:t>
            </a:r>
            <a:r>
              <a:rPr lang="en-US" sz="2400" u="sng" dirty="0" smtClean="0">
                <a:solidFill>
                  <a:srgbClr val="FF0000"/>
                </a:solidFill>
              </a:rPr>
              <a:t>          </a:t>
            </a:r>
            <a:r>
              <a:rPr lang="en-US" sz="2400" u="sng" dirty="0" smtClean="0">
                <a:solidFill>
                  <a:srgbClr val="00B050"/>
                </a:solidFill>
              </a:rPr>
              <a:t> plural        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 A                   </a:t>
            </a:r>
            <a:r>
              <a:rPr lang="en-US" sz="2400" dirty="0" smtClean="0">
                <a:solidFill>
                  <a:srgbClr val="0070C0"/>
                </a:solidFill>
              </a:rPr>
              <a:t>vertebra</a:t>
            </a:r>
            <a:r>
              <a:rPr lang="en-US" sz="2400" dirty="0" smtClean="0">
                <a:solidFill>
                  <a:srgbClr val="FF0000"/>
                </a:solidFill>
              </a:rPr>
              <a:t>           </a:t>
            </a:r>
            <a:r>
              <a:rPr lang="en-US" sz="2400" dirty="0" smtClean="0">
                <a:solidFill>
                  <a:srgbClr val="00B050"/>
                </a:solidFill>
              </a:rPr>
              <a:t>vertebrae</a:t>
            </a:r>
            <a:r>
              <a:rPr lang="en-US" sz="2400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-Ex or –Ix       </a:t>
            </a:r>
            <a:r>
              <a:rPr lang="en-US" sz="2400" dirty="0" smtClean="0">
                <a:solidFill>
                  <a:srgbClr val="0070C0"/>
                </a:solidFill>
              </a:rPr>
              <a:t>Appendix</a:t>
            </a:r>
            <a:r>
              <a:rPr lang="en-US" sz="2400" dirty="0" smtClean="0">
                <a:solidFill>
                  <a:srgbClr val="FF0000"/>
                </a:solidFill>
              </a:rPr>
              <a:t>          </a:t>
            </a:r>
            <a:r>
              <a:rPr lang="en-US" sz="2400" dirty="0" smtClean="0">
                <a:solidFill>
                  <a:srgbClr val="00B050"/>
                </a:solidFill>
              </a:rPr>
              <a:t>Appendices 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- Ax                 </a:t>
            </a:r>
            <a:r>
              <a:rPr lang="en-US" sz="2400" dirty="0" smtClean="0">
                <a:solidFill>
                  <a:srgbClr val="0070C0"/>
                </a:solidFill>
              </a:rPr>
              <a:t>Thorax  </a:t>
            </a:r>
            <a:r>
              <a:rPr lang="en-US" sz="2400" dirty="0" smtClean="0">
                <a:solidFill>
                  <a:srgbClr val="FF0000"/>
                </a:solidFill>
              </a:rPr>
              <a:t>              </a:t>
            </a:r>
            <a:r>
              <a:rPr lang="en-US" sz="2400" dirty="0" smtClean="0">
                <a:solidFill>
                  <a:srgbClr val="00B050"/>
                </a:solidFill>
              </a:rPr>
              <a:t>Thoraces</a:t>
            </a:r>
            <a:r>
              <a:rPr lang="en-US" sz="2400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-Is                  </a:t>
            </a:r>
            <a:r>
              <a:rPr lang="en-US" sz="2400" dirty="0" smtClean="0">
                <a:solidFill>
                  <a:srgbClr val="0070C0"/>
                </a:solidFill>
              </a:rPr>
              <a:t>metastasis </a:t>
            </a:r>
            <a:r>
              <a:rPr lang="en-US" sz="2400" dirty="0" smtClean="0">
                <a:solidFill>
                  <a:srgbClr val="FF0000"/>
                </a:solidFill>
              </a:rPr>
              <a:t>        </a:t>
            </a:r>
            <a:r>
              <a:rPr lang="en-US" sz="2400" dirty="0" smtClean="0">
                <a:solidFill>
                  <a:srgbClr val="00B050"/>
                </a:solidFill>
              </a:rPr>
              <a:t>Metastases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- Ma               </a:t>
            </a:r>
            <a:r>
              <a:rPr lang="en-US" sz="2400" dirty="0" smtClean="0">
                <a:solidFill>
                  <a:srgbClr val="0070C0"/>
                </a:solidFill>
              </a:rPr>
              <a:t>Sarcoma 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  <a:r>
              <a:rPr lang="en-US" sz="2400" dirty="0" smtClean="0">
                <a:solidFill>
                  <a:srgbClr val="00B050"/>
                </a:solidFill>
              </a:rPr>
              <a:t> Sarcomata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 - </a:t>
            </a:r>
            <a:r>
              <a:rPr lang="en-US" sz="2400" dirty="0" err="1" smtClean="0">
                <a:solidFill>
                  <a:srgbClr val="FF0000"/>
                </a:solidFill>
              </a:rPr>
              <a:t>Nx</a:t>
            </a:r>
            <a:r>
              <a:rPr lang="en-US" sz="2400" dirty="0" smtClean="0">
                <a:solidFill>
                  <a:srgbClr val="FF0000"/>
                </a:solidFill>
              </a:rPr>
              <a:t>                 </a:t>
            </a:r>
            <a:r>
              <a:rPr lang="en-US" sz="2400" dirty="0" smtClean="0">
                <a:solidFill>
                  <a:srgbClr val="0070C0"/>
                </a:solidFill>
              </a:rPr>
              <a:t> phalanx </a:t>
            </a:r>
            <a:r>
              <a:rPr lang="en-US" sz="2400" dirty="0" smtClean="0">
                <a:solidFill>
                  <a:srgbClr val="00B050"/>
                </a:solidFill>
              </a:rPr>
              <a:t>          phalanges  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 - On                </a:t>
            </a:r>
            <a:r>
              <a:rPr lang="en-US" sz="2400" dirty="0" smtClean="0">
                <a:solidFill>
                  <a:srgbClr val="0070C0"/>
                </a:solidFill>
              </a:rPr>
              <a:t> ganglion          </a:t>
            </a:r>
            <a:r>
              <a:rPr lang="en-US" sz="2400" dirty="0" smtClean="0">
                <a:solidFill>
                  <a:srgbClr val="00B050"/>
                </a:solidFill>
              </a:rPr>
              <a:t>ganglia </a:t>
            </a:r>
            <a:r>
              <a:rPr lang="en-US" sz="2400" dirty="0" smtClean="0">
                <a:solidFill>
                  <a:srgbClr val="FF0000"/>
                </a:solidFill>
              </a:rPr>
              <a:t>   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- Um               </a:t>
            </a:r>
            <a:r>
              <a:rPr lang="en-US" sz="2400" dirty="0" smtClean="0">
                <a:solidFill>
                  <a:srgbClr val="0070C0"/>
                </a:solidFill>
              </a:rPr>
              <a:t>Ovum</a:t>
            </a:r>
            <a:r>
              <a:rPr lang="en-US" sz="2400" dirty="0" smtClean="0">
                <a:solidFill>
                  <a:srgbClr val="FF0000"/>
                </a:solidFill>
              </a:rPr>
              <a:t>                 </a:t>
            </a:r>
            <a:r>
              <a:rPr lang="en-US" sz="2400" dirty="0" smtClean="0">
                <a:solidFill>
                  <a:srgbClr val="00B050"/>
                </a:solidFill>
              </a:rPr>
              <a:t> Ova             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 - Y                  </a:t>
            </a:r>
            <a:r>
              <a:rPr lang="en-US" sz="2400" dirty="0" smtClean="0">
                <a:solidFill>
                  <a:srgbClr val="0070C0"/>
                </a:solidFill>
              </a:rPr>
              <a:t> Biopsy               </a:t>
            </a:r>
            <a:r>
              <a:rPr lang="en-US" sz="2400" dirty="0" smtClean="0">
                <a:solidFill>
                  <a:srgbClr val="00B050"/>
                </a:solidFill>
              </a:rPr>
              <a:t>biopsies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 Us                   </a:t>
            </a:r>
            <a:r>
              <a:rPr lang="en-US" sz="2400" dirty="0" smtClean="0">
                <a:solidFill>
                  <a:srgbClr val="0070C0"/>
                </a:solidFill>
              </a:rPr>
              <a:t>nucleus</a:t>
            </a:r>
            <a:r>
              <a:rPr lang="en-US" sz="2400" dirty="0" smtClean="0">
                <a:solidFill>
                  <a:srgbClr val="FF0000"/>
                </a:solidFill>
              </a:rPr>
              <a:t>              </a:t>
            </a:r>
            <a:r>
              <a:rPr lang="en-US" sz="2400" dirty="0" smtClean="0">
                <a:solidFill>
                  <a:srgbClr val="00B050"/>
                </a:solidFill>
              </a:rPr>
              <a:t>nuclei </a:t>
            </a:r>
            <a:r>
              <a:rPr lang="en-US" sz="2400" dirty="0" smtClean="0">
                <a:solidFill>
                  <a:srgbClr val="FF0000"/>
                </a:solidFill>
              </a:rPr>
              <a:t>          </a:t>
            </a:r>
          </a:p>
          <a:p>
            <a:pPr marL="0" indent="0" algn="l" rtl="0">
              <a:buNone/>
            </a:pPr>
            <a:r>
              <a:rPr lang="en-US" sz="2400" dirty="0" smtClean="0"/>
              <a:t>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568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76672"/>
            <a:ext cx="8424936" cy="5976664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b="1" dirty="0" smtClean="0"/>
              <a:t>             </a:t>
            </a:r>
            <a:r>
              <a:rPr lang="en-US" b="1" dirty="0" smtClean="0">
                <a:solidFill>
                  <a:srgbClr val="FF0000"/>
                </a:solidFill>
              </a:rPr>
              <a:t>Example of   Roots</a:t>
            </a:r>
          </a:p>
          <a:p>
            <a:pPr marL="0" indent="0" algn="l" rtl="0">
              <a:buNone/>
            </a:pPr>
            <a:r>
              <a:rPr lang="en-US" b="1" dirty="0" smtClean="0"/>
              <a:t>    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FF0000"/>
                </a:solidFill>
              </a:rPr>
              <a:t>Abdomen  </a:t>
            </a:r>
            <a:r>
              <a:rPr lang="en-US" sz="2000" b="1" dirty="0" smtClean="0"/>
              <a:t>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Abdomino</a:t>
            </a:r>
            <a:r>
              <a:rPr lang="en-US" sz="2000" b="1" dirty="0" smtClean="0">
                <a:solidFill>
                  <a:srgbClr val="0070C0"/>
                </a:solidFill>
              </a:rPr>
              <a:t>  </a:t>
            </a:r>
            <a:r>
              <a:rPr lang="en-US" sz="2000" b="1" dirty="0" smtClean="0"/>
              <a:t>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Thyroid gland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Thyro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Arm  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Brachio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Viscera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Viscero</a:t>
            </a:r>
            <a:r>
              <a:rPr lang="en-US" sz="2000" b="1" dirty="0" smtClean="0"/>
              <a:t>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Bronchus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Liver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Hepto</a:t>
            </a:r>
            <a:r>
              <a:rPr lang="en-US" sz="2000" b="1" dirty="0" smtClean="0">
                <a:solidFill>
                  <a:srgbClr val="0070C0"/>
                </a:solidFill>
              </a:rPr>
              <a:t>-   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Cancer </a:t>
            </a:r>
            <a:r>
              <a:rPr lang="en-US" sz="2000" b="1" dirty="0" smtClean="0"/>
              <a:t>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Carcino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Kidney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Renal </a:t>
            </a:r>
            <a:r>
              <a:rPr lang="en-US" sz="2000" b="1" dirty="0" smtClean="0"/>
              <a:t>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Heart</a:t>
            </a:r>
            <a:r>
              <a:rPr lang="en-US" sz="2000" b="1" dirty="0" smtClean="0"/>
              <a:t>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Cardio-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Tumor/ Mass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Onco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Colon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Colo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Bone </a:t>
            </a:r>
            <a:r>
              <a:rPr lang="en-US" sz="2000" b="1" dirty="0" smtClean="0"/>
              <a:t>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Osteo</a:t>
            </a:r>
            <a:r>
              <a:rPr lang="en-US" sz="2000" b="1" dirty="0" smtClean="0">
                <a:solidFill>
                  <a:srgbClr val="0070C0"/>
                </a:solidFill>
              </a:rPr>
              <a:t>  -</a:t>
            </a:r>
            <a:r>
              <a:rPr lang="en-US" sz="2000" b="1" dirty="0" smtClean="0"/>
              <a:t> 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Cell 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Cyto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Skull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Cranio</a:t>
            </a:r>
            <a:r>
              <a:rPr lang="en-US" sz="2000" b="1" dirty="0" smtClean="0"/>
              <a:t> -- 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                                  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Fat,Fatty</a:t>
            </a:r>
            <a:r>
              <a:rPr lang="en-US" sz="2000" b="1" dirty="0" smtClean="0">
                <a:solidFill>
                  <a:srgbClr val="FF0000"/>
                </a:solidFill>
              </a:rPr>
              <a:t> Tissue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Adipos</a:t>
            </a:r>
            <a:r>
              <a:rPr lang="en-US" sz="2000" b="1" dirty="0" smtClean="0">
                <a:solidFill>
                  <a:srgbClr val="0070C0"/>
                </a:solidFill>
              </a:rPr>
              <a:t>-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Brain  </a:t>
            </a:r>
            <a:r>
              <a:rPr lang="en-US" sz="2000" b="1" dirty="0" smtClean="0"/>
              <a:t>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Encephalo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Adernal</a:t>
            </a:r>
            <a:r>
              <a:rPr lang="en-US" sz="2000" b="1" dirty="0" smtClean="0">
                <a:solidFill>
                  <a:srgbClr val="FF0000"/>
                </a:solidFill>
              </a:rPr>
              <a:t> gland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Aderno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--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Intestine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Intestino</a:t>
            </a:r>
            <a:r>
              <a:rPr lang="en-US" sz="2000" b="1" dirty="0" smtClean="0"/>
              <a:t>-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Joint 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Artho</a:t>
            </a:r>
            <a:r>
              <a:rPr lang="en-US" sz="2000" b="1" dirty="0" smtClean="0">
                <a:solidFill>
                  <a:srgbClr val="0070C0"/>
                </a:solidFill>
              </a:rPr>
              <a:t>-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Stomach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Gastro</a:t>
            </a:r>
            <a:r>
              <a:rPr lang="en-US" sz="2000" b="1" dirty="0" smtClean="0"/>
              <a:t>                                  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Articulo</a:t>
            </a:r>
            <a:r>
              <a:rPr lang="en-US" sz="2000" b="1" dirty="0" smtClean="0"/>
              <a:t>-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Muscle 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Myo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Head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Cephalo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Nerve-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Neuro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Lung 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Pneumo</a:t>
            </a:r>
            <a:r>
              <a:rPr lang="en-US" sz="2000" b="1" dirty="0" smtClean="0"/>
              <a:t> -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Eye 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Oculo</a:t>
            </a:r>
            <a:r>
              <a:rPr lang="en-US" sz="2000" b="1" dirty="0" smtClean="0">
                <a:solidFill>
                  <a:srgbClr val="0070C0"/>
                </a:solidFill>
              </a:rPr>
              <a:t>-/</a:t>
            </a:r>
            <a:r>
              <a:rPr lang="en-US" sz="2000" b="1" dirty="0" err="1" smtClean="0">
                <a:solidFill>
                  <a:srgbClr val="0070C0"/>
                </a:solidFill>
              </a:rPr>
              <a:t>Opthalmo</a:t>
            </a:r>
            <a:r>
              <a:rPr lang="en-US" sz="2000" b="1" dirty="0" smtClean="0">
                <a:solidFill>
                  <a:srgbClr val="0070C0"/>
                </a:solidFill>
              </a:rPr>
              <a:t>-         </a:t>
            </a:r>
            <a:r>
              <a:rPr lang="en-US" sz="2000" b="1" dirty="0" smtClean="0">
                <a:solidFill>
                  <a:srgbClr val="FF0000"/>
                </a:solidFill>
              </a:rPr>
              <a:t>Cerebellum</a:t>
            </a:r>
            <a:r>
              <a:rPr lang="en-US" sz="2000" b="1" dirty="0" smtClean="0">
                <a:solidFill>
                  <a:srgbClr val="0070C0"/>
                </a:solidFill>
              </a:rPr>
              <a:t>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Cerebello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Ear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Oto</a:t>
            </a:r>
            <a:r>
              <a:rPr lang="en-US" sz="2000" b="1" dirty="0" smtClean="0">
                <a:solidFill>
                  <a:srgbClr val="0070C0"/>
                </a:solidFill>
              </a:rPr>
              <a:t>-   </a:t>
            </a:r>
            <a:r>
              <a:rPr lang="en-US" sz="2000" b="1" dirty="0" smtClean="0"/>
              <a:t>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Cerebrum 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Cerebro</a:t>
            </a:r>
            <a:r>
              <a:rPr lang="en-US" sz="2000" b="1" dirty="0" smtClean="0"/>
              <a:t>-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Chest/ Thorax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Thoraco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Urinary  Bladder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Cysto</a:t>
            </a:r>
            <a:r>
              <a:rPr lang="en-US" sz="2000" b="1" dirty="0" smtClean="0">
                <a:solidFill>
                  <a:srgbClr val="0070C0"/>
                </a:solidFill>
              </a:rPr>
              <a:t>-   </a:t>
            </a:r>
          </a:p>
        </p:txBody>
      </p:sp>
    </p:spTree>
    <p:extLst>
      <p:ext uri="{BB962C8B-B14F-4D97-AF65-F5344CB8AC3E}">
        <p14:creationId xmlns:p14="http://schemas.microsoft.com/office/powerpoint/2010/main" val="372609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19256" cy="6120680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Duodenum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Duodeno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Gland  </a:t>
            </a:r>
            <a:r>
              <a:rPr lang="en-US" sz="2000" b="1" dirty="0" smtClean="0"/>
              <a:t>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Adeno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Cheek  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Bucco</a:t>
            </a:r>
            <a:r>
              <a:rPr lang="en-US" sz="2000" b="1" dirty="0" smtClean="0">
                <a:solidFill>
                  <a:srgbClr val="0070C0"/>
                </a:solidFill>
              </a:rPr>
              <a:t>    -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Wrist 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Carpo</a:t>
            </a:r>
            <a:r>
              <a:rPr lang="en-US" sz="2000" b="1" dirty="0" smtClean="0">
                <a:solidFill>
                  <a:srgbClr val="0070C0"/>
                </a:solidFill>
              </a:rPr>
              <a:t>-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Tongue </a:t>
            </a:r>
            <a:r>
              <a:rPr lang="en-US" sz="2000" b="1" dirty="0" smtClean="0"/>
              <a:t>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Glosso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Gallbladder  </a:t>
            </a:r>
            <a:r>
              <a:rPr lang="en-US" sz="2000" b="1" dirty="0" smtClean="0"/>
              <a:t>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Cholecysto</a:t>
            </a:r>
            <a:r>
              <a:rPr lang="en-US" sz="2000" b="1" dirty="0" smtClean="0">
                <a:solidFill>
                  <a:srgbClr val="0070C0"/>
                </a:solidFill>
              </a:rPr>
              <a:t>  -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Larynx</a:t>
            </a:r>
            <a:r>
              <a:rPr lang="en-US" sz="2000" b="1" dirty="0" smtClean="0"/>
              <a:t>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Laryngo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Skin </a:t>
            </a:r>
            <a:r>
              <a:rPr lang="en-US" sz="2000" b="1" dirty="0" smtClean="0"/>
              <a:t>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Cutaneo</a:t>
            </a:r>
            <a:r>
              <a:rPr lang="en-US" sz="2000" b="1" dirty="0" smtClean="0">
                <a:solidFill>
                  <a:srgbClr val="0070C0"/>
                </a:solidFill>
              </a:rPr>
              <a:t> -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Muscle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Musculo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Rib   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Costo</a:t>
            </a:r>
            <a:r>
              <a:rPr lang="en-US" sz="2000" b="1" dirty="0" smtClean="0">
                <a:solidFill>
                  <a:srgbClr val="0070C0"/>
                </a:solidFill>
              </a:rPr>
              <a:t> -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Nose </a:t>
            </a:r>
            <a:r>
              <a:rPr lang="en-US" sz="2000" b="1" dirty="0" smtClean="0"/>
              <a:t>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Naso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Gums  </a:t>
            </a:r>
            <a:r>
              <a:rPr lang="en-US" sz="2000" b="1" dirty="0" smtClean="0"/>
              <a:t>  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Gingivo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-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Armpit 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Axillo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Lip    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Labio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Kidney  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Reno -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Tongue </a:t>
            </a:r>
            <a:r>
              <a:rPr lang="en-US" sz="2000" b="1" dirty="0" smtClean="0"/>
              <a:t>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Lingua/</a:t>
            </a:r>
            <a:r>
              <a:rPr lang="en-US" sz="2000" b="1" dirty="0" err="1" smtClean="0">
                <a:solidFill>
                  <a:srgbClr val="0070C0"/>
                </a:solidFill>
              </a:rPr>
              <a:t>Linguo</a:t>
            </a:r>
            <a:r>
              <a:rPr lang="en-US" sz="2000" b="1" dirty="0" smtClean="0">
                <a:solidFill>
                  <a:srgbClr val="0070C0"/>
                </a:solidFill>
              </a:rPr>
              <a:t>  -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Sigmoid  Colon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Sigmoido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Bone Marrow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Myelo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</a:p>
          <a:p>
            <a:pPr marL="0" indent="0" algn="l" rtl="0">
              <a:buNone/>
            </a:pP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Trachea       </a:t>
            </a:r>
            <a:r>
              <a:rPr lang="en-US" sz="2000" b="1" dirty="0" smtClean="0"/>
              <a:t>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Tarcheo</a:t>
            </a:r>
            <a:r>
              <a:rPr lang="en-US" sz="2000" b="1" dirty="0" smtClean="0">
                <a:solidFill>
                  <a:srgbClr val="0070C0"/>
                </a:solidFill>
              </a:rPr>
              <a:t>-  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SpinalCord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</a:t>
            </a:r>
            <a:r>
              <a:rPr lang="en-U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Myelo</a:t>
            </a: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Umbilicus </a:t>
            </a:r>
            <a:r>
              <a:rPr lang="en-US" sz="2000" b="1" dirty="0" smtClean="0"/>
              <a:t>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Umbilico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Teeth 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Odonto</a:t>
            </a:r>
            <a:r>
              <a:rPr lang="en-US" sz="2000" b="1" dirty="0" smtClean="0"/>
              <a:t>-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Nose</a:t>
            </a:r>
            <a:r>
              <a:rPr lang="en-US" sz="2000" b="1" dirty="0" smtClean="0"/>
              <a:t>    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Rhino -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Pelvis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Pelvo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Eardrum</a:t>
            </a:r>
            <a:r>
              <a:rPr lang="en-US" sz="2000" b="1" dirty="0" smtClean="0"/>
              <a:t>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Tympano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Spine /</a:t>
            </a:r>
            <a:r>
              <a:rPr lang="en-US" sz="2000" b="1" dirty="0" err="1" smtClean="0">
                <a:solidFill>
                  <a:srgbClr val="FF0000"/>
                </a:solidFill>
              </a:rPr>
              <a:t>Vertabra</a:t>
            </a:r>
            <a:r>
              <a:rPr lang="en-US" sz="2000" b="1" dirty="0" smtClean="0">
                <a:solidFill>
                  <a:srgbClr val="FF0000"/>
                </a:solidFill>
              </a:rPr>
              <a:t>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Spondylo</a:t>
            </a:r>
            <a:r>
              <a:rPr lang="en-US" sz="2000" b="1" dirty="0" smtClean="0">
                <a:solidFill>
                  <a:srgbClr val="0070C0"/>
                </a:solidFill>
              </a:rPr>
              <a:t> -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Blood Vessel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Vasculo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Mouth </a:t>
            </a:r>
            <a:r>
              <a:rPr lang="en-US" sz="2000" b="1" dirty="0" smtClean="0"/>
              <a:t>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Oro -                      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Bladder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Vesico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Spleen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Spleno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Cartilage</a:t>
            </a:r>
            <a:r>
              <a:rPr lang="en-US" sz="2000" b="1" dirty="0" smtClean="0"/>
              <a:t>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Chondro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Arota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Aroto</a:t>
            </a:r>
            <a:r>
              <a:rPr lang="en-US" sz="2000" b="1" dirty="0" smtClean="0">
                <a:solidFill>
                  <a:srgbClr val="0070C0"/>
                </a:solidFill>
              </a:rPr>
              <a:t>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Chest  </a:t>
            </a:r>
            <a:r>
              <a:rPr lang="en-US" sz="2000" b="1" dirty="0" smtClean="0"/>
              <a:t>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Stetho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/>
              <a:t>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forehead  </a:t>
            </a:r>
            <a:r>
              <a:rPr lang="en-US" sz="2000" b="1" dirty="0" smtClean="0"/>
              <a:t>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Fronto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6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9937104" cy="6192688"/>
          </a:xfrm>
        </p:spPr>
        <p:txBody>
          <a:bodyPr>
            <a:normAutofit/>
          </a:bodyPr>
          <a:lstStyle/>
          <a:p>
            <a:pPr algn="l" rtl="0"/>
            <a:r>
              <a:rPr lang="en-US" sz="2000" b="1" dirty="0" smtClean="0">
                <a:solidFill>
                  <a:srgbClr val="0070C0"/>
                </a:solidFill>
              </a:rPr>
              <a:t>-                 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666097"/>
              </p:ext>
            </p:extLst>
          </p:nvPr>
        </p:nvGraphicFramePr>
        <p:xfrm>
          <a:off x="2123728" y="548680"/>
          <a:ext cx="4752528" cy="579211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76264"/>
                <a:gridCol w="2376264"/>
              </a:tblGrid>
              <a:tr h="3360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Acro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-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Extremities/Top</a:t>
                      </a:r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Dorso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Back</a:t>
                      </a:r>
                      <a:endParaRPr lang="en-US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Chemo-     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Chemical</a:t>
                      </a:r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Hidro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Sweat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Kypho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Humped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Myco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Fungus</a:t>
                      </a:r>
                      <a:endParaRPr lang="en-US" sz="1800" b="1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                    </a:t>
                      </a: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Myringo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    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Eardrum</a:t>
                      </a:r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Patho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800" b="1" dirty="0" smtClean="0"/>
                        <a:t>-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Disease</a:t>
                      </a:r>
                      <a:endParaRPr lang="en-US" sz="1800" b="1" dirty="0" smtClean="0"/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Scolio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</a:t>
                      </a:r>
                    </a:p>
                    <a:p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Twisted/Crooked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064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9995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4426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3105</TotalTime>
  <Words>610</Words>
  <Application>Microsoft Office PowerPoint</Application>
  <PresentationFormat>عرض على الشاشة (3:4)‏</PresentationFormat>
  <Paragraphs>115</Paragraphs>
  <Slides>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Medical terminology  Dr. Talip Chichan First grade</vt:lpstr>
      <vt:lpstr>Medical Terminology</vt:lpstr>
      <vt:lpstr>Combing form=Root+Vowel   Latters    (a, e, I,u ,o)  The useful of the the combing vowels  make medical term possible  pronounce large term and easily and usual  vowel  is  o .</vt:lpstr>
      <vt:lpstr>Word ending in( X  )       When word ends  with latter ( X) and added suffix. The x  is changed into ( g)  or( c )          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Maher</dc:creator>
  <cp:lastModifiedBy>Maher</cp:lastModifiedBy>
  <cp:revision>195</cp:revision>
  <dcterms:created xsi:type="dcterms:W3CDTF">2022-10-15T06:30:35Z</dcterms:created>
  <dcterms:modified xsi:type="dcterms:W3CDTF">2025-01-03T16:55:10Z</dcterms:modified>
</cp:coreProperties>
</file>