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7" r:id="rId5"/>
    <p:sldId id="259" r:id="rId6"/>
    <p:sldId id="268" r:id="rId7"/>
    <p:sldId id="260" r:id="rId8"/>
    <p:sldId id="269" r:id="rId9"/>
    <p:sldId id="261" r:id="rId10"/>
    <p:sldId id="270" r:id="rId11"/>
    <p:sldId id="262" r:id="rId12"/>
    <p:sldId id="263" r:id="rId13"/>
    <p:sldId id="264" r:id="rId14"/>
    <p:sldId id="265" r:id="rId15"/>
    <p:sldId id="266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72" d="100"/>
          <a:sy n="72" d="100"/>
        </p:scale>
        <p:origin x="-1096" y="1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12377" y="2130425"/>
            <a:ext cx="4167554" cy="1470025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400" b="1" dirty="0" smtClean="0"/>
              <a:t>Lecture (10 )</a:t>
            </a:r>
            <a:br>
              <a:rPr lang="en-US" sz="2400" b="1" dirty="0" smtClean="0"/>
            </a:br>
            <a:r>
              <a:rPr sz="2400" b="1" dirty="0" smtClean="0"/>
              <a:t>Lipids</a:t>
            </a:r>
            <a:endParaRPr sz="2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 err="1" smtClean="0">
                <a:solidFill>
                  <a:srgbClr val="FF0000"/>
                </a:solidFill>
                <a:latin typeface="Algerian" pitchFamily="82" charset="0"/>
              </a:rPr>
              <a:t>M.S.c</a:t>
            </a:r>
            <a:r>
              <a:rPr lang="en-US" b="1" dirty="0" smtClean="0">
                <a:solidFill>
                  <a:srgbClr val="FF0000"/>
                </a:solidFill>
                <a:latin typeface="Algerian" pitchFamily="82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Algerian" pitchFamily="82" charset="0"/>
              </a:rPr>
              <a:t>Saja</a:t>
            </a:r>
            <a:r>
              <a:rPr lang="en-US" b="1" dirty="0" smtClean="0">
                <a:solidFill>
                  <a:srgbClr val="FF0000"/>
                </a:solidFill>
                <a:latin typeface="Algerian" pitchFamily="82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Algerian" pitchFamily="82" charset="0"/>
              </a:rPr>
              <a:t>Jawad</a:t>
            </a:r>
            <a:r>
              <a:rPr lang="en-US" b="1" dirty="0" smtClean="0">
                <a:solidFill>
                  <a:srgbClr val="FF0000"/>
                </a:solidFill>
                <a:latin typeface="Algerian" pitchFamily="82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Algerian" pitchFamily="82" charset="0"/>
              </a:rPr>
              <a:t>Obaid</a:t>
            </a:r>
            <a:r>
              <a:rPr lang="en-US" b="1" dirty="0" smtClean="0">
                <a:solidFill>
                  <a:srgbClr val="FF0000"/>
                </a:solidFill>
                <a:latin typeface="Algerian" pitchFamily="82" charset="0"/>
              </a:rPr>
              <a:t> </a:t>
            </a:r>
          </a:p>
          <a:p>
            <a:r>
              <a:rPr lang="en-US" b="1" dirty="0" smtClean="0">
                <a:solidFill>
                  <a:srgbClr val="FF0000"/>
                </a:solidFill>
                <a:latin typeface="Algerian" pitchFamily="82" charset="0"/>
              </a:rPr>
              <a:t>Biochemistry</a:t>
            </a:r>
            <a:endParaRPr b="1" dirty="0">
              <a:solidFill>
                <a:srgbClr val="FF0000"/>
              </a:solidFill>
              <a:latin typeface="Algerian" pitchFamily="82" charset="0"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6120" y="238123"/>
            <a:ext cx="1468316" cy="1265361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102" y="189504"/>
            <a:ext cx="1132498" cy="1220213"/>
          </a:xfrm>
          <a:prstGeom prst="rect">
            <a:avLst/>
          </a:prstGeom>
        </p:spPr>
      </p:pic>
      <p:sp>
        <p:nvSpPr>
          <p:cNvPr id="6" name="مستطيل 5"/>
          <p:cNvSpPr/>
          <p:nvPr/>
        </p:nvSpPr>
        <p:spPr>
          <a:xfrm>
            <a:off x="2110154" y="476444"/>
            <a:ext cx="4572000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en-US" sz="2400" b="1" dirty="0"/>
              <a:t>Ministry of Higher Education and Scientific </a:t>
            </a:r>
            <a:r>
              <a:rPr lang="en-US" sz="2400" b="1" dirty="0" smtClean="0"/>
              <a:t>Research</a:t>
            </a:r>
          </a:p>
          <a:p>
            <a:pPr algn="ctr"/>
            <a:r>
              <a:rPr lang="en-US" sz="2400" b="1" dirty="0" smtClean="0"/>
              <a:t>Al- </a:t>
            </a:r>
            <a:r>
              <a:rPr lang="en-US" sz="2400" b="1" dirty="0" err="1" smtClean="0"/>
              <a:t>Mustabal</a:t>
            </a:r>
            <a:r>
              <a:rPr lang="en-US" sz="2400" b="1" dirty="0" smtClean="0"/>
              <a:t> University </a:t>
            </a:r>
          </a:p>
          <a:p>
            <a:pPr algn="ctr"/>
            <a:r>
              <a:rPr lang="en-US" sz="2400" b="1" dirty="0" smtClean="0"/>
              <a:t>College of </a:t>
            </a:r>
            <a:r>
              <a:rPr lang="en-US" sz="2400" b="1" dirty="0"/>
              <a:t>Science</a:t>
            </a:r>
            <a:endParaRPr lang="ar-IQ" sz="24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238" y="826478"/>
            <a:ext cx="8475785" cy="5196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46261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t>Steroids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dirty="0"/>
              <a:t>- Four fused hydrocarbon rings</a:t>
            </a:r>
          </a:p>
          <a:p>
            <a:r>
              <a:rPr dirty="0"/>
              <a:t>- Cholesterol: Membranes, hormones, vitamin D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dirty="0"/>
              <a:t>Waxes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dirty="0"/>
              <a:t>- Long-chain fatty acids + alcohols</a:t>
            </a:r>
          </a:p>
          <a:p>
            <a:r>
              <a:rPr dirty="0"/>
              <a:t>- Waterproofing and protection in nature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dirty="0"/>
              <a:t>Biological Functions of Lipids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dirty="0"/>
              <a:t>- Energy storage, structural roles</a:t>
            </a:r>
          </a:p>
          <a:p>
            <a:r>
              <a:rPr dirty="0"/>
              <a:t>- Insulation and protection</a:t>
            </a:r>
          </a:p>
          <a:p>
            <a:r>
              <a:rPr dirty="0"/>
              <a:t>- Signaling molecules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dirty="0"/>
              <a:t>Clinical Correlations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dirty="0"/>
              <a:t>- Hyperlipidemia, lipid storage diseases (e.g., </a:t>
            </a:r>
            <a:r>
              <a:rPr dirty="0" err="1"/>
              <a:t>Tay</a:t>
            </a:r>
            <a:r>
              <a:rPr dirty="0"/>
              <a:t>-Sachs)</a:t>
            </a:r>
          </a:p>
          <a:p>
            <a:r>
              <a:rPr dirty="0"/>
              <a:t>- Essential fatty acid deficiency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lgerian" pitchFamily="82" charset="0"/>
              </a:rPr>
              <a:t>The End </a:t>
            </a:r>
            <a:endParaRPr dirty="0"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8000" b="1" dirty="0" smtClean="0">
              <a:solidFill>
                <a:srgbClr val="FF0000"/>
              </a:solidFill>
              <a:latin typeface="Algerian" pitchFamily="82" charset="0"/>
            </a:endParaRPr>
          </a:p>
          <a:p>
            <a:pPr marL="0" indent="0" algn="ctr">
              <a:buNone/>
            </a:pPr>
            <a:r>
              <a:rPr lang="en-US" sz="8000" b="1" dirty="0" smtClean="0">
                <a:solidFill>
                  <a:srgbClr val="FF0000"/>
                </a:solidFill>
                <a:latin typeface="Algerian" pitchFamily="82" charset="0"/>
              </a:rPr>
              <a:t>Thank You </a:t>
            </a:r>
          </a:p>
          <a:p>
            <a:pPr marL="0" indent="0" algn="ctr">
              <a:buNone/>
            </a:pPr>
            <a:r>
              <a:rPr lang="ar-IQ" sz="8000" b="1" dirty="0">
                <a:solidFill>
                  <a:srgbClr val="FF0000"/>
                </a:solidFill>
                <a:latin typeface="Algerian" pitchFamily="82" charset="0"/>
              </a:rPr>
              <a:t> </a:t>
            </a:r>
            <a:endParaRPr sz="7200" b="1" dirty="0">
              <a:solidFill>
                <a:srgbClr val="FF0000"/>
              </a:solidFill>
              <a:latin typeface="Algerian" pitchFamily="82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dirty="0"/>
              <a:t>Definition of Lipids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dirty="0"/>
              <a:t>Lipids are hydrophobic or amphipathic organic molecules, insoluble in water but soluble in nonpolar solvents.</a:t>
            </a:r>
          </a:p>
          <a:p>
            <a:endParaRPr dirty="0"/>
          </a:p>
          <a:p>
            <a:r>
              <a:rPr dirty="0"/>
              <a:t>Biological significance: Energy storage, membrane structure, insulation, signaling.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dirty="0"/>
              <a:t>Classification of Lipids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dirty="0"/>
              <a:t>- Fatty acids: Energy metabolism</a:t>
            </a:r>
          </a:p>
          <a:p>
            <a:pPr marL="0" indent="0">
              <a:buNone/>
            </a:pPr>
            <a:r>
              <a:rPr dirty="0"/>
              <a:t>- Triglycerides: Long-term energy storage</a:t>
            </a:r>
          </a:p>
          <a:p>
            <a:pPr marL="0" indent="0">
              <a:buNone/>
            </a:pPr>
            <a:r>
              <a:rPr dirty="0"/>
              <a:t>- Phospholipids: Membrane structure</a:t>
            </a:r>
          </a:p>
          <a:p>
            <a:pPr marL="0" indent="0">
              <a:buNone/>
            </a:pPr>
            <a:r>
              <a:rPr dirty="0"/>
              <a:t>- Steroids: Hormone synthesis</a:t>
            </a:r>
          </a:p>
          <a:p>
            <a:pPr marL="0" indent="0">
              <a:buNone/>
            </a:pPr>
            <a:r>
              <a:rPr dirty="0"/>
              <a:t>- Waxes: Protection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30104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dirty="0"/>
              <a:t>Fatty Acids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indent="0">
              <a:buNone/>
            </a:pPr>
            <a:r>
              <a:rPr dirty="0"/>
              <a:t>- Hydrocarbon chains with carboxylic acid</a:t>
            </a:r>
          </a:p>
          <a:p>
            <a:pPr marL="0" indent="0">
              <a:buNone/>
            </a:pPr>
            <a:r>
              <a:rPr dirty="0"/>
              <a:t>- Saturated: No double bonds</a:t>
            </a:r>
          </a:p>
          <a:p>
            <a:pPr marL="0" indent="0">
              <a:buNone/>
            </a:pPr>
            <a:r>
              <a:rPr dirty="0"/>
              <a:t>- Unsaturated: One or more double bonds</a:t>
            </a:r>
          </a:p>
          <a:p>
            <a:pPr marL="0" indent="0">
              <a:buNone/>
            </a:pPr>
            <a:r>
              <a:rPr lang="en-US" dirty="0" smtClean="0"/>
              <a:t>- </a:t>
            </a:r>
            <a:r>
              <a:rPr dirty="0" smtClean="0"/>
              <a:t>Effect </a:t>
            </a:r>
            <a:r>
              <a:rPr dirty="0"/>
              <a:t>on melting point and membrane fluidity.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69277"/>
            <a:ext cx="8255977" cy="5794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36896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dirty="0" err="1"/>
              <a:t>Triacylglycerols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dirty="0"/>
              <a:t>- Glycerol esterified to three fatty acids</a:t>
            </a:r>
          </a:p>
          <a:p>
            <a:pPr marL="0" indent="0">
              <a:buNone/>
            </a:pPr>
            <a:r>
              <a:rPr dirty="0"/>
              <a:t>- Main energy storage in adipose tissue</a:t>
            </a:r>
          </a:p>
          <a:p>
            <a:pPr marL="0" indent="0">
              <a:buNone/>
            </a:pPr>
            <a:r>
              <a:rPr dirty="0"/>
              <a:t>- High ATP yield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123" y="659423"/>
            <a:ext cx="8088923" cy="5468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77016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dirty="0"/>
              <a:t>Phospholipids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dirty="0"/>
              <a:t>- Amphipathic: Hydrophilic head, hydrophobic tails</a:t>
            </a:r>
          </a:p>
          <a:p>
            <a:pPr marL="0" indent="0">
              <a:buNone/>
            </a:pPr>
            <a:r>
              <a:rPr dirty="0"/>
              <a:t>- Form cell membrane bilayers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216</Words>
  <Application>Microsoft Office PowerPoint</Application>
  <PresentationFormat>عرض على الشاشة (3:4)‏</PresentationFormat>
  <Paragraphs>45</Paragraphs>
  <Slides>15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16" baseType="lpstr">
      <vt:lpstr>Office Theme</vt:lpstr>
      <vt:lpstr>Lecture (10 ) Lipids</vt:lpstr>
      <vt:lpstr>Definition of Lipids</vt:lpstr>
      <vt:lpstr>Classification of Lipids</vt:lpstr>
      <vt:lpstr>عرض تقديمي في PowerPoint</vt:lpstr>
      <vt:lpstr>Fatty Acids</vt:lpstr>
      <vt:lpstr>عرض تقديمي في PowerPoint</vt:lpstr>
      <vt:lpstr>Triacylglycerols</vt:lpstr>
      <vt:lpstr>عرض تقديمي في PowerPoint</vt:lpstr>
      <vt:lpstr>Phospholipids</vt:lpstr>
      <vt:lpstr>عرض تقديمي في PowerPoint</vt:lpstr>
      <vt:lpstr>Steroids</vt:lpstr>
      <vt:lpstr>Waxes</vt:lpstr>
      <vt:lpstr>Biological Functions of Lipids</vt:lpstr>
      <vt:lpstr>Clinical Correlations</vt:lpstr>
      <vt:lpstr>The End 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Biochemistry Lecture: Lipids</dc:title>
  <dc:creator>Dr.Saja Seelawi</dc:creator>
  <dc:description>generated using python-pptx</dc:description>
  <cp:lastModifiedBy>user</cp:lastModifiedBy>
  <cp:revision>7</cp:revision>
  <dcterms:created xsi:type="dcterms:W3CDTF">2013-01-27T09:14:16Z</dcterms:created>
  <dcterms:modified xsi:type="dcterms:W3CDTF">2025-04-21T22:05:48Z</dcterms:modified>
</cp:coreProperties>
</file>