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7" r:id="rId3"/>
    <p:sldId id="278" r:id="rId4"/>
    <p:sldId id="299" r:id="rId5"/>
    <p:sldId id="279" r:id="rId6"/>
    <p:sldId id="280" r:id="rId7"/>
    <p:sldId id="292" r:id="rId8"/>
    <p:sldId id="282" r:id="rId9"/>
    <p:sldId id="293" r:id="rId10"/>
    <p:sldId id="283" r:id="rId11"/>
    <p:sldId id="304" r:id="rId12"/>
    <p:sldId id="294" r:id="rId13"/>
    <p:sldId id="300" r:id="rId14"/>
    <p:sldId id="284" r:id="rId15"/>
    <p:sldId id="295" r:id="rId16"/>
    <p:sldId id="285" r:id="rId17"/>
    <p:sldId id="296" r:id="rId18"/>
    <p:sldId id="297" r:id="rId19"/>
    <p:sldId id="287" r:id="rId20"/>
    <p:sldId id="288" r:id="rId21"/>
    <p:sldId id="289" r:id="rId22"/>
    <p:sldId id="305" r:id="rId23"/>
    <p:sldId id="306" r:id="rId24"/>
    <p:sldId id="301" r:id="rId25"/>
    <p:sldId id="290" r:id="rId26"/>
    <p:sldId id="291" r:id="rId27"/>
    <p:sldId id="302" r:id="rId28"/>
    <p:sldId id="303" r:id="rId29"/>
    <p:sldId id="307" r:id="rId30"/>
    <p:sldId id="308" r:id="rId31"/>
    <p:sldId id="276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444" autoAdjust="0"/>
  </p:normalViewPr>
  <p:slideViewPr>
    <p:cSldViewPr>
      <p:cViewPr varScale="1">
        <p:scale>
          <a:sx n="71" d="100"/>
          <a:sy n="71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20/05/1446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AL-Mustaqbal University College of Science                       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  <a:endParaRPr lang="en-US" altLang="en-US" sz="3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Carbohydrates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40"/>
            <a:ext cx="9144000" cy="691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7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229664" cy="399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3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" y="-27384"/>
            <a:ext cx="9115809" cy="687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05696" cy="68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5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16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13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080216" cy="69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18486" cy="687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11"/>
            <a:ext cx="9144000" cy="691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21" y="0"/>
            <a:ext cx="9185042" cy="685799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16632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44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247246" y="192284"/>
            <a:ext cx="8856263" cy="139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D-Glucose give two epimers are show projection formulas.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01031" y="1890159"/>
            <a:ext cx="8064175" cy="4029666"/>
            <a:chOff x="301031" y="1890159"/>
            <a:chExt cx="8064175" cy="4029666"/>
          </a:xfrm>
        </p:grpSpPr>
        <p:grpSp>
          <p:nvGrpSpPr>
            <p:cNvPr id="10" name="مجموعة 9"/>
            <p:cNvGrpSpPr/>
            <p:nvPr/>
          </p:nvGrpSpPr>
          <p:grpSpPr>
            <a:xfrm>
              <a:off x="1259632" y="1916832"/>
              <a:ext cx="7105574" cy="4002993"/>
              <a:chOff x="670810" y="1137876"/>
              <a:chExt cx="7591135" cy="4489952"/>
            </a:xfrm>
          </p:grpSpPr>
          <p:pic>
            <p:nvPicPr>
              <p:cNvPr id="3" name="صورة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6136" y="1137876"/>
                <a:ext cx="2465809" cy="3394114"/>
              </a:xfrm>
              <a:prstGeom prst="rect">
                <a:avLst/>
              </a:prstGeom>
            </p:spPr>
          </p:pic>
          <p:sp>
            <p:nvSpPr>
              <p:cNvPr id="4" name="مربع نص 3"/>
              <p:cNvSpPr txBox="1"/>
              <p:nvPr/>
            </p:nvSpPr>
            <p:spPr>
              <a:xfrm>
                <a:off x="670810" y="4886185"/>
                <a:ext cx="1896401" cy="741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D-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Glucose </a:t>
                </a:r>
                <a:endPara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" name="مربع نص 4"/>
              <p:cNvSpPr txBox="1"/>
              <p:nvPr/>
            </p:nvSpPr>
            <p:spPr>
              <a:xfrm>
                <a:off x="5978889" y="4886186"/>
                <a:ext cx="2027737" cy="741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D-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Mannose</a:t>
                </a:r>
                <a:endPara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" name="رابط كسهم مستقيم 6"/>
              <p:cNvCxnSpPr/>
              <p:nvPr/>
            </p:nvCxnSpPr>
            <p:spPr>
              <a:xfrm>
                <a:off x="3203848" y="2880786"/>
                <a:ext cx="2232248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مربع نص 7"/>
              <p:cNvSpPr txBox="1"/>
              <p:nvPr/>
            </p:nvSpPr>
            <p:spPr>
              <a:xfrm>
                <a:off x="3491878" y="1930820"/>
                <a:ext cx="1656183" cy="7416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pimers</a:t>
                </a:r>
                <a:endParaRPr 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" name="صورة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031" y="1890159"/>
              <a:ext cx="3190849" cy="3161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048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8208912" cy="513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60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87624" y="787787"/>
            <a:ext cx="7344816" cy="5786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en-US" altLang="en-US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F</a:t>
            </a:r>
            <a:r>
              <a:rPr lang="en-US" altLang="en-US" sz="4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ormula:</a:t>
            </a:r>
          </a:p>
          <a:p>
            <a:pPr algn="just">
              <a:lnSpc>
                <a:spcPct val="150000"/>
              </a:lnSpc>
            </a:pP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the conversion of the open Fisher formula into a ring formula </a:t>
            </a:r>
            <a:r>
              <a:rPr lang="en-US" altLang="en-US" sz="26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known as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Haworth formula.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esults from the union of the carbon atom of </a:t>
            </a:r>
            <a:r>
              <a:rPr lang="en-US" alt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arbonyl </a:t>
            </a:r>
            <a:r>
              <a:rPr lang="en-US" altLang="en-US" sz="26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with the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around carbon atom No.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to give two different ring structures: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alpha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beta. 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</a:t>
            </a:r>
            <a:r>
              <a:rPr lang="en-US" altLang="en-US" sz="2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relied on the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Pyran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Furan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 to form a ring indicating his 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kumimoji="0" lang="en-US" altLang="en-US" sz="2600" b="0" i="0" u="none" strike="noStrike" cap="none" normalizeH="0" baseline="0" dirty="0" smtClean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cs typeface="+mj-cs"/>
              </a:rPr>
              <a:t/>
            </a:r>
            <a:b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cs typeface="+mj-cs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761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01" y="29149"/>
            <a:ext cx="9183201" cy="682885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16632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28" y="36673"/>
            <a:ext cx="9193428" cy="682132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90381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6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3999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41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5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0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116632"/>
            <a:ext cx="8712968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 fontAlgn="base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Conversion of Fischer Projection to Haworth Projection</a:t>
            </a:r>
            <a:endParaRPr lang="en-US" sz="28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0" b="1833"/>
          <a:stretch/>
        </p:blipFill>
        <p:spPr>
          <a:xfrm>
            <a:off x="755576" y="639852"/>
            <a:ext cx="7848872" cy="62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72"/>
            <a:ext cx="9144000" cy="6873344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683568" y="544522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the empirical formula ( CH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O)n</a:t>
            </a:r>
          </a:p>
          <a:p>
            <a:pPr algn="l">
              <a:lnSpc>
                <a:spcPct val="150000"/>
              </a:lnSpc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glyceraldehyde , dihydroxyacetone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7451698" cy="3141886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23528" y="116632"/>
            <a:ext cx="8712968" cy="107721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 fontAlgn="base"/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Mutarotations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Fructose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Fischer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Projection to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Projection.</a:t>
            </a:r>
            <a:endParaRPr lang="en-US" sz="32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377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r="17188" b="14754"/>
          <a:stretch/>
        </p:blipFill>
        <p:spPr>
          <a:xfrm>
            <a:off x="5076056" y="908720"/>
            <a:ext cx="3168352" cy="396044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3168352" cy="3622129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5364088" y="5069545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dihydroxyacetone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547664" y="5003181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glyceraldehyde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5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70" y="17288"/>
            <a:ext cx="9167169" cy="684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t="22766" r="8270" b="11142"/>
          <a:stretch/>
        </p:blipFill>
        <p:spPr>
          <a:xfrm>
            <a:off x="323528" y="1124744"/>
            <a:ext cx="8712968" cy="540060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23528" y="334396"/>
            <a:ext cx="8712968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Carbohydrates</a:t>
            </a:r>
            <a:endParaRPr lang="en-US" sz="36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8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48"/>
            <a:ext cx="9144001" cy="689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539"/>
            <a:ext cx="9144000" cy="68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9472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148</Words>
  <Application>Microsoft Office PowerPoint</Application>
  <PresentationFormat>عرض على الشاشة (3:4)‏</PresentationFormat>
  <Paragraphs>23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6" baseType="lpstr">
      <vt:lpstr>Arial</vt:lpstr>
      <vt:lpstr>Calibri</vt:lpstr>
      <vt:lpstr>Monotype Corsiva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aseel</cp:lastModifiedBy>
  <cp:revision>76</cp:revision>
  <dcterms:created xsi:type="dcterms:W3CDTF">2023-11-10T16:38:01Z</dcterms:created>
  <dcterms:modified xsi:type="dcterms:W3CDTF">2024-11-21T16:33:22Z</dcterms:modified>
</cp:coreProperties>
</file>