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0" r:id="rId1"/>
  </p:sldMasterIdLst>
  <p:notesMasterIdLst>
    <p:notesMasterId r:id="rId20"/>
  </p:notesMasterIdLst>
  <p:handoutMasterIdLst>
    <p:handoutMasterId r:id="rId21"/>
  </p:handoutMasterIdLst>
  <p:sldIdLst>
    <p:sldId id="637" r:id="rId2"/>
    <p:sldId id="665" r:id="rId3"/>
    <p:sldId id="717" r:id="rId4"/>
    <p:sldId id="715" r:id="rId5"/>
    <p:sldId id="676" r:id="rId6"/>
    <p:sldId id="711" r:id="rId7"/>
    <p:sldId id="714" r:id="rId8"/>
    <p:sldId id="718" r:id="rId9"/>
    <p:sldId id="703" r:id="rId10"/>
    <p:sldId id="713" r:id="rId11"/>
    <p:sldId id="720" r:id="rId12"/>
    <p:sldId id="721" r:id="rId13"/>
    <p:sldId id="722" r:id="rId14"/>
    <p:sldId id="723" r:id="rId15"/>
    <p:sldId id="725" r:id="rId16"/>
    <p:sldId id="726" r:id="rId17"/>
    <p:sldId id="724" r:id="rId18"/>
    <p:sldId id="674" r:id="rId19"/>
  </p:sldIdLst>
  <p:sldSz cx="12192000" cy="6858000"/>
  <p:notesSz cx="6888163" cy="100218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بلا نمط، شبكة جدول">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422" autoAdjust="0"/>
    <p:restoredTop sz="94660"/>
  </p:normalViewPr>
  <p:slideViewPr>
    <p:cSldViewPr snapToGrid="0">
      <p:cViewPr varScale="1">
        <p:scale>
          <a:sx n="72" d="100"/>
          <a:sy n="72" d="100"/>
        </p:scale>
        <p:origin x="78" y="21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903292" y="0"/>
            <a:ext cx="2984871" cy="501094"/>
          </a:xfrm>
          <a:prstGeom prst="rect">
            <a:avLst/>
          </a:prstGeom>
        </p:spPr>
        <p:txBody>
          <a:bodyPr vert="horz" lIns="96625" tIns="48312" rIns="96625" bIns="48312" rtlCol="1"/>
          <a:lstStyle>
            <a:lvl1pPr algn="r">
              <a:defRPr sz="1300"/>
            </a:lvl1pPr>
          </a:lstStyle>
          <a:p>
            <a:endParaRPr lang="ar-IQ"/>
          </a:p>
        </p:txBody>
      </p:sp>
      <p:sp>
        <p:nvSpPr>
          <p:cNvPr id="3" name="عنصر نائب للتاريخ 2"/>
          <p:cNvSpPr>
            <a:spLocks noGrp="1"/>
          </p:cNvSpPr>
          <p:nvPr>
            <p:ph type="dt" sz="quarter" idx="1"/>
          </p:nvPr>
        </p:nvSpPr>
        <p:spPr>
          <a:xfrm>
            <a:off x="1595" y="0"/>
            <a:ext cx="2984871" cy="501094"/>
          </a:xfrm>
          <a:prstGeom prst="rect">
            <a:avLst/>
          </a:prstGeom>
        </p:spPr>
        <p:txBody>
          <a:bodyPr vert="horz" lIns="96625" tIns="48312" rIns="96625" bIns="48312" rtlCol="1"/>
          <a:lstStyle>
            <a:lvl1pPr algn="l">
              <a:defRPr sz="1300"/>
            </a:lvl1pPr>
          </a:lstStyle>
          <a:p>
            <a:fld id="{C9F83406-5602-4846-92E5-713FC98AEF2F}" type="datetimeFigureOut">
              <a:rPr lang="ar-IQ" smtClean="0"/>
              <a:t>17/10/1446</a:t>
            </a:fld>
            <a:endParaRPr lang="ar-IQ"/>
          </a:p>
        </p:txBody>
      </p:sp>
      <p:sp>
        <p:nvSpPr>
          <p:cNvPr id="4" name="عنصر نائب للتذييل 3"/>
          <p:cNvSpPr>
            <a:spLocks noGrp="1"/>
          </p:cNvSpPr>
          <p:nvPr>
            <p:ph type="ftr" sz="quarter" idx="2"/>
          </p:nvPr>
        </p:nvSpPr>
        <p:spPr>
          <a:xfrm>
            <a:off x="3903292" y="9519054"/>
            <a:ext cx="2984871" cy="501094"/>
          </a:xfrm>
          <a:prstGeom prst="rect">
            <a:avLst/>
          </a:prstGeom>
        </p:spPr>
        <p:txBody>
          <a:bodyPr vert="horz" lIns="96625" tIns="48312" rIns="96625" bIns="48312" rtlCol="1" anchor="b"/>
          <a:lstStyle>
            <a:lvl1pPr algn="r">
              <a:defRPr sz="1300"/>
            </a:lvl1pPr>
          </a:lstStyle>
          <a:p>
            <a:endParaRPr lang="ar-IQ"/>
          </a:p>
        </p:txBody>
      </p:sp>
      <p:sp>
        <p:nvSpPr>
          <p:cNvPr id="5" name="عنصر نائب لرقم الشريحة 4"/>
          <p:cNvSpPr>
            <a:spLocks noGrp="1"/>
          </p:cNvSpPr>
          <p:nvPr>
            <p:ph type="sldNum" sz="quarter" idx="3"/>
          </p:nvPr>
        </p:nvSpPr>
        <p:spPr>
          <a:xfrm>
            <a:off x="1595" y="9519054"/>
            <a:ext cx="2984871" cy="501094"/>
          </a:xfrm>
          <a:prstGeom prst="rect">
            <a:avLst/>
          </a:prstGeom>
        </p:spPr>
        <p:txBody>
          <a:bodyPr vert="horz" lIns="96625" tIns="48312" rIns="96625" bIns="48312" rtlCol="1" anchor="b"/>
          <a:lstStyle>
            <a:lvl1pPr algn="l">
              <a:defRPr sz="1300"/>
            </a:lvl1pPr>
          </a:lstStyle>
          <a:p>
            <a:fld id="{04F81F9B-1929-46A2-8025-4F6720D55806}" type="slidenum">
              <a:rPr lang="ar-IQ" smtClean="0"/>
              <a:t>‹#›</a:t>
            </a:fld>
            <a:endParaRPr lang="ar-IQ"/>
          </a:p>
        </p:txBody>
      </p:sp>
    </p:spTree>
    <p:extLst>
      <p:ext uri="{BB962C8B-B14F-4D97-AF65-F5344CB8AC3E}">
        <p14:creationId xmlns:p14="http://schemas.microsoft.com/office/powerpoint/2010/main" val="2430686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903292" y="0"/>
            <a:ext cx="2984871" cy="501094"/>
          </a:xfrm>
          <a:prstGeom prst="rect">
            <a:avLst/>
          </a:prstGeom>
        </p:spPr>
        <p:txBody>
          <a:bodyPr vert="horz" lIns="96625" tIns="48312" rIns="96625" bIns="48312" rtlCol="1"/>
          <a:lstStyle>
            <a:lvl1pPr algn="r">
              <a:defRPr sz="1300"/>
            </a:lvl1pPr>
          </a:lstStyle>
          <a:p>
            <a:endParaRPr lang="ar-IQ"/>
          </a:p>
        </p:txBody>
      </p:sp>
      <p:sp>
        <p:nvSpPr>
          <p:cNvPr id="3" name="عنصر نائب للتاريخ 2"/>
          <p:cNvSpPr>
            <a:spLocks noGrp="1"/>
          </p:cNvSpPr>
          <p:nvPr>
            <p:ph type="dt" idx="1"/>
          </p:nvPr>
        </p:nvSpPr>
        <p:spPr>
          <a:xfrm>
            <a:off x="1595" y="0"/>
            <a:ext cx="2984871" cy="501094"/>
          </a:xfrm>
          <a:prstGeom prst="rect">
            <a:avLst/>
          </a:prstGeom>
        </p:spPr>
        <p:txBody>
          <a:bodyPr vert="horz" lIns="96625" tIns="48312" rIns="96625" bIns="48312" rtlCol="1"/>
          <a:lstStyle>
            <a:lvl1pPr algn="l">
              <a:defRPr sz="1300"/>
            </a:lvl1pPr>
          </a:lstStyle>
          <a:p>
            <a:fld id="{A735D83F-90B1-4973-8E11-679B50DAF22D}" type="datetimeFigureOut">
              <a:rPr lang="ar-IQ" smtClean="0"/>
              <a:t>17/10/1446</a:t>
            </a:fld>
            <a:endParaRPr lang="ar-IQ"/>
          </a:p>
        </p:txBody>
      </p:sp>
      <p:sp>
        <p:nvSpPr>
          <p:cNvPr id="4" name="عنصر نائب لصورة الشريحة 3"/>
          <p:cNvSpPr>
            <a:spLocks noGrp="1" noRot="1" noChangeAspect="1"/>
          </p:cNvSpPr>
          <p:nvPr>
            <p:ph type="sldImg" idx="2"/>
          </p:nvPr>
        </p:nvSpPr>
        <p:spPr>
          <a:xfrm>
            <a:off x="103188" y="750888"/>
            <a:ext cx="6681787" cy="3759200"/>
          </a:xfrm>
          <a:prstGeom prst="rect">
            <a:avLst/>
          </a:prstGeom>
          <a:noFill/>
          <a:ln w="12700">
            <a:solidFill>
              <a:prstClr val="black"/>
            </a:solidFill>
          </a:ln>
        </p:spPr>
        <p:txBody>
          <a:bodyPr vert="horz" lIns="96625" tIns="48312" rIns="96625" bIns="48312" rtlCol="1" anchor="ctr"/>
          <a:lstStyle/>
          <a:p>
            <a:endParaRPr lang="ar-IQ"/>
          </a:p>
        </p:txBody>
      </p:sp>
      <p:sp>
        <p:nvSpPr>
          <p:cNvPr id="5" name="عنصر نائب للملاحظات 4"/>
          <p:cNvSpPr>
            <a:spLocks noGrp="1"/>
          </p:cNvSpPr>
          <p:nvPr>
            <p:ph type="body" sz="quarter" idx="3"/>
          </p:nvPr>
        </p:nvSpPr>
        <p:spPr>
          <a:xfrm>
            <a:off x="688817" y="4760397"/>
            <a:ext cx="5510530" cy="4509850"/>
          </a:xfrm>
          <a:prstGeom prst="rect">
            <a:avLst/>
          </a:prstGeom>
        </p:spPr>
        <p:txBody>
          <a:bodyPr vert="horz" lIns="96625" tIns="48312" rIns="96625" bIns="48312" rtlCol="1"/>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6" name="عنصر نائب للتذييل 5"/>
          <p:cNvSpPr>
            <a:spLocks noGrp="1"/>
          </p:cNvSpPr>
          <p:nvPr>
            <p:ph type="ftr" sz="quarter" idx="4"/>
          </p:nvPr>
        </p:nvSpPr>
        <p:spPr>
          <a:xfrm>
            <a:off x="3903292" y="9519054"/>
            <a:ext cx="2984871" cy="501094"/>
          </a:xfrm>
          <a:prstGeom prst="rect">
            <a:avLst/>
          </a:prstGeom>
        </p:spPr>
        <p:txBody>
          <a:bodyPr vert="horz" lIns="96625" tIns="48312" rIns="96625" bIns="48312" rtlCol="1" anchor="b"/>
          <a:lstStyle>
            <a:lvl1pPr algn="r">
              <a:defRPr sz="1300"/>
            </a:lvl1pPr>
          </a:lstStyle>
          <a:p>
            <a:endParaRPr lang="ar-IQ"/>
          </a:p>
        </p:txBody>
      </p:sp>
      <p:sp>
        <p:nvSpPr>
          <p:cNvPr id="7" name="عنصر نائب لرقم الشريحة 6"/>
          <p:cNvSpPr>
            <a:spLocks noGrp="1"/>
          </p:cNvSpPr>
          <p:nvPr>
            <p:ph type="sldNum" sz="quarter" idx="5"/>
          </p:nvPr>
        </p:nvSpPr>
        <p:spPr>
          <a:xfrm>
            <a:off x="1595" y="9519054"/>
            <a:ext cx="2984871" cy="501094"/>
          </a:xfrm>
          <a:prstGeom prst="rect">
            <a:avLst/>
          </a:prstGeom>
        </p:spPr>
        <p:txBody>
          <a:bodyPr vert="horz" lIns="96625" tIns="48312" rIns="96625" bIns="48312" rtlCol="1" anchor="b"/>
          <a:lstStyle>
            <a:lvl1pPr algn="l">
              <a:defRPr sz="1300"/>
            </a:lvl1pPr>
          </a:lstStyle>
          <a:p>
            <a:fld id="{5176C425-FEB9-4705-9D8B-E9B01CC4BF04}" type="slidenum">
              <a:rPr lang="ar-IQ" smtClean="0"/>
              <a:t>‹#›</a:t>
            </a:fld>
            <a:endParaRPr lang="ar-IQ"/>
          </a:p>
        </p:txBody>
      </p:sp>
    </p:spTree>
    <p:extLst>
      <p:ext uri="{BB962C8B-B14F-4D97-AF65-F5344CB8AC3E}">
        <p14:creationId xmlns:p14="http://schemas.microsoft.com/office/powerpoint/2010/main" val="2892289144"/>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65CB0797-29AF-487F-9EE1-4BDF6F5255E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912700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567B005A-0BD8-4DFD-90E2-35E354181147}"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5613641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2F89DACA-C05E-4E23-862C-286F0255CE4C}"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2831768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09600" y="1600203"/>
            <a:ext cx="10972800" cy="4525963"/>
          </a:xfrm>
        </p:spPr>
        <p:txBody>
          <a:bodyPr/>
          <a:lstStyle/>
          <a:p>
            <a:endParaRPr lang="en-US"/>
          </a:p>
        </p:txBody>
      </p:sp>
      <p:sp>
        <p:nvSpPr>
          <p:cNvPr id="4" name="Date Placeholder 3"/>
          <p:cNvSpPr>
            <a:spLocks noGrp="1"/>
          </p:cNvSpPr>
          <p:nvPr>
            <p:ph type="dt" sz="half" idx="10"/>
          </p:nvPr>
        </p:nvSpPr>
        <p:spPr>
          <a:xfrm>
            <a:off x="609600" y="6245225"/>
            <a:ext cx="2844800" cy="476250"/>
          </a:xfrm>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a:xfrm>
            <a:off x="4165600" y="6245225"/>
            <a:ext cx="3860800" cy="476250"/>
          </a:xfrm>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a:xfrm>
            <a:off x="8737600" y="6245225"/>
            <a:ext cx="2844800" cy="476250"/>
          </a:xfrm>
        </p:spPr>
        <p:txBody>
          <a:bodyPr/>
          <a:lstStyle>
            <a:lvl1pPr>
              <a:defRPr/>
            </a:lvl1pPr>
          </a:lstStyle>
          <a:p>
            <a:fld id="{7B0FBF9D-3E47-49FF-A10D-342889E6B0B0}"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8855735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0BF9B047-6E35-44AD-B32C-4FC49892E5C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4771939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1"/>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6"/>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616AB16-9BE8-45D4-8A80-AB3F1305985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40201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3"/>
            <a:ext cx="5384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3"/>
            <a:ext cx="5384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D2E1EA3B-06D6-43CD-8018-5EC962B2A35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8476141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8"/>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9"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40319" y="2505075"/>
            <a:ext cx="51583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81F1D272-8502-4836-803D-56F2AD744F3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9613654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3254891F-6DDD-4EDD-9419-5B59D92AEAA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5234523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EAE0F0B0-7F98-4268-9624-FAC132D30FD3}"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5696350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9" y="457200"/>
            <a:ext cx="393276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8"/>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40319"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7DE9950B-C51E-4E61-B664-92CD7068D518}"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5263600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9" y="457200"/>
            <a:ext cx="393276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8"/>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40319"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E28A3007-66BB-403B-B751-CC90EB25A184}"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553806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09600" y="1600203"/>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34981AA3-2C07-49F0-9449-710FE52032F3}" type="slidenum">
              <a:rPr lang="en-US">
                <a:solidFill>
                  <a:srgbClr val="000000"/>
                </a:solidFill>
              </a:rPr>
              <a:pPr fontAlgn="base">
                <a:spcBef>
                  <a:spcPct val="0"/>
                </a:spcBef>
                <a:spcAft>
                  <a:spcPct val="0"/>
                </a:spcAft>
              </a:pPr>
              <a:t>‹#›</a:t>
            </a:fld>
            <a:endParaRPr lang="en-US">
              <a:solidFill>
                <a:srgbClr val="000000"/>
              </a:solidFill>
            </a:endParaRPr>
          </a:p>
        </p:txBody>
      </p:sp>
    </p:spTree>
    <p:extLst>
      <p:ext uri="{BB962C8B-B14F-4D97-AF65-F5344CB8AC3E}">
        <p14:creationId xmlns:p14="http://schemas.microsoft.com/office/powerpoint/2010/main" val="3489538962"/>
      </p:ext>
    </p:extLst>
  </p:cSld>
  <p:clrMap bg1="lt1" tx1="dk1" bg2="lt2" tx2="dk2" accent1="accent1" accent2="accent2" accent3="accent3" accent4="accent4" accent5="accent5" accent6="accent6" hlink="hlink" folHlink="folHlink"/>
  <p:sldLayoutIdLst>
    <p:sldLayoutId id="2147483931" r:id="rId1"/>
    <p:sldLayoutId id="2147483932" r:id="rId2"/>
    <p:sldLayoutId id="2147483933" r:id="rId3"/>
    <p:sldLayoutId id="2147483934" r:id="rId4"/>
    <p:sldLayoutId id="2147483935" r:id="rId5"/>
    <p:sldLayoutId id="2147483936" r:id="rId6"/>
    <p:sldLayoutId id="2147483937" r:id="rId7"/>
    <p:sldLayoutId id="2147483938" r:id="rId8"/>
    <p:sldLayoutId id="2147483939" r:id="rId9"/>
    <p:sldLayoutId id="2147483940" r:id="rId10"/>
    <p:sldLayoutId id="2147483941" r:id="rId11"/>
    <p:sldLayoutId id="2147483942" r:id="rId12"/>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hf hdr="0" ftr="0" dt="0"/>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8114270" y="247135"/>
            <a:ext cx="3941805" cy="7816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1" eaLnBrk="0" fontAlgn="base" hangingPunct="0">
              <a:spcBef>
                <a:spcPct val="0"/>
              </a:spcBef>
              <a:spcAft>
                <a:spcPct val="0"/>
              </a:spcAft>
              <a:defRPr sz="6000" b="1" kern="1200">
                <a:solidFill>
                  <a:schemeClr val="tx2"/>
                </a:solidFill>
                <a:effectLst>
                  <a:outerShdw blurRad="38100" dist="38100" dir="2700000" algn="tl">
                    <a:srgbClr val="000000"/>
                  </a:outerShdw>
                </a:effectLst>
                <a:latin typeface="+mj-lt"/>
                <a:ea typeface="+mj-ea"/>
                <a:cs typeface="+mj-cs"/>
              </a:defRPr>
            </a:lvl1pPr>
            <a:lvl2pPr algn="ctr" rtl="1"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cs typeface="Arial" panose="020B0604020202020204" pitchFamily="34" charset="0"/>
              </a:defRPr>
            </a:lvl2pPr>
            <a:lvl3pPr algn="ctr" rtl="1"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cs typeface="Arial" panose="020B0604020202020204" pitchFamily="34" charset="0"/>
              </a:defRPr>
            </a:lvl3pPr>
            <a:lvl4pPr algn="ctr" rtl="1"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cs typeface="Arial" panose="020B0604020202020204" pitchFamily="34" charset="0"/>
              </a:defRPr>
            </a:lvl4pPr>
            <a:lvl5pPr algn="ctr" rtl="1"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cs typeface="Arial" panose="020B0604020202020204" pitchFamily="34" charset="0"/>
              </a:defRPr>
            </a:lvl5pPr>
            <a:lvl6pPr marL="457200" algn="ctr" rtl="1" fontAlgn="base">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cs typeface="Arial" panose="020B0604020202020204" pitchFamily="34" charset="0"/>
              </a:defRPr>
            </a:lvl6pPr>
            <a:lvl7pPr marL="914400" algn="ctr" rtl="1" fontAlgn="base">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cs typeface="Arial" panose="020B0604020202020204" pitchFamily="34" charset="0"/>
              </a:defRPr>
            </a:lvl7pPr>
            <a:lvl8pPr marL="1371600" algn="ctr" rtl="1" fontAlgn="base">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cs typeface="Arial" panose="020B0604020202020204" pitchFamily="34" charset="0"/>
              </a:defRPr>
            </a:lvl8pPr>
            <a:lvl9pPr marL="1828800" algn="ctr" rtl="1" fontAlgn="base">
              <a:spcBef>
                <a:spcPct val="0"/>
              </a:spcBef>
              <a:spcAft>
                <a:spcPct val="0"/>
              </a:spcAft>
              <a:defRPr sz="4400" b="1">
                <a:solidFill>
                  <a:schemeClr val="tx2"/>
                </a:solidFill>
                <a:effectLst>
                  <a:outerShdw blurRad="38100" dist="38100" dir="2700000" algn="tl">
                    <a:srgbClr val="000000"/>
                  </a:outerShdw>
                </a:effectLst>
                <a:latin typeface="Garamond" panose="02020404030301010803" pitchFamily="18" charset="0"/>
                <a:cs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FF0000"/>
                </a:solidFill>
                <a:effectLst>
                  <a:outerShdw blurRad="38100" dist="38100" dir="2700000" algn="tl">
                    <a:srgbClr val="000000">
                      <a:alpha val="43137"/>
                    </a:srgbClr>
                  </a:outerShdw>
                </a:effectLst>
                <a:uLnTx/>
                <a:uFillTx/>
                <a:latin typeface="Tahoma"/>
                <a:ea typeface="+mj-ea"/>
                <a:cs typeface="Arial"/>
              </a:rPr>
              <a:t>Nursing </a:t>
            </a:r>
            <a:r>
              <a:rPr kumimoji="0" lang="en-US" sz="2800" b="1" i="0" u="none" strike="noStrike" kern="0" cap="none" spc="0" normalizeH="0" baseline="0" noProof="0" dirty="0" smtClean="0">
                <a:ln>
                  <a:noFill/>
                </a:ln>
                <a:solidFill>
                  <a:srgbClr val="FF0000"/>
                </a:solidFill>
                <a:effectLst>
                  <a:outerShdw blurRad="38100" dist="38100" dir="2700000" algn="tl">
                    <a:srgbClr val="000000">
                      <a:alpha val="43137"/>
                    </a:srgbClr>
                  </a:outerShdw>
                </a:effectLst>
                <a:uLnTx/>
                <a:uFillTx/>
                <a:latin typeface="Tahoma"/>
                <a:ea typeface="+mj-ea"/>
                <a:cs typeface="Arial"/>
              </a:rPr>
              <a:t>Collage </a:t>
            </a:r>
            <a:endParaRPr kumimoji="0" lang="en-US" sz="2800" b="1" i="0" u="sng" strike="noStrike" kern="1200" cap="none" spc="0" normalizeH="0" baseline="0" noProof="0" dirty="0" smtClean="0">
              <a:ln>
                <a:noFill/>
              </a:ln>
              <a:solidFill>
                <a:srgbClr val="FF0000"/>
              </a:solidFill>
              <a:effectLst>
                <a:outerShdw blurRad="38100" dist="38100" dir="2700000" algn="tl">
                  <a:srgbClr val="000000"/>
                </a:outerShdw>
              </a:effectLst>
              <a:uLnTx/>
              <a:uFillTx/>
              <a:latin typeface="Garamond"/>
              <a:ea typeface="+mj-ea"/>
              <a:cs typeface="Arial"/>
            </a:endParaRPr>
          </a:p>
          <a:p>
            <a:pPr marL="0" marR="0" lvl="0" indent="0" algn="ctr" defTabSz="914400" rtl="1" eaLnBrk="1" fontAlgn="base" latinLnBrk="0" hangingPunct="1">
              <a:lnSpc>
                <a:spcPct val="100000"/>
              </a:lnSpc>
              <a:spcBef>
                <a:spcPct val="0"/>
              </a:spcBef>
              <a:spcAft>
                <a:spcPct val="0"/>
              </a:spcAft>
              <a:buClrTx/>
              <a:buSzTx/>
              <a:buFontTx/>
              <a:buNone/>
              <a:tabLst/>
              <a:defRPr/>
            </a:pPr>
            <a:r>
              <a:rPr kumimoji="0" lang="en-US" sz="2800" b="1" i="0" u="sng" strike="noStrike" kern="1200" cap="none" spc="0" normalizeH="0" baseline="0" noProof="0" dirty="0" err="1" smtClean="0">
                <a:ln>
                  <a:noFill/>
                </a:ln>
                <a:solidFill>
                  <a:srgbClr val="FF0000"/>
                </a:solidFill>
                <a:effectLst>
                  <a:outerShdw blurRad="38100" dist="38100" dir="2700000" algn="tl">
                    <a:srgbClr val="000000"/>
                  </a:outerShdw>
                </a:effectLst>
                <a:uLnTx/>
                <a:uFillTx/>
                <a:latin typeface="Garamond"/>
                <a:ea typeface="+mj-ea"/>
                <a:cs typeface="Arial"/>
              </a:rPr>
              <a:t>Lec</a:t>
            </a:r>
            <a:r>
              <a:rPr kumimoji="0" lang="en-US" sz="2800" b="1" i="0" u="sng" strike="noStrike" kern="1200" cap="none" spc="0" normalizeH="0" baseline="0" noProof="0" dirty="0" smtClean="0">
                <a:ln>
                  <a:noFill/>
                </a:ln>
                <a:solidFill>
                  <a:srgbClr val="FF0000"/>
                </a:solidFill>
                <a:effectLst>
                  <a:outerShdw blurRad="38100" dist="38100" dir="2700000" algn="tl">
                    <a:srgbClr val="000000"/>
                  </a:outerShdw>
                </a:effectLst>
                <a:uLnTx/>
                <a:uFillTx/>
                <a:latin typeface="Garamond"/>
                <a:ea typeface="+mj-ea"/>
                <a:cs typeface="Arial"/>
              </a:rPr>
              <a:t>:</a:t>
            </a:r>
            <a:r>
              <a:rPr kumimoji="0" lang="en-US" sz="2800" b="1" i="0" u="sng" strike="noStrike" kern="1200" cap="none" spc="0" normalizeH="0" noProof="0" dirty="0" smtClean="0">
                <a:ln>
                  <a:noFill/>
                </a:ln>
                <a:solidFill>
                  <a:srgbClr val="FF0000"/>
                </a:solidFill>
                <a:effectLst>
                  <a:outerShdw blurRad="38100" dist="38100" dir="2700000" algn="tl">
                    <a:srgbClr val="000000"/>
                  </a:outerShdw>
                </a:effectLst>
                <a:uLnTx/>
                <a:uFillTx/>
                <a:latin typeface="Garamond"/>
                <a:ea typeface="+mj-ea"/>
                <a:cs typeface="Arial"/>
              </a:rPr>
              <a:t> 5</a:t>
            </a:r>
            <a:endParaRPr kumimoji="0" lang="en-US" sz="2800" b="1" i="0" u="sng"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ndalus" pitchFamily="18" charset="-78"/>
              <a:ea typeface="+mj-ea"/>
              <a:cs typeface="Old Antic Bold" pitchFamily="2" charset="-78"/>
            </a:endParaRPr>
          </a:p>
        </p:txBody>
      </p:sp>
      <p:sp>
        <p:nvSpPr>
          <p:cNvPr id="9" name="Rectangle 3"/>
          <p:cNvSpPr txBox="1">
            <a:spLocks noChangeArrowheads="1"/>
          </p:cNvSpPr>
          <p:nvPr/>
        </p:nvSpPr>
        <p:spPr bwMode="auto">
          <a:xfrm>
            <a:off x="1791732" y="2391035"/>
            <a:ext cx="9349260" cy="2225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ar-IQ" sz="5400" b="1"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Arial"/>
                <a:ea typeface="+mj-ea"/>
                <a:cs typeface="Arial"/>
              </a:rPr>
              <a:t>Fundamental of Nursing</a:t>
            </a:r>
          </a:p>
          <a:p>
            <a:pPr algn="ctr" eaLnBrk="1" hangingPunct="1"/>
            <a:r>
              <a:rPr lang="en-US" altLang="en-US" sz="6000" b="1" u="sng" smtClean="0">
                <a:ln w="6350">
                  <a:solidFill>
                    <a:srgbClr val="D34817">
                      <a:shade val="43000"/>
                    </a:srgbClr>
                  </a:solidFill>
                </a:ln>
                <a:solidFill>
                  <a:srgbClr val="7030A0"/>
                </a:solidFill>
                <a:effectLst>
                  <a:outerShdw blurRad="38100" dist="38100" dir="2700000" algn="tl">
                    <a:srgbClr val="000000">
                      <a:alpha val="43137"/>
                    </a:srgbClr>
                  </a:outerShdw>
                </a:effectLst>
                <a:latin typeface="Andalus" pitchFamily="18" charset="-78"/>
                <a:cs typeface="Old Antic Bold" pitchFamily="2" charset="-78"/>
              </a:rPr>
              <a:t>Management </a:t>
            </a:r>
            <a:r>
              <a:rPr lang="en-US" altLang="en-US" sz="6000" b="1" u="sng" dirty="0" smtClean="0">
                <a:ln w="6350">
                  <a:solidFill>
                    <a:srgbClr val="D34817">
                      <a:shade val="43000"/>
                    </a:srgbClr>
                  </a:solidFill>
                </a:ln>
                <a:solidFill>
                  <a:srgbClr val="7030A0"/>
                </a:solidFill>
                <a:effectLst>
                  <a:outerShdw blurRad="38100" dist="38100" dir="2700000" algn="tl">
                    <a:srgbClr val="000000">
                      <a:alpha val="43137"/>
                    </a:srgbClr>
                  </a:outerShdw>
                </a:effectLst>
                <a:latin typeface="Andalus" pitchFamily="18" charset="-78"/>
                <a:cs typeface="Old Antic Bold" pitchFamily="2" charset="-78"/>
              </a:rPr>
              <a:t>of PAIN</a:t>
            </a:r>
            <a:r>
              <a:rPr lang="en-US" altLang="en-US" sz="6000" b="1" u="sng" dirty="0" smtClean="0">
                <a:ln w="6350">
                  <a:solidFill>
                    <a:srgbClr val="D34817">
                      <a:shade val="43000"/>
                    </a:srgbClr>
                  </a:solidFill>
                </a:ln>
                <a:solidFill>
                  <a:srgbClr val="00B050"/>
                </a:solidFill>
                <a:effectLst>
                  <a:outerShdw blurRad="38100" dist="38100" dir="2700000" algn="tl">
                    <a:srgbClr val="000000">
                      <a:alpha val="43137"/>
                    </a:srgbClr>
                  </a:outerShdw>
                </a:effectLst>
                <a:latin typeface="Andalus" pitchFamily="18" charset="-78"/>
                <a:cs typeface="Old Antic Bold" pitchFamily="2" charset="-78"/>
              </a:rPr>
              <a:t> </a:t>
            </a:r>
            <a:endParaRPr lang="en-US" altLang="en-US" sz="1600" b="1" dirty="0">
              <a:ln w="6350">
                <a:solidFill>
                  <a:srgbClr val="D34817">
                    <a:shade val="43000"/>
                  </a:srgbClr>
                </a:solidFill>
              </a:ln>
              <a:solidFill>
                <a:srgbClr val="7030A0"/>
              </a:solidFill>
              <a:effectLst>
                <a:outerShdw blurRad="38100" dist="38100" dir="2700000" algn="tl">
                  <a:srgbClr val="000000">
                    <a:alpha val="43137"/>
                  </a:srgbClr>
                </a:outerShdw>
              </a:effectLst>
              <a:latin typeface="Andalus" pitchFamily="18" charset="-78"/>
              <a:cs typeface="Old Antic Bold" pitchFamily="2" charset="-78"/>
            </a:endParaRPr>
          </a:p>
        </p:txBody>
      </p:sp>
      <p:sp>
        <p:nvSpPr>
          <p:cNvPr id="7" name="مربع نص 6"/>
          <p:cNvSpPr txBox="1"/>
          <p:nvPr/>
        </p:nvSpPr>
        <p:spPr bwMode="auto">
          <a:xfrm>
            <a:off x="605481" y="5297961"/>
            <a:ext cx="5612439" cy="1169551"/>
          </a:xfrm>
          <a:prstGeom prst="rect">
            <a:avLst/>
          </a:prstGeom>
          <a:noFill/>
          <a:ln w="12700" cap="flat" cmpd="sng" algn="ctr">
            <a:noFill/>
            <a:prstDash val="solid"/>
            <a:miter lim="800000"/>
          </a:ln>
          <a:effectLst/>
          <a:extLst/>
        </p:spPr>
        <p:txBody>
          <a:bodyPr wrap="square" rtlCol="1">
            <a:spAutoFit/>
          </a:bodyPr>
          <a:lstStyle/>
          <a:p>
            <a:pPr eaLnBrk="0" fontAlgn="base" hangingPunct="0">
              <a:spcBef>
                <a:spcPct val="50000"/>
              </a:spcBef>
              <a:spcAft>
                <a:spcPct val="0"/>
              </a:spcAft>
              <a:defRPr/>
            </a:pPr>
            <a:r>
              <a:rPr lang="en-US" sz="2800" b="1" kern="0" dirty="0" smtClean="0">
                <a:solidFill>
                  <a:srgbClr val="FF0000"/>
                </a:solidFill>
                <a:effectLst>
                  <a:outerShdw blurRad="38100" dist="38100" dir="2700000" algn="tl">
                    <a:srgbClr val="000000"/>
                  </a:outerShdw>
                </a:effectLst>
                <a:latin typeface="Garamond"/>
                <a:cs typeface="Arial"/>
              </a:rPr>
              <a:t>Lecturer :</a:t>
            </a:r>
            <a:endParaRPr lang="en-US" sz="2800" b="1" kern="0" dirty="0">
              <a:solidFill>
                <a:srgbClr val="FF0000"/>
              </a:solidFill>
              <a:effectLst>
                <a:outerShdw blurRad="38100" dist="38100" dir="2700000" algn="tl">
                  <a:srgbClr val="000000"/>
                </a:outerShdw>
              </a:effectLst>
              <a:latin typeface="Garamond"/>
              <a:cs typeface="Arial"/>
            </a:endParaRPr>
          </a:p>
          <a:p>
            <a:pPr eaLnBrk="0" fontAlgn="base" hangingPunct="0">
              <a:spcBef>
                <a:spcPct val="50000"/>
              </a:spcBef>
              <a:spcAft>
                <a:spcPct val="0"/>
              </a:spcAft>
              <a:defRPr/>
            </a:pPr>
            <a:r>
              <a:rPr lang="en-US" sz="2800" b="1" kern="0" dirty="0" smtClean="0">
                <a:solidFill>
                  <a:srgbClr val="FF0000"/>
                </a:solidFill>
                <a:effectLst>
                  <a:outerShdw blurRad="38100" dist="38100" dir="2700000" algn="tl">
                    <a:srgbClr val="000000"/>
                  </a:outerShdw>
                </a:effectLst>
                <a:latin typeface="Garamond"/>
                <a:cs typeface="Arial"/>
              </a:rPr>
              <a:t>Dr. Mahdi </a:t>
            </a:r>
            <a:r>
              <a:rPr lang="en-US" sz="2800" b="1" kern="0" dirty="0" err="1" smtClean="0">
                <a:solidFill>
                  <a:srgbClr val="FF0000"/>
                </a:solidFill>
                <a:effectLst>
                  <a:outerShdw blurRad="38100" dist="38100" dir="2700000" algn="tl">
                    <a:srgbClr val="000000"/>
                  </a:outerShdw>
                </a:effectLst>
                <a:latin typeface="Garamond"/>
                <a:cs typeface="Arial"/>
              </a:rPr>
              <a:t>Hamzah</a:t>
            </a:r>
            <a:r>
              <a:rPr lang="en-US" sz="2800" b="1" kern="0" dirty="0" smtClean="0">
                <a:solidFill>
                  <a:srgbClr val="FF0000"/>
                </a:solidFill>
                <a:effectLst>
                  <a:outerShdw blurRad="38100" dist="38100" dir="2700000" algn="tl">
                    <a:srgbClr val="000000"/>
                  </a:outerShdw>
                </a:effectLst>
                <a:latin typeface="Garamond"/>
                <a:cs typeface="Arial"/>
              </a:rPr>
              <a:t> Al-</a:t>
            </a:r>
            <a:r>
              <a:rPr lang="en-US" sz="2800" b="1" kern="0" dirty="0" err="1" smtClean="0">
                <a:solidFill>
                  <a:srgbClr val="FF0000"/>
                </a:solidFill>
                <a:effectLst>
                  <a:outerShdw blurRad="38100" dist="38100" dir="2700000" algn="tl">
                    <a:srgbClr val="000000"/>
                  </a:outerShdw>
                </a:effectLst>
                <a:latin typeface="Garamond"/>
                <a:cs typeface="Arial"/>
              </a:rPr>
              <a:t>Taee</a:t>
            </a:r>
            <a:endParaRPr lang="ar-IQ" sz="2800" b="1" kern="0" dirty="0">
              <a:solidFill>
                <a:srgbClr val="FF0000"/>
              </a:solidFill>
              <a:effectLst>
                <a:outerShdw blurRad="38100" dist="38100" dir="2700000" algn="tl">
                  <a:srgbClr val="000000"/>
                </a:outerShdw>
              </a:effectLst>
              <a:latin typeface="Garamond"/>
              <a:cs typeface="Arial"/>
            </a:endParaRPr>
          </a:p>
        </p:txBody>
      </p:sp>
      <p:pic>
        <p:nvPicPr>
          <p:cNvPr id="8" name="صورة 7"/>
          <p:cNvPicPr>
            <a:picLocks noChangeAspect="1"/>
          </p:cNvPicPr>
          <p:nvPr/>
        </p:nvPicPr>
        <p:blipFill>
          <a:blip r:embed="rId2"/>
          <a:stretch>
            <a:fillRect/>
          </a:stretch>
        </p:blipFill>
        <p:spPr>
          <a:xfrm>
            <a:off x="343553" y="374221"/>
            <a:ext cx="2677886" cy="2354421"/>
          </a:xfrm>
          <a:prstGeom prst="rect">
            <a:avLst/>
          </a:prstGeom>
        </p:spPr>
      </p:pic>
    </p:spTree>
    <p:extLst>
      <p:ext uri="{BB962C8B-B14F-4D97-AF65-F5344CB8AC3E}">
        <p14:creationId xmlns:p14="http://schemas.microsoft.com/office/powerpoint/2010/main" val="21083905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247135" y="414400"/>
            <a:ext cx="11701849" cy="5189113"/>
          </a:xfrm>
          <a:prstGeom prst="rect">
            <a:avLst/>
          </a:prstGeom>
        </p:spPr>
        <p:txBody>
          <a:bodyPr wrap="square">
            <a:spAutoFit/>
          </a:bodyPr>
          <a:lstStyle/>
          <a:p>
            <a:pPr lvl="0" algn="just">
              <a:lnSpc>
                <a:spcPct val="115000"/>
              </a:lnSpc>
              <a:defRPr/>
            </a:pPr>
            <a:r>
              <a:rPr lang="en-US" sz="3200"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2.</a:t>
            </a:r>
            <a:r>
              <a:rPr lang="en-US" sz="3600"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Visual </a:t>
            </a:r>
            <a:r>
              <a:rPr lang="en-US" sz="36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analogue scale (vas): </a:t>
            </a:r>
            <a:r>
              <a:rPr lang="en-US" sz="3600" dirty="0">
                <a:solidFill>
                  <a:srgbClr val="000000"/>
                </a:solidFill>
                <a:latin typeface="Times New Roman" panose="02020603050405020304" pitchFamily="18" charset="0"/>
                <a:ea typeface="Calibri" panose="020F0502020204030204" pitchFamily="34" charset="0"/>
                <a:cs typeface="Arial" panose="020B0604020202020204" pitchFamily="34" charset="0"/>
              </a:rPr>
              <a:t>It is a continuum horizontal line used to </a:t>
            </a:r>
            <a:r>
              <a:rPr lang="en-US" sz="3600"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qualify. </a:t>
            </a:r>
            <a:endParaRPr lang="en-US" sz="3600" dirty="0">
              <a:solidFill>
                <a:srgbClr val="000000"/>
              </a:solidFill>
              <a:latin typeface="Times New Roman" panose="02020603050405020304" pitchFamily="18" charset="0"/>
              <a:ea typeface="Calibri" panose="020F0502020204030204" pitchFamily="34" charset="0"/>
              <a:cs typeface="Arial" panose="020B0604020202020204" pitchFamily="34" charset="0"/>
            </a:endParaRPr>
          </a:p>
          <a:p>
            <a:pPr lvl="0" algn="just">
              <a:lnSpc>
                <a:spcPct val="115000"/>
              </a:lnSpc>
              <a:defRPr/>
            </a:pPr>
            <a:r>
              <a:rPr lang="en-US" sz="36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  </a:t>
            </a:r>
          </a:p>
          <a:p>
            <a:pPr lvl="0" algn="just">
              <a:lnSpc>
                <a:spcPct val="115000"/>
              </a:lnSpc>
              <a:defRPr/>
            </a:pPr>
            <a:r>
              <a:rPr lang="en-US" sz="3600" dirty="0" smtClean="0">
                <a:solidFill>
                  <a:srgbClr val="00B05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No pain                                                                 the worst pain</a:t>
            </a:r>
          </a:p>
          <a:p>
            <a:pPr lvl="0" algn="just">
              <a:lnSpc>
                <a:spcPct val="115000"/>
              </a:lnSpc>
              <a:defRPr/>
            </a:pPr>
            <a:endParaRPr lang="en-US" sz="3600" dirty="0">
              <a:solidFill>
                <a:srgbClr val="00B05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endParaRPr>
          </a:p>
          <a:p>
            <a:pPr lvl="0" algn="just">
              <a:lnSpc>
                <a:spcPct val="115000"/>
              </a:lnSpc>
              <a:defRPr/>
            </a:pPr>
            <a:endParaRPr lang="en-US" sz="3600" dirty="0" smtClean="0">
              <a:solidFill>
                <a:srgbClr val="00B05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endParaRPr>
          </a:p>
          <a:p>
            <a:pPr lvl="0" algn="just">
              <a:lnSpc>
                <a:spcPct val="115000"/>
              </a:lnSpc>
              <a:defRPr/>
            </a:pPr>
            <a:endParaRPr lang="en-US" sz="3600" dirty="0">
              <a:solidFill>
                <a:srgbClr val="00B05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endParaRPr>
          </a:p>
          <a:p>
            <a:pPr lvl="0" algn="just">
              <a:lnSpc>
                <a:spcPct val="115000"/>
              </a:lnSpc>
              <a:defRPr/>
            </a:pPr>
            <a:r>
              <a:rPr lang="en-US" sz="3600" dirty="0" smtClean="0">
                <a:solidFill>
                  <a:srgbClr val="00B05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 </a:t>
            </a:r>
            <a:endParaRPr lang="en-US" sz="3600" dirty="0">
              <a:solidFill>
                <a:srgbClr val="00B05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endParaRPr>
          </a:p>
        </p:txBody>
      </p:sp>
      <p:cxnSp>
        <p:nvCxnSpPr>
          <p:cNvPr id="4" name="رابط مستقيم 3"/>
          <p:cNvCxnSpPr>
            <a:cxnSpLocks noChangeShapeType="1"/>
          </p:cNvCxnSpPr>
          <p:nvPr/>
        </p:nvCxnSpPr>
        <p:spPr bwMode="auto">
          <a:xfrm flipV="1">
            <a:off x="2236573" y="2755556"/>
            <a:ext cx="6783860" cy="12357"/>
          </a:xfrm>
          <a:prstGeom prst="line">
            <a:avLst/>
          </a:prstGeom>
          <a:ln>
            <a:headEnd type="triangle" w="med" len="med"/>
            <a:tailEnd type="triangle" w="med" len="med"/>
          </a:ln>
          <a:extLst/>
        </p:spPr>
        <p:style>
          <a:lnRef idx="3">
            <a:schemeClr val="accent6"/>
          </a:lnRef>
          <a:fillRef idx="0">
            <a:schemeClr val="accent6"/>
          </a:fillRef>
          <a:effectRef idx="2">
            <a:schemeClr val="accent6"/>
          </a:effectRef>
          <a:fontRef idx="minor">
            <a:schemeClr val="tx1"/>
          </a:fontRef>
        </p:style>
      </p:cxnSp>
      <p:pic>
        <p:nvPicPr>
          <p:cNvPr id="8" name="صورة 7" descr="D:\Wofy\Pain Theory\untitled.bmp"/>
          <p:cNvPicPr/>
          <p:nvPr/>
        </p:nvPicPr>
        <p:blipFill rotWithShape="1">
          <a:blip r:embed="rId2">
            <a:extLst>
              <a:ext uri="{28A0092B-C50C-407E-A947-70E740481C1C}">
                <a14:useLocalDpi xmlns:a14="http://schemas.microsoft.com/office/drawing/2010/main" val="0"/>
              </a:ext>
            </a:extLst>
          </a:blip>
          <a:srcRect r="2230" b="5804"/>
          <a:stretch/>
        </p:blipFill>
        <p:spPr bwMode="auto">
          <a:xfrm>
            <a:off x="1198605" y="3039762"/>
            <a:ext cx="9502346" cy="3635695"/>
          </a:xfrm>
          <a:prstGeom prst="rect">
            <a:avLst/>
          </a:prstGeom>
          <a:noFill/>
          <a:ln>
            <a:noFill/>
          </a:ln>
        </p:spPr>
      </p:pic>
    </p:spTree>
    <p:extLst>
      <p:ext uri="{BB962C8B-B14F-4D97-AF65-F5344CB8AC3E}">
        <p14:creationId xmlns:p14="http://schemas.microsoft.com/office/powerpoint/2010/main" val="1001901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247135" y="414400"/>
            <a:ext cx="11701849" cy="6463308"/>
          </a:xfrm>
          <a:prstGeom prst="rect">
            <a:avLst/>
          </a:prstGeom>
        </p:spPr>
        <p:txBody>
          <a:bodyPr wrap="square">
            <a:spAutoFit/>
          </a:bodyPr>
          <a:lstStyle/>
          <a:p>
            <a:pPr lvl="0" algn="just">
              <a:lnSpc>
                <a:spcPct val="115000"/>
              </a:lnSpc>
              <a:defRPr/>
            </a:pPr>
            <a:r>
              <a:rPr lang="en-US" sz="3600" b="1"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Note: </a:t>
            </a:r>
            <a:r>
              <a:rPr lang="en-US" sz="36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don’t use more than scale to the same patient and select which of these scales is adequate and appropriate</a:t>
            </a:r>
            <a:r>
              <a:rPr lang="en-US" sz="3600"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a:t>
            </a:r>
          </a:p>
          <a:p>
            <a:pPr lvl="0" algn="just">
              <a:lnSpc>
                <a:spcPct val="115000"/>
              </a:lnSpc>
              <a:defRPr/>
            </a:pPr>
            <a:r>
              <a:rPr lang="en-US" sz="3600" b="1"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3</a:t>
            </a:r>
            <a:r>
              <a:rPr lang="en-US" sz="3600"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a:t>
            </a:r>
            <a:r>
              <a:rPr lang="en-US" sz="3600" b="1"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Quality </a:t>
            </a:r>
            <a:r>
              <a:rPr lang="en-US" sz="36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 some patients able to describe their pain quality as   </a:t>
            </a:r>
          </a:p>
          <a:p>
            <a:pPr lvl="0" algn="just">
              <a:lnSpc>
                <a:spcPct val="115000"/>
              </a:lnSpc>
              <a:defRPr/>
            </a:pPr>
            <a:r>
              <a:rPr lang="en-US" sz="36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    (</a:t>
            </a:r>
            <a:r>
              <a:rPr lang="en-US" sz="3600"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Throbbing</a:t>
            </a:r>
            <a:r>
              <a:rPr lang="ar-IQ" sz="3600"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خفقان </a:t>
            </a:r>
            <a:r>
              <a:rPr lang="en-US" sz="3600"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 </a:t>
            </a:r>
            <a:r>
              <a:rPr lang="en-US" sz="36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Shooting, </a:t>
            </a:r>
            <a:r>
              <a:rPr lang="en-US" sz="3600"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stabbing</a:t>
            </a:r>
            <a:r>
              <a:rPr lang="ar-IQ" sz="3600"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طعن </a:t>
            </a:r>
            <a:r>
              <a:rPr lang="en-US" sz="3600"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 </a:t>
            </a:r>
            <a:r>
              <a:rPr lang="en-US" sz="36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sharp, hot burning, aching, heavy) </a:t>
            </a:r>
          </a:p>
          <a:p>
            <a:pPr lvl="0" algn="just">
              <a:lnSpc>
                <a:spcPct val="115000"/>
              </a:lnSpc>
              <a:defRPr/>
            </a:pPr>
            <a:r>
              <a:rPr lang="en-US" sz="3600" b="1"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4</a:t>
            </a:r>
            <a:r>
              <a:rPr lang="en-US" sz="3600"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a:t>
            </a:r>
            <a:r>
              <a:rPr lang="en-US" sz="3600" b="1"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Pattern</a:t>
            </a:r>
            <a:r>
              <a:rPr lang="en-US" sz="36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 onset, duration and recurrence</a:t>
            </a:r>
            <a:r>
              <a:rPr lang="en-US" sz="3600"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a:t>
            </a:r>
            <a:r>
              <a:rPr lang="ar-IQ" sz="3600"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 تكرار</a:t>
            </a:r>
            <a:endParaRPr lang="en-US" sz="36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endParaRPr>
          </a:p>
          <a:p>
            <a:pPr lvl="0" algn="just">
              <a:lnSpc>
                <a:spcPct val="115000"/>
              </a:lnSpc>
              <a:defRPr/>
            </a:pPr>
            <a:r>
              <a:rPr lang="en-US" sz="3600" b="1"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5</a:t>
            </a:r>
            <a:r>
              <a:rPr lang="en-US" sz="3600"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a:t>
            </a:r>
            <a:r>
              <a:rPr lang="en-US" sz="3600" b="1"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Duration</a:t>
            </a:r>
            <a:r>
              <a:rPr lang="en-US" sz="36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 ask about the time of onset (how long the patient's dose feels the pain?</a:t>
            </a:r>
          </a:p>
          <a:p>
            <a:pPr lvl="0" algn="just">
              <a:lnSpc>
                <a:spcPct val="115000"/>
              </a:lnSpc>
              <a:defRPr/>
            </a:pPr>
            <a:r>
              <a:rPr lang="en-US" sz="3600" u="sng"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Frequency</a:t>
            </a:r>
            <a:r>
              <a:rPr lang="en-US" sz="36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 ask if the pain is frequently or continuous stable </a:t>
            </a:r>
            <a:r>
              <a:rPr lang="en-US" sz="3600"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constant. </a:t>
            </a:r>
            <a:endParaRPr lang="en-US" sz="36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673621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247135" y="414400"/>
            <a:ext cx="11701849" cy="5826210"/>
          </a:xfrm>
          <a:prstGeom prst="rect">
            <a:avLst/>
          </a:prstGeom>
        </p:spPr>
        <p:txBody>
          <a:bodyPr wrap="square">
            <a:spAutoFit/>
          </a:bodyPr>
          <a:lstStyle/>
          <a:p>
            <a:pPr lvl="0" algn="just">
              <a:lnSpc>
                <a:spcPct val="115000"/>
              </a:lnSpc>
              <a:defRPr/>
            </a:pPr>
            <a:r>
              <a:rPr lang="en-US" sz="3600" b="1" u="sng"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Ask also for:</a:t>
            </a:r>
          </a:p>
          <a:p>
            <a:pPr lvl="0" algn="just">
              <a:lnSpc>
                <a:spcPct val="115000"/>
              </a:lnSpc>
              <a:defRPr/>
            </a:pPr>
            <a:r>
              <a:rPr lang="en-US" sz="3600"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Precipitating </a:t>
            </a:r>
            <a:r>
              <a:rPr lang="en-US" sz="3600"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factors</a:t>
            </a:r>
            <a:r>
              <a:rPr lang="ar-IQ" sz="3600"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تزيد تعجل</a:t>
            </a:r>
            <a:r>
              <a:rPr lang="en-US" sz="3600"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a:t>
            </a:r>
            <a:endParaRPr lang="en-US" sz="36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endParaRPr>
          </a:p>
          <a:p>
            <a:pPr lvl="0" algn="just">
              <a:lnSpc>
                <a:spcPct val="115000"/>
              </a:lnSpc>
              <a:defRPr/>
            </a:pPr>
            <a:r>
              <a:rPr lang="en-US" sz="36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Physical activity before chest pain </a:t>
            </a:r>
          </a:p>
          <a:p>
            <a:pPr lvl="0" algn="just">
              <a:lnSpc>
                <a:spcPct val="115000"/>
              </a:lnSpc>
              <a:defRPr/>
            </a:pPr>
            <a:r>
              <a:rPr lang="en-US" sz="36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Abdominal ache after meals</a:t>
            </a:r>
          </a:p>
          <a:p>
            <a:pPr lvl="0" algn="just">
              <a:lnSpc>
                <a:spcPct val="115000"/>
              </a:lnSpc>
              <a:defRPr/>
            </a:pPr>
            <a:r>
              <a:rPr lang="en-US" sz="3600" b="1" u="sng"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Alleviating </a:t>
            </a:r>
            <a:r>
              <a:rPr lang="en-US" sz="3600" b="1" u="sng"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factors</a:t>
            </a:r>
            <a:r>
              <a:rPr lang="ar-IQ" sz="3600" b="1" u="sng"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مخففه</a:t>
            </a:r>
            <a:r>
              <a:rPr lang="en-US" sz="3600" b="1" u="sng"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a:t>
            </a:r>
            <a:endParaRPr lang="en-US" sz="3600" b="1" u="sng"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endParaRPr>
          </a:p>
          <a:p>
            <a:pPr lvl="0" algn="just">
              <a:lnSpc>
                <a:spcPct val="115000"/>
              </a:lnSpc>
              <a:defRPr/>
            </a:pPr>
            <a:r>
              <a:rPr lang="en-US" sz="36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Ask about anything can alleviate pain as (medication- rest application-o2therapy) </a:t>
            </a:r>
          </a:p>
          <a:p>
            <a:pPr lvl="0" algn="just">
              <a:lnSpc>
                <a:spcPct val="115000"/>
              </a:lnSpc>
              <a:defRPr/>
            </a:pPr>
            <a:r>
              <a:rPr lang="en-US" sz="3600" b="1" u="sng"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Associated symptoms:</a:t>
            </a:r>
          </a:p>
          <a:p>
            <a:pPr lvl="0" algn="just">
              <a:lnSpc>
                <a:spcPct val="115000"/>
              </a:lnSpc>
              <a:defRPr/>
            </a:pPr>
            <a:r>
              <a:rPr lang="en-US" sz="36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Like nausea- vomiting – diarrhea </a:t>
            </a:r>
          </a:p>
        </p:txBody>
      </p:sp>
    </p:spTree>
    <p:extLst>
      <p:ext uri="{BB962C8B-B14F-4D97-AF65-F5344CB8AC3E}">
        <p14:creationId xmlns:p14="http://schemas.microsoft.com/office/powerpoint/2010/main" val="24427735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247135" y="414400"/>
            <a:ext cx="11701849" cy="5775107"/>
          </a:xfrm>
          <a:prstGeom prst="rect">
            <a:avLst/>
          </a:prstGeom>
        </p:spPr>
        <p:txBody>
          <a:bodyPr wrap="square">
            <a:spAutoFit/>
          </a:bodyPr>
          <a:lstStyle/>
          <a:p>
            <a:pPr lvl="0" algn="just">
              <a:lnSpc>
                <a:spcPct val="115000"/>
              </a:lnSpc>
              <a:defRPr/>
            </a:pPr>
            <a:r>
              <a:rPr lang="en-US" sz="3600" b="1" u="sng"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Objective </a:t>
            </a:r>
            <a:r>
              <a:rPr lang="en-US" sz="3600" b="1" u="sng"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data :</a:t>
            </a:r>
          </a:p>
          <a:p>
            <a:pPr lvl="0" algn="just">
              <a:lnSpc>
                <a:spcPct val="115000"/>
              </a:lnSpc>
              <a:defRPr/>
            </a:pPr>
            <a:r>
              <a:rPr lang="en-US" sz="36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a:t>
            </a:r>
            <a:r>
              <a:rPr lang="en-US" sz="3600" b="1"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1) Physiological </a:t>
            </a:r>
            <a:r>
              <a:rPr lang="en-US" sz="3600" b="1"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assessment</a:t>
            </a:r>
            <a:r>
              <a:rPr lang="en-US" sz="36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 - </a:t>
            </a:r>
          </a:p>
          <a:p>
            <a:pPr lvl="0" algn="just">
              <a:lnSpc>
                <a:spcPct val="115000"/>
              </a:lnSpc>
              <a:defRPr/>
            </a:pPr>
            <a:r>
              <a:rPr lang="en-US" sz="36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The nurse most carefully observes the patient and keep in mind that some patients suffer the pain without tell anyone you can explore the patient under pain through physical assessment and body examinations and the nurse should be familiar with the most common skills at least how to exam the major organs and to distinguish abnormal signs and symptoms as well as the nurse has to know diagnostic test procedures. </a:t>
            </a:r>
          </a:p>
        </p:txBody>
      </p:sp>
    </p:spTree>
    <p:extLst>
      <p:ext uri="{BB962C8B-B14F-4D97-AF65-F5344CB8AC3E}">
        <p14:creationId xmlns:p14="http://schemas.microsoft.com/office/powerpoint/2010/main" val="9739474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247135" y="414400"/>
            <a:ext cx="11701849" cy="4552015"/>
          </a:xfrm>
          <a:prstGeom prst="rect">
            <a:avLst/>
          </a:prstGeom>
        </p:spPr>
        <p:txBody>
          <a:bodyPr wrap="square">
            <a:spAutoFit/>
          </a:bodyPr>
          <a:lstStyle/>
          <a:p>
            <a:pPr lvl="0" algn="just">
              <a:lnSpc>
                <a:spcPct val="115000"/>
              </a:lnSpc>
              <a:defRPr/>
            </a:pPr>
            <a:r>
              <a:rPr lang="en-US" sz="36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(2) Diagnostic test procedures:- </a:t>
            </a:r>
          </a:p>
          <a:p>
            <a:pPr marL="571500" lvl="0" indent="-571500" algn="just">
              <a:lnSpc>
                <a:spcPct val="115000"/>
              </a:lnSpc>
              <a:buFont typeface="Wingdings" panose="05000000000000000000" pitchFamily="2" charset="2"/>
              <a:buChar char="q"/>
              <a:defRPr/>
            </a:pPr>
            <a:r>
              <a:rPr lang="en-US" sz="3600"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AS</a:t>
            </a:r>
            <a:r>
              <a:rPr lang="en-US" sz="36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 ECG important when patient complain from chest pain it differs angina from myocardial infarction or the pain caused by respiratory disturbances or to distinguish stomachache from Sevier interior </a:t>
            </a:r>
            <a:r>
              <a:rPr lang="en-US" sz="3600"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MI.</a:t>
            </a:r>
          </a:p>
          <a:p>
            <a:pPr marL="571500" indent="-571500" algn="just">
              <a:lnSpc>
                <a:spcPct val="115000"/>
              </a:lnSpc>
              <a:buFont typeface="Wingdings" panose="05000000000000000000" pitchFamily="2" charset="2"/>
              <a:buChar char="q"/>
              <a:defRPr/>
            </a:pPr>
            <a:r>
              <a:rPr lang="en-US" sz="3600"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 </a:t>
            </a:r>
            <a:r>
              <a:rPr lang="en-US" sz="36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Identify specific pain source</a:t>
            </a:r>
          </a:p>
          <a:p>
            <a:pPr marL="571500" lvl="0" indent="-571500" algn="just">
              <a:lnSpc>
                <a:spcPct val="115000"/>
              </a:lnSpc>
              <a:buFontTx/>
              <a:buChar char="-"/>
              <a:defRPr/>
            </a:pPr>
            <a:endParaRPr lang="en-US" sz="36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1248234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247135" y="414400"/>
            <a:ext cx="11701849" cy="4552015"/>
          </a:xfrm>
          <a:prstGeom prst="rect">
            <a:avLst/>
          </a:prstGeom>
        </p:spPr>
        <p:txBody>
          <a:bodyPr wrap="square">
            <a:spAutoFit/>
          </a:bodyPr>
          <a:lstStyle/>
          <a:p>
            <a:pPr lvl="0" algn="just">
              <a:lnSpc>
                <a:spcPct val="115000"/>
              </a:lnSpc>
              <a:defRPr/>
            </a:pPr>
            <a:r>
              <a:rPr lang="en-US" sz="3600" b="1" dirty="0" smtClean="0">
                <a:solidFill>
                  <a:srgbClr val="7030A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Pain </a:t>
            </a:r>
            <a:r>
              <a:rPr lang="en-US" sz="3600" b="1" dirty="0">
                <a:solidFill>
                  <a:srgbClr val="7030A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Management:</a:t>
            </a:r>
          </a:p>
          <a:p>
            <a:pPr lvl="0" algn="just">
              <a:lnSpc>
                <a:spcPct val="115000"/>
              </a:lnSpc>
              <a:defRPr/>
            </a:pPr>
            <a:r>
              <a:rPr lang="en-US" sz="36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Pain management is the alleviation of pain or reduction in pain to level of comfort that is acceptable to the patients. </a:t>
            </a:r>
          </a:p>
          <a:p>
            <a:pPr lvl="0" algn="just">
              <a:lnSpc>
                <a:spcPct val="115000"/>
              </a:lnSpc>
              <a:defRPr/>
            </a:pPr>
            <a:r>
              <a:rPr lang="en-US" sz="36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 </a:t>
            </a:r>
            <a:r>
              <a:rPr lang="en-US" sz="3600"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It </a:t>
            </a:r>
            <a:r>
              <a:rPr lang="en-US" sz="36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includes two basic types of nursing interventions:</a:t>
            </a:r>
          </a:p>
          <a:p>
            <a:pPr marL="571500" lvl="0" indent="-571500" algn="just">
              <a:lnSpc>
                <a:spcPct val="115000"/>
              </a:lnSpc>
              <a:buFont typeface="Wingdings" panose="05000000000000000000" pitchFamily="2" charset="2"/>
              <a:buChar char="v"/>
              <a:defRPr/>
            </a:pPr>
            <a:r>
              <a:rPr lang="en-US" sz="3600"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Pharmacologic </a:t>
            </a:r>
            <a:r>
              <a:rPr lang="en-US" sz="36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intervention.</a:t>
            </a:r>
          </a:p>
          <a:p>
            <a:pPr marL="571500" lvl="0" indent="-571500" algn="just">
              <a:lnSpc>
                <a:spcPct val="115000"/>
              </a:lnSpc>
              <a:buFont typeface="Wingdings" panose="05000000000000000000" pitchFamily="2" charset="2"/>
              <a:buChar char="v"/>
              <a:defRPr/>
            </a:pPr>
            <a:r>
              <a:rPr lang="en-US" sz="3600"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Non-pharmacologic </a:t>
            </a:r>
            <a:r>
              <a:rPr lang="en-US" sz="36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intervention.</a:t>
            </a:r>
          </a:p>
          <a:p>
            <a:pPr marL="571500" lvl="0" indent="-571500" algn="just">
              <a:lnSpc>
                <a:spcPct val="115000"/>
              </a:lnSpc>
              <a:buFontTx/>
              <a:buChar char="-"/>
              <a:defRPr/>
            </a:pPr>
            <a:endParaRPr lang="en-US" sz="36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6111291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247135" y="414400"/>
            <a:ext cx="11701849" cy="3277820"/>
          </a:xfrm>
          <a:prstGeom prst="rect">
            <a:avLst/>
          </a:prstGeom>
        </p:spPr>
        <p:txBody>
          <a:bodyPr wrap="square">
            <a:spAutoFit/>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kumimoji="0" lang="en-US" sz="3600" b="1" i="0" u="none" strike="noStrike" kern="1200" cap="none" spc="0" normalizeH="0" baseline="0" noProof="0" dirty="0" smtClean="0">
                <a:ln>
                  <a:noFill/>
                </a:ln>
                <a:solidFill>
                  <a:srgbClr val="00B05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I. Pharmacologic </a:t>
            </a:r>
            <a:r>
              <a:rPr kumimoji="0" lang="en-US" sz="3600" b="1" i="0" u="none" strike="noStrike" kern="1200" cap="none" spc="0" normalizeH="0" baseline="0" noProof="0" dirty="0">
                <a:ln>
                  <a:noFill/>
                </a:ln>
                <a:solidFill>
                  <a:srgbClr val="00B05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Interventions</a:t>
            </a:r>
          </a:p>
          <a:p>
            <a:pPr lvl="0" algn="just">
              <a:lnSpc>
                <a:spcPct val="115000"/>
              </a:lnSpc>
              <a:defRPr/>
            </a:pPr>
            <a:r>
              <a:rPr kumimoji="0" lang="en-US" sz="36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There are many </a:t>
            </a:r>
            <a:r>
              <a:rPr kumimoji="0" lang="en-US" sz="36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pharmacologic interventions (</a:t>
            </a:r>
            <a:r>
              <a:rPr lang="en-US" sz="36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A</a:t>
            </a:r>
            <a:r>
              <a:rPr lang="en-US" sz="3600"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nalgesics</a:t>
            </a:r>
            <a:r>
              <a:rPr kumimoji="0" lang="en-US" sz="36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 </a:t>
            </a:r>
            <a:r>
              <a:rPr kumimoji="0" lang="en-US" sz="36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to give pain </a:t>
            </a:r>
            <a:r>
              <a:rPr kumimoji="0" lang="en-US" sz="36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relief</a:t>
            </a:r>
            <a:r>
              <a:rPr kumimoji="0" lang="en-US" sz="3600" b="0" i="0" u="none" strike="noStrike" kern="1200" cap="none" spc="0" normalizeH="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 </a:t>
            </a:r>
            <a:r>
              <a:rPr lang="en-US" sz="3600"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pain </a:t>
            </a:r>
            <a:r>
              <a:rPr lang="en-US" sz="36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by acting on peripheral nerve endings </a:t>
            </a:r>
            <a:r>
              <a:rPr lang="en-US" sz="3600"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or </a:t>
            </a:r>
            <a:r>
              <a:rPr lang="en-US" sz="36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narcotic, CNS-acting </a:t>
            </a:r>
            <a:r>
              <a:rPr lang="en-US" sz="3600"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at </a:t>
            </a:r>
            <a:r>
              <a:rPr lang="en-US" sz="36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the injury site to decreasing the perception of pain. </a:t>
            </a:r>
            <a:endParaRPr kumimoji="0" lang="en-US" sz="36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322128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247135" y="414400"/>
            <a:ext cx="11701849" cy="7029617"/>
          </a:xfrm>
          <a:prstGeom prst="rect">
            <a:avLst/>
          </a:prstGeom>
        </p:spPr>
        <p:txBody>
          <a:bodyPr wrap="square">
            <a:spAutoFit/>
          </a:bodyPr>
          <a:lstStyle/>
          <a:p>
            <a:pPr lvl="0" algn="just">
              <a:lnSpc>
                <a:spcPct val="115000"/>
              </a:lnSpc>
              <a:defRPr/>
            </a:pPr>
            <a:r>
              <a:rPr lang="en-US" sz="3600" b="1" dirty="0" smtClean="0">
                <a:solidFill>
                  <a:srgbClr val="00B05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II. Non </a:t>
            </a:r>
            <a:r>
              <a:rPr lang="en-US" sz="3600" b="1" dirty="0">
                <a:solidFill>
                  <a:srgbClr val="00B05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pharmacologic Interventions</a:t>
            </a:r>
          </a:p>
          <a:p>
            <a:pPr lvl="0" algn="just">
              <a:lnSpc>
                <a:spcPct val="115000"/>
              </a:lnSpc>
              <a:defRPr/>
            </a:pPr>
            <a:r>
              <a:rPr lang="en-US" sz="32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There are many non-pharmacologic interventions to give pain relief, especially when used in conjunction with pharmacologic measures. Described as physical and cognitive-behavioral interventions, many of these approaches are noninvasive, low-risk, inexpensive, easily performed and taught, and within the scope of nursing </a:t>
            </a:r>
            <a:r>
              <a:rPr lang="en-US" sz="3200"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practice: </a:t>
            </a:r>
            <a:endParaRPr lang="en-US" sz="32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endParaRPr>
          </a:p>
          <a:p>
            <a:pPr marL="742950" lvl="0" indent="-742950" algn="just">
              <a:lnSpc>
                <a:spcPct val="115000"/>
              </a:lnSpc>
              <a:buAutoNum type="arabicParenR"/>
              <a:defRPr/>
            </a:pPr>
            <a:r>
              <a:rPr lang="en-US" sz="3200"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Comfort measures.</a:t>
            </a:r>
          </a:p>
          <a:p>
            <a:pPr lvl="0" algn="just">
              <a:lnSpc>
                <a:spcPct val="115000"/>
              </a:lnSpc>
              <a:defRPr/>
            </a:pPr>
            <a:r>
              <a:rPr lang="en-US" sz="3200"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2</a:t>
            </a:r>
            <a:r>
              <a:rPr lang="en-US" sz="32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 Position change and </a:t>
            </a:r>
            <a:r>
              <a:rPr lang="en-US" sz="3200"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movement.</a:t>
            </a:r>
          </a:p>
          <a:p>
            <a:pPr algn="just">
              <a:lnSpc>
                <a:spcPct val="115000"/>
              </a:lnSpc>
              <a:defRPr/>
            </a:pPr>
            <a:r>
              <a:rPr lang="en-US" sz="32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3) Massage:</a:t>
            </a:r>
          </a:p>
          <a:p>
            <a:pPr algn="just">
              <a:lnSpc>
                <a:spcPct val="115000"/>
              </a:lnSpc>
              <a:defRPr/>
            </a:pPr>
            <a:r>
              <a:rPr lang="en-US" sz="32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4) Applications of hot and cold</a:t>
            </a:r>
            <a:r>
              <a:rPr lang="en-US" sz="3200"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a:t>
            </a:r>
          </a:p>
          <a:p>
            <a:pPr algn="just">
              <a:lnSpc>
                <a:spcPct val="115000"/>
              </a:lnSpc>
              <a:defRPr/>
            </a:pPr>
            <a:r>
              <a:rPr lang="en-US" sz="3200"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 5)   Relaxation</a:t>
            </a:r>
            <a:r>
              <a:rPr lang="en-US" sz="32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a:t>
            </a:r>
          </a:p>
          <a:p>
            <a:pPr marL="742950" lvl="0" indent="-742950" algn="just">
              <a:lnSpc>
                <a:spcPct val="115000"/>
              </a:lnSpc>
              <a:buAutoNum type="arabicParenR"/>
              <a:defRPr/>
            </a:pPr>
            <a:endParaRPr lang="en-US" sz="36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8184256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852140" y="2835880"/>
            <a:ext cx="8703276" cy="1451915"/>
          </a:xfrm>
          <a:gradFill flip="none" rotWithShape="1">
            <a:gsLst>
              <a:gs pos="0">
                <a:schemeClr val="accent3">
                  <a:lumMod val="67000"/>
                </a:schemeClr>
              </a:gs>
              <a:gs pos="48000">
                <a:schemeClr val="accent3">
                  <a:lumMod val="97000"/>
                  <a:lumOff val="3000"/>
                </a:schemeClr>
              </a:gs>
              <a:gs pos="100000">
                <a:schemeClr val="accent3">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a:lstStyle/>
          <a:p>
            <a:pPr marL="0" indent="0" algn="ctr">
              <a:buNone/>
            </a:pPr>
            <a:r>
              <a:rPr lang="en-US" sz="7200" b="1" dirty="0" smtClean="0">
                <a:ln w="22225">
                  <a:solidFill>
                    <a:schemeClr val="accent2"/>
                  </a:solidFill>
                  <a:prstDash val="solid"/>
                </a:ln>
                <a:solidFill>
                  <a:srgbClr val="00B050"/>
                </a:solidFill>
              </a:rPr>
              <a:t>Thank you </a:t>
            </a:r>
            <a:endParaRPr lang="ar-IQ" sz="7200" b="1" dirty="0">
              <a:ln w="22225">
                <a:solidFill>
                  <a:schemeClr val="accent2"/>
                </a:solidFill>
                <a:prstDash val="solid"/>
              </a:ln>
              <a:solidFill>
                <a:srgbClr val="00B050"/>
              </a:solidFill>
            </a:endParaRPr>
          </a:p>
        </p:txBody>
      </p:sp>
      <p:sp>
        <p:nvSpPr>
          <p:cNvPr id="4" name="عنصر نائب لرقم الشريحة 3"/>
          <p:cNvSpPr>
            <a:spLocks noGrp="1"/>
          </p:cNvSpPr>
          <p:nvPr>
            <p:ph type="sldNum" sz="quarter" idx="12"/>
          </p:nvPr>
        </p:nvSpPr>
        <p:spPr/>
        <p:txBody>
          <a:bodyPr/>
          <a:lstStyle/>
          <a:p>
            <a:fld id="{0BF9B047-6E35-44AD-B32C-4FC49892E5C4}" type="slidenum">
              <a:rPr lang="en-US" smtClean="0">
                <a:solidFill>
                  <a:srgbClr val="000000"/>
                </a:solidFill>
              </a:rPr>
              <a:pPr/>
              <a:t>18</a:t>
            </a:fld>
            <a:endParaRPr lang="en-US">
              <a:solidFill>
                <a:srgbClr val="000000"/>
              </a:solidFill>
            </a:endParaRPr>
          </a:p>
        </p:txBody>
      </p:sp>
    </p:spTree>
    <p:extLst>
      <p:ext uri="{BB962C8B-B14F-4D97-AF65-F5344CB8AC3E}">
        <p14:creationId xmlns:p14="http://schemas.microsoft.com/office/powerpoint/2010/main" val="35183716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txBox="1">
            <a:spLocks noChangeArrowheads="1"/>
          </p:cNvSpPr>
          <p:nvPr/>
        </p:nvSpPr>
        <p:spPr bwMode="auto">
          <a:xfrm>
            <a:off x="315097" y="176554"/>
            <a:ext cx="11559746" cy="6459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a:lstStyle>
          <a:p>
            <a:pPr marL="0" lvl="0" indent="0" algn="just">
              <a:lnSpc>
                <a:spcPct val="150000"/>
              </a:lnSpc>
              <a:spcAft>
                <a:spcPts val="0"/>
              </a:spcAft>
              <a:buNone/>
              <a:defRPr/>
            </a:pPr>
            <a:r>
              <a:rPr lang="en-US" altLang="en-US" sz="2800" b="1" dirty="0" smtClean="0">
                <a:solidFill>
                  <a:srgbClr val="7030A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Introduction</a:t>
            </a:r>
          </a:p>
          <a:p>
            <a:pPr algn="just">
              <a:lnSpc>
                <a:spcPct val="150000"/>
              </a:lnSpc>
              <a:spcAft>
                <a:spcPts val="0"/>
              </a:spcAft>
              <a:defRPr/>
            </a:pPr>
            <a:r>
              <a:rPr lang="en-US" altLang="en-US" sz="2800"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The </a:t>
            </a:r>
            <a:r>
              <a:rPr lang="en-US" altLang="en-US" sz="28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pain history is the key to assess it &amp; includes patient description of pain intensity, quality, location, timing, duration and aggravating and relieving factors.</a:t>
            </a:r>
          </a:p>
          <a:p>
            <a:pPr algn="just">
              <a:lnSpc>
                <a:spcPct val="150000"/>
              </a:lnSpc>
              <a:spcAft>
                <a:spcPts val="0"/>
              </a:spcAft>
              <a:defRPr/>
            </a:pPr>
            <a:r>
              <a:rPr lang="en-US" altLang="en-US" sz="2800"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Diagnosis </a:t>
            </a:r>
            <a:r>
              <a:rPr lang="en-US" altLang="en-US" sz="28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and assessment of Acute pain requires frequent and consistent assessment as a part of daily clinical care to ensure rapid titration of therapy &amp; preemptive intervention.</a:t>
            </a:r>
          </a:p>
          <a:p>
            <a:pPr algn="just">
              <a:lnSpc>
                <a:spcPct val="150000"/>
              </a:lnSpc>
              <a:spcAft>
                <a:spcPts val="0"/>
              </a:spcAft>
              <a:defRPr/>
            </a:pPr>
            <a:r>
              <a:rPr lang="en-US" altLang="en-US" sz="2800"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Chronic </a:t>
            </a:r>
            <a:r>
              <a:rPr lang="en-US" altLang="en-US" sz="28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pain is often more diagnostically challenging. Structured history and clinical examination will define treatable problems.</a:t>
            </a:r>
          </a:p>
          <a:p>
            <a:pPr marL="0" lvl="0" indent="0" algn="just" eaLnBrk="1" hangingPunct="1">
              <a:lnSpc>
                <a:spcPct val="90000"/>
              </a:lnSpc>
              <a:buClr>
                <a:srgbClr val="99CC00"/>
              </a:buClr>
              <a:buNone/>
              <a:defRPr/>
            </a:pPr>
            <a:endParaRPr lang="en-US" altLang="en-US" dirty="0">
              <a:solidFill>
                <a:srgbClr val="000000"/>
              </a:solidFill>
              <a:effectLst>
                <a:outerShdw blurRad="38100" dist="38100" dir="2700000" algn="tl">
                  <a:srgbClr val="000000">
                    <a:alpha val="43137"/>
                  </a:srgbClr>
                </a:outerShdw>
              </a:effectLst>
              <a:latin typeface="Andalus" pitchFamily="18" charset="-78"/>
              <a:cs typeface="Old Antic Bold" pitchFamily="2" charset="-78"/>
            </a:endParaRPr>
          </a:p>
          <a:p>
            <a:pPr marL="0" lvl="0" indent="0" algn="just" eaLnBrk="1" hangingPunct="1">
              <a:lnSpc>
                <a:spcPct val="90000"/>
              </a:lnSpc>
              <a:buClr>
                <a:srgbClr val="99CC00"/>
              </a:buClr>
              <a:buNone/>
              <a:defRPr/>
            </a:pPr>
            <a:endParaRPr lang="en-US" altLang="en-US" dirty="0">
              <a:solidFill>
                <a:srgbClr val="000000"/>
              </a:solidFill>
              <a:effectLst>
                <a:outerShdw blurRad="38100" dist="38100" dir="2700000" algn="tl">
                  <a:srgbClr val="000000">
                    <a:alpha val="43137"/>
                  </a:srgbClr>
                </a:outerShdw>
              </a:effectLst>
              <a:latin typeface="Andalus" pitchFamily="18" charset="-78"/>
              <a:cs typeface="Old Antic Bold" pitchFamily="2" charset="-78"/>
            </a:endParaRPr>
          </a:p>
          <a:p>
            <a:pPr marL="0" lvl="0" indent="0" algn="just" eaLnBrk="1" hangingPunct="1">
              <a:lnSpc>
                <a:spcPct val="90000"/>
              </a:lnSpc>
              <a:buClr>
                <a:srgbClr val="99CC00"/>
              </a:buClr>
              <a:buNone/>
              <a:defRPr/>
            </a:pPr>
            <a:endParaRPr lang="en-US" altLang="en-US" dirty="0">
              <a:solidFill>
                <a:srgbClr val="000000"/>
              </a:solidFill>
              <a:effectLst>
                <a:outerShdw blurRad="38100" dist="38100" dir="2700000" algn="tl">
                  <a:srgbClr val="000000">
                    <a:alpha val="43137"/>
                  </a:srgbClr>
                </a:outerShdw>
              </a:effectLst>
              <a:latin typeface="Andalus" pitchFamily="18" charset="-78"/>
              <a:cs typeface="Old Antic Bold" pitchFamily="2" charset="-78"/>
            </a:endParaRPr>
          </a:p>
          <a:p>
            <a:pPr marL="0" lvl="0" indent="0" algn="just" eaLnBrk="1" hangingPunct="1">
              <a:lnSpc>
                <a:spcPct val="90000"/>
              </a:lnSpc>
              <a:buClr>
                <a:srgbClr val="99CC00"/>
              </a:buClr>
              <a:buNone/>
              <a:defRPr/>
            </a:pPr>
            <a:endParaRPr lang="en-US" altLang="en-US" dirty="0">
              <a:solidFill>
                <a:srgbClr val="000000"/>
              </a:solidFill>
              <a:effectLst>
                <a:outerShdw blurRad="38100" dist="38100" dir="2700000" algn="tl">
                  <a:srgbClr val="000000">
                    <a:alpha val="43137"/>
                  </a:srgbClr>
                </a:outerShdw>
              </a:effectLst>
              <a:latin typeface="Andalus" pitchFamily="18" charset="-78"/>
              <a:cs typeface="Old Antic Bold" pitchFamily="2" charset="-78"/>
            </a:endParaRPr>
          </a:p>
          <a:p>
            <a:pPr marL="0" lvl="0" indent="0" algn="just" eaLnBrk="1" hangingPunct="1">
              <a:lnSpc>
                <a:spcPct val="90000"/>
              </a:lnSpc>
              <a:buClr>
                <a:srgbClr val="99CC00"/>
              </a:buClr>
              <a:buNone/>
              <a:defRPr/>
            </a:pPr>
            <a:endParaRPr lang="en-US" altLang="en-US" dirty="0">
              <a:solidFill>
                <a:srgbClr val="000000"/>
              </a:solidFill>
              <a:effectLst>
                <a:outerShdw blurRad="38100" dist="38100" dir="2700000" algn="tl">
                  <a:srgbClr val="000000">
                    <a:alpha val="43137"/>
                  </a:srgbClr>
                </a:outerShdw>
              </a:effectLst>
              <a:latin typeface="Andalus" pitchFamily="18" charset="-78"/>
              <a:cs typeface="Old Antic Bold" pitchFamily="2" charset="-78"/>
            </a:endParaRPr>
          </a:p>
          <a:p>
            <a:pPr marL="0" lvl="0" indent="0" algn="just" eaLnBrk="1" hangingPunct="1">
              <a:lnSpc>
                <a:spcPct val="90000"/>
              </a:lnSpc>
              <a:buClr>
                <a:srgbClr val="99CC00"/>
              </a:buClr>
              <a:buNone/>
              <a:defRPr/>
            </a:pPr>
            <a:endParaRPr lang="en-US" altLang="en-US" dirty="0">
              <a:solidFill>
                <a:srgbClr val="000000"/>
              </a:solidFill>
              <a:effectLst>
                <a:outerShdw blurRad="38100" dist="38100" dir="2700000" algn="tl">
                  <a:srgbClr val="000000">
                    <a:alpha val="43137"/>
                  </a:srgbClr>
                </a:outerShdw>
              </a:effectLst>
              <a:latin typeface="Andalus" pitchFamily="18" charset="-78"/>
              <a:cs typeface="Old Antic Bold" pitchFamily="2" charset="-78"/>
            </a:endParaRPr>
          </a:p>
          <a:p>
            <a:pPr marL="0" lvl="0" indent="0" algn="just" eaLnBrk="1" hangingPunct="1">
              <a:lnSpc>
                <a:spcPct val="90000"/>
              </a:lnSpc>
              <a:buClr>
                <a:srgbClr val="99CC00"/>
              </a:buClr>
              <a:buNone/>
              <a:defRPr/>
            </a:pPr>
            <a:endParaRPr lang="en-US" altLang="en-US" dirty="0">
              <a:solidFill>
                <a:srgbClr val="000000"/>
              </a:solidFill>
              <a:effectLst>
                <a:outerShdw blurRad="38100" dist="38100" dir="2700000" algn="tl">
                  <a:srgbClr val="000000">
                    <a:alpha val="43137"/>
                  </a:srgbClr>
                </a:outerShdw>
              </a:effectLst>
              <a:latin typeface="Andalus" pitchFamily="18" charset="-78"/>
              <a:cs typeface="Old Antic Bold" pitchFamily="2" charset="-78"/>
            </a:endParaRPr>
          </a:p>
          <a:p>
            <a:pPr marL="0" lvl="0" indent="0" algn="just" eaLnBrk="1" hangingPunct="1">
              <a:lnSpc>
                <a:spcPct val="90000"/>
              </a:lnSpc>
              <a:buClr>
                <a:srgbClr val="99CC00"/>
              </a:buClr>
              <a:buNone/>
              <a:defRPr/>
            </a:pPr>
            <a:r>
              <a:rPr lang="en-US" altLang="en-US" dirty="0" smtClean="0">
                <a:solidFill>
                  <a:srgbClr val="000000"/>
                </a:solidFill>
                <a:effectLst>
                  <a:outerShdw blurRad="38100" dist="38100" dir="2700000" algn="tl">
                    <a:srgbClr val="000000">
                      <a:alpha val="43137"/>
                    </a:srgbClr>
                  </a:outerShdw>
                </a:effectLst>
                <a:latin typeface="Andalus" pitchFamily="18" charset="-78"/>
                <a:cs typeface="Old Antic Bold" pitchFamily="2" charset="-78"/>
              </a:rPr>
              <a:t> </a:t>
            </a:r>
            <a:endParaRPr kumimoji="0" lang="en-US" altLang="en-US"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Andalus" pitchFamily="18" charset="-78"/>
              <a:cs typeface="Old Antic Bold" pitchFamily="2" charset="-78"/>
            </a:endParaRPr>
          </a:p>
        </p:txBody>
      </p:sp>
    </p:spTree>
    <p:extLst>
      <p:ext uri="{BB962C8B-B14F-4D97-AF65-F5344CB8AC3E}">
        <p14:creationId xmlns:p14="http://schemas.microsoft.com/office/powerpoint/2010/main" val="33720784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txBox="1">
            <a:spLocks noChangeArrowheads="1"/>
          </p:cNvSpPr>
          <p:nvPr/>
        </p:nvSpPr>
        <p:spPr bwMode="auto">
          <a:xfrm>
            <a:off x="315097" y="176554"/>
            <a:ext cx="11559746" cy="6459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a:lstStyle>
          <a:p>
            <a:pPr marL="0" marR="0" lvl="0" indent="0" algn="just" defTabSz="914400" rtl="0" eaLnBrk="0" fontAlgn="base" latinLnBrk="0" hangingPunct="0">
              <a:lnSpc>
                <a:spcPct val="150000"/>
              </a:lnSpc>
              <a:spcBef>
                <a:spcPct val="20000"/>
              </a:spcBef>
              <a:spcAft>
                <a:spcPts val="0"/>
              </a:spcAft>
              <a:buClr>
                <a:srgbClr val="99CC00"/>
              </a:buClr>
              <a:buSzPct val="60000"/>
              <a:buFont typeface="Wingdings" panose="05000000000000000000" pitchFamily="2" charset="2"/>
              <a:buNone/>
              <a:tabLst/>
              <a:defRPr/>
            </a:pPr>
            <a:r>
              <a:rPr kumimoji="0" lang="en-US" sz="2800" b="1" i="0" u="sng" strike="noStrike" kern="1200" cap="none" spc="0" normalizeH="0" baseline="0" noProof="0" dirty="0" smtClean="0">
                <a:ln>
                  <a:noFill/>
                </a:ln>
                <a:solidFill>
                  <a:srgbClr val="7030A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Definition</a:t>
            </a:r>
          </a:p>
          <a:p>
            <a:pPr marL="0" marR="0" lvl="0" indent="0" algn="just" defTabSz="914400" rtl="0" eaLnBrk="0" fontAlgn="base" latinLnBrk="0" hangingPunct="0">
              <a:lnSpc>
                <a:spcPct val="150000"/>
              </a:lnSpc>
              <a:spcBef>
                <a:spcPct val="20000"/>
              </a:spcBef>
              <a:spcAft>
                <a:spcPts val="0"/>
              </a:spcAft>
              <a:buClr>
                <a:srgbClr val="99CC00"/>
              </a:buClr>
              <a:buSzPct val="60000"/>
              <a:buFont typeface="Wingdings" panose="05000000000000000000" pitchFamily="2" charset="2"/>
              <a:buNone/>
              <a:tabLst/>
              <a:defRPr/>
            </a:pPr>
            <a:r>
              <a:rPr kumimoji="0" lang="en-US" sz="2800" b="1" i="0" u="sng"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Pain</a:t>
            </a:r>
            <a:r>
              <a:rPr kumimoji="0" lang="en-US" sz="28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 </a:t>
            </a:r>
            <a:r>
              <a:rPr kumimoji="0" lang="en-US" sz="28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rPr>
              <a:t>is an unpleasant sensory and emotional experience associated with actual or potential tissue damage or described in terms of such damage.. </a:t>
            </a:r>
            <a:endParaRPr kumimoji="0" lang="en-US" sz="28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endParaRPr>
          </a:p>
          <a:p>
            <a:pPr marL="0" marR="0" lvl="0" indent="0" algn="just" defTabSz="914400" rtl="0" eaLnBrk="0" fontAlgn="base" latinLnBrk="0" hangingPunct="0">
              <a:lnSpc>
                <a:spcPct val="150000"/>
              </a:lnSpc>
              <a:spcBef>
                <a:spcPct val="20000"/>
              </a:spcBef>
              <a:spcAft>
                <a:spcPts val="0"/>
              </a:spcAft>
              <a:buClr>
                <a:srgbClr val="99CC00"/>
              </a:buClr>
              <a:buSzPct val="60000"/>
              <a:buFont typeface="Wingdings" panose="05000000000000000000" pitchFamily="2" charset="2"/>
              <a:buNone/>
              <a:tabLst/>
              <a:defRPr/>
            </a:pPr>
            <a:endParaRPr kumimoji="0" lang="en-US" altLang="en-US" sz="32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Andalus" pitchFamily="18" charset="-78"/>
              <a:ea typeface="+mn-ea"/>
              <a:cs typeface="Old Antic Bold" pitchFamily="2" charset="-78"/>
            </a:endParaRPr>
          </a:p>
          <a:p>
            <a:pPr marL="0" marR="0" lvl="0" indent="0" algn="just" defTabSz="914400" rtl="0" eaLnBrk="1" fontAlgn="base" latinLnBrk="0" hangingPunct="1">
              <a:lnSpc>
                <a:spcPct val="90000"/>
              </a:lnSpc>
              <a:spcBef>
                <a:spcPct val="20000"/>
              </a:spcBef>
              <a:spcAft>
                <a:spcPct val="0"/>
              </a:spcAft>
              <a:buClr>
                <a:srgbClr val="99CC00"/>
              </a:buClr>
              <a:buSzPct val="60000"/>
              <a:buFont typeface="Wingdings" panose="05000000000000000000" pitchFamily="2" charset="2"/>
              <a:buNone/>
              <a:tabLst/>
              <a:defRPr/>
            </a:pPr>
            <a:r>
              <a:rPr kumimoji="0" lang="en-US" altLang="en-US" sz="3200" b="0" i="0" u="none" strike="noStrike" kern="1200" cap="none" spc="0" normalizeH="0" baseline="0" noProof="0" dirty="0" smtClean="0">
                <a:ln>
                  <a:noFill/>
                </a:ln>
                <a:solidFill>
                  <a:srgbClr val="000000"/>
                </a:solidFill>
                <a:effectLst>
                  <a:outerShdw blurRad="38100" dist="38100" dir="2700000" algn="tl">
                    <a:srgbClr val="000000">
                      <a:alpha val="43137"/>
                    </a:srgbClr>
                  </a:outerShdw>
                </a:effectLst>
                <a:uLnTx/>
                <a:uFillTx/>
                <a:latin typeface="Andalus" pitchFamily="18" charset="-78"/>
                <a:ea typeface="+mn-ea"/>
                <a:cs typeface="Old Antic Bold" pitchFamily="2" charset="-78"/>
              </a:rPr>
              <a:t> </a:t>
            </a:r>
            <a:endParaRPr kumimoji="0" lang="en-US" altLang="en-US" sz="32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Andalus" pitchFamily="18" charset="-78"/>
              <a:ea typeface="+mn-ea"/>
              <a:cs typeface="Old Antic Bold" pitchFamily="2" charset="-78"/>
            </a:endParaRPr>
          </a:p>
        </p:txBody>
      </p:sp>
      <p:pic>
        <p:nvPicPr>
          <p:cNvPr id="3" name="عنصر نائب للمحتوى 3"/>
          <p:cNvPicPr/>
          <p:nvPr/>
        </p:nvPicPr>
        <p:blipFill rotWithShape="1">
          <a:blip r:embed="rId2">
            <a:extLst>
              <a:ext uri="{28A0092B-C50C-407E-A947-70E740481C1C}">
                <a14:useLocalDpi xmlns:a14="http://schemas.microsoft.com/office/drawing/2010/main" val="0"/>
              </a:ext>
            </a:extLst>
          </a:blip>
          <a:srcRect r="18556" b="10585"/>
          <a:stretch/>
        </p:blipFill>
        <p:spPr>
          <a:xfrm>
            <a:off x="1319082" y="2199503"/>
            <a:ext cx="9332441" cy="4436075"/>
          </a:xfrm>
          <a:prstGeom prst="rect">
            <a:avLst/>
          </a:prstGeom>
        </p:spPr>
      </p:pic>
    </p:spTree>
    <p:extLst>
      <p:ext uri="{BB962C8B-B14F-4D97-AF65-F5344CB8AC3E}">
        <p14:creationId xmlns:p14="http://schemas.microsoft.com/office/powerpoint/2010/main" val="35506382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txBox="1">
            <a:spLocks noChangeArrowheads="1"/>
          </p:cNvSpPr>
          <p:nvPr/>
        </p:nvSpPr>
        <p:spPr bwMode="auto">
          <a:xfrm>
            <a:off x="315097" y="176553"/>
            <a:ext cx="11559746" cy="6360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a:lstStyle>
          <a:p>
            <a:pPr marL="0" lvl="0" indent="0" algn="just">
              <a:lnSpc>
                <a:spcPct val="150000"/>
              </a:lnSpc>
              <a:spcAft>
                <a:spcPts val="0"/>
              </a:spcAft>
              <a:buNone/>
            </a:pPr>
            <a:r>
              <a:rPr lang="en-US" sz="2800" b="1" u="sng" dirty="0">
                <a:solidFill>
                  <a:srgbClr val="7030A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Classification of pain </a:t>
            </a:r>
          </a:p>
          <a:p>
            <a:pPr marL="0" lvl="0" indent="0" algn="just">
              <a:lnSpc>
                <a:spcPct val="150000"/>
              </a:lnSpc>
              <a:spcAft>
                <a:spcPts val="0"/>
              </a:spcAft>
              <a:buNone/>
            </a:pPr>
            <a:r>
              <a:rPr lang="en-US" sz="2800"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 </a:t>
            </a:r>
            <a:r>
              <a:rPr lang="en-US" sz="2800" b="1"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Duration </a:t>
            </a:r>
            <a:r>
              <a:rPr lang="en-US" sz="2800"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and etiology</a:t>
            </a:r>
            <a:r>
              <a:rPr lang="en-US" sz="2800" b="1"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a:t>
            </a:r>
            <a:endParaRPr lang="en-US" sz="2800"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endParaRPr>
          </a:p>
          <a:p>
            <a:pPr marL="0" lvl="0" indent="0" algn="just">
              <a:lnSpc>
                <a:spcPct val="150000"/>
              </a:lnSpc>
              <a:spcAft>
                <a:spcPts val="0"/>
              </a:spcAft>
              <a:buNone/>
            </a:pPr>
            <a:r>
              <a:rPr lang="en-US" sz="2800"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1.Acute </a:t>
            </a:r>
            <a:r>
              <a:rPr lang="en-US" sz="28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pain</a:t>
            </a:r>
          </a:p>
          <a:p>
            <a:pPr marL="0" lvl="0" indent="0" algn="just">
              <a:lnSpc>
                <a:spcPct val="150000"/>
              </a:lnSpc>
              <a:spcAft>
                <a:spcPts val="0"/>
              </a:spcAft>
              <a:buNone/>
            </a:pPr>
            <a:r>
              <a:rPr lang="en-US" sz="2800"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2.Chronic </a:t>
            </a:r>
            <a:r>
              <a:rPr lang="en-US" sz="28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nonmalignant pain.</a:t>
            </a:r>
          </a:p>
          <a:p>
            <a:pPr marL="0" lvl="0" indent="0" algn="just">
              <a:lnSpc>
                <a:spcPct val="150000"/>
              </a:lnSpc>
              <a:spcAft>
                <a:spcPts val="0"/>
              </a:spcAft>
              <a:buNone/>
            </a:pPr>
            <a:r>
              <a:rPr lang="en-US" sz="2800"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3.Cancer </a:t>
            </a:r>
            <a:r>
              <a:rPr lang="en-US" sz="28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pain.</a:t>
            </a:r>
          </a:p>
          <a:p>
            <a:pPr marL="0" lvl="0" indent="0" algn="just">
              <a:lnSpc>
                <a:spcPct val="150000"/>
              </a:lnSpc>
              <a:spcAft>
                <a:spcPts val="0"/>
              </a:spcAft>
              <a:buNone/>
            </a:pPr>
            <a:r>
              <a:rPr lang="en-US" sz="2800" dirty="0" smtClean="0">
                <a:solidFill>
                  <a:srgbClr val="0070C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Location-I:</a:t>
            </a:r>
            <a:endParaRPr lang="en-US" sz="2800" dirty="0">
              <a:solidFill>
                <a:srgbClr val="0070C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endParaRPr>
          </a:p>
          <a:p>
            <a:pPr marL="0" lvl="0" indent="0" algn="just">
              <a:lnSpc>
                <a:spcPct val="150000"/>
              </a:lnSpc>
              <a:spcAft>
                <a:spcPts val="0"/>
              </a:spcAft>
              <a:buNone/>
            </a:pPr>
            <a:r>
              <a:rPr lang="en-US" sz="28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1.cutaneous pain(skin, subcutaneous tissue)                 </a:t>
            </a:r>
          </a:p>
          <a:p>
            <a:pPr marL="0" lvl="0" indent="0" algn="just">
              <a:lnSpc>
                <a:spcPct val="150000"/>
              </a:lnSpc>
              <a:spcAft>
                <a:spcPts val="0"/>
              </a:spcAft>
              <a:buNone/>
            </a:pPr>
            <a:r>
              <a:rPr lang="en-US" sz="28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 2.visceral pain(abdominal cavity, thorax, cranium</a:t>
            </a:r>
            <a:r>
              <a:rPr lang="en-US" sz="2800"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a:t>
            </a:r>
          </a:p>
          <a:p>
            <a:pPr marL="0" lvl="0" indent="0" algn="just">
              <a:lnSpc>
                <a:spcPct val="150000"/>
              </a:lnSpc>
              <a:spcAft>
                <a:spcPts val="0"/>
              </a:spcAft>
              <a:buNone/>
            </a:pPr>
            <a:r>
              <a:rPr lang="en-US" sz="2800"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 </a:t>
            </a:r>
            <a:r>
              <a:rPr lang="en-US" sz="28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3.deep somatic pain (bones, blood </a:t>
            </a:r>
            <a:r>
              <a:rPr lang="en-US" sz="2800"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vessels and nerve). </a:t>
            </a:r>
            <a:endParaRPr lang="en-US" sz="28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endParaRPr>
          </a:p>
          <a:p>
            <a:pPr marL="0" lvl="0" indent="0" algn="just" eaLnBrk="1" hangingPunct="1">
              <a:lnSpc>
                <a:spcPct val="90000"/>
              </a:lnSpc>
              <a:buClr>
                <a:srgbClr val="99CC00"/>
              </a:buClr>
              <a:buNone/>
              <a:defRPr/>
            </a:pPr>
            <a:endParaRPr lang="en-US" altLang="en-US" sz="2800" dirty="0">
              <a:effectLst>
                <a:outerShdw blurRad="38100" dist="38100" dir="2700000" algn="tl">
                  <a:srgbClr val="000000">
                    <a:alpha val="43137"/>
                  </a:srgbClr>
                </a:outerShdw>
              </a:effectLst>
              <a:latin typeface="Andalus" pitchFamily="18" charset="-78"/>
              <a:cs typeface="Old Antic Bold" pitchFamily="2" charset="-78"/>
            </a:endParaRPr>
          </a:p>
          <a:p>
            <a:pPr marL="0" lvl="0" indent="0" algn="just" eaLnBrk="1" hangingPunct="1">
              <a:lnSpc>
                <a:spcPct val="90000"/>
              </a:lnSpc>
              <a:buClr>
                <a:srgbClr val="99CC00"/>
              </a:buClr>
              <a:buNone/>
              <a:defRPr/>
            </a:pPr>
            <a:endParaRPr lang="en-US" altLang="en-US" sz="2800" dirty="0">
              <a:effectLst>
                <a:outerShdw blurRad="38100" dist="38100" dir="2700000" algn="tl">
                  <a:srgbClr val="000000">
                    <a:alpha val="43137"/>
                  </a:srgbClr>
                </a:outerShdw>
              </a:effectLst>
              <a:latin typeface="Andalus" pitchFamily="18" charset="-78"/>
              <a:cs typeface="Old Antic Bold" pitchFamily="2" charset="-78"/>
            </a:endParaRPr>
          </a:p>
          <a:p>
            <a:pPr marL="0" lvl="0" indent="0" algn="just" eaLnBrk="1" hangingPunct="1">
              <a:lnSpc>
                <a:spcPct val="90000"/>
              </a:lnSpc>
              <a:buClr>
                <a:srgbClr val="99CC00"/>
              </a:buClr>
              <a:buNone/>
              <a:defRPr/>
            </a:pPr>
            <a:endParaRPr lang="en-US" altLang="en-US" sz="2800" dirty="0">
              <a:effectLst>
                <a:outerShdw blurRad="38100" dist="38100" dir="2700000" algn="tl">
                  <a:srgbClr val="000000">
                    <a:alpha val="43137"/>
                  </a:srgbClr>
                </a:outerShdw>
              </a:effectLst>
              <a:latin typeface="Andalus" pitchFamily="18" charset="-78"/>
              <a:cs typeface="Old Antic Bold" pitchFamily="2" charset="-78"/>
            </a:endParaRPr>
          </a:p>
          <a:p>
            <a:pPr marL="0" lvl="0" indent="0" algn="just" eaLnBrk="1" hangingPunct="1">
              <a:lnSpc>
                <a:spcPct val="90000"/>
              </a:lnSpc>
              <a:buClr>
                <a:srgbClr val="99CC00"/>
              </a:buClr>
              <a:buNone/>
              <a:defRPr/>
            </a:pPr>
            <a:endParaRPr lang="en-US" altLang="en-US" sz="2800" dirty="0">
              <a:effectLst>
                <a:outerShdw blurRad="38100" dist="38100" dir="2700000" algn="tl">
                  <a:srgbClr val="000000">
                    <a:alpha val="43137"/>
                  </a:srgbClr>
                </a:outerShdw>
              </a:effectLst>
              <a:latin typeface="Andalus" pitchFamily="18" charset="-78"/>
              <a:cs typeface="Old Antic Bold" pitchFamily="2" charset="-78"/>
            </a:endParaRPr>
          </a:p>
          <a:p>
            <a:pPr marL="0" lvl="0" indent="0" algn="just" eaLnBrk="1" hangingPunct="1">
              <a:lnSpc>
                <a:spcPct val="90000"/>
              </a:lnSpc>
              <a:buClr>
                <a:srgbClr val="99CC00"/>
              </a:buClr>
              <a:buNone/>
              <a:defRPr/>
            </a:pPr>
            <a:endParaRPr lang="en-US" altLang="en-US" sz="2800" dirty="0">
              <a:effectLst>
                <a:outerShdw blurRad="38100" dist="38100" dir="2700000" algn="tl">
                  <a:srgbClr val="000000">
                    <a:alpha val="43137"/>
                  </a:srgbClr>
                </a:outerShdw>
              </a:effectLst>
              <a:latin typeface="Andalus" pitchFamily="18" charset="-78"/>
              <a:cs typeface="Old Antic Bold" pitchFamily="2" charset="-78"/>
            </a:endParaRPr>
          </a:p>
          <a:p>
            <a:pPr marL="0" lvl="0" indent="0" algn="just" eaLnBrk="1" hangingPunct="1">
              <a:lnSpc>
                <a:spcPct val="90000"/>
              </a:lnSpc>
              <a:buClr>
                <a:srgbClr val="99CC00"/>
              </a:buClr>
              <a:buNone/>
              <a:defRPr/>
            </a:pPr>
            <a:endParaRPr lang="en-US" altLang="en-US" sz="2800" dirty="0">
              <a:effectLst>
                <a:outerShdw blurRad="38100" dist="38100" dir="2700000" algn="tl">
                  <a:srgbClr val="000000">
                    <a:alpha val="43137"/>
                  </a:srgbClr>
                </a:outerShdw>
              </a:effectLst>
              <a:latin typeface="Andalus" pitchFamily="18" charset="-78"/>
              <a:cs typeface="Old Antic Bold" pitchFamily="2" charset="-78"/>
            </a:endParaRPr>
          </a:p>
          <a:p>
            <a:pPr marL="0" lvl="0" indent="0" algn="just" eaLnBrk="1" hangingPunct="1">
              <a:lnSpc>
                <a:spcPct val="90000"/>
              </a:lnSpc>
              <a:buClr>
                <a:srgbClr val="99CC00"/>
              </a:buClr>
              <a:buNone/>
              <a:defRPr/>
            </a:pPr>
            <a:r>
              <a:rPr lang="en-US" altLang="en-US" sz="2800" dirty="0" smtClean="0">
                <a:effectLst>
                  <a:outerShdw blurRad="38100" dist="38100" dir="2700000" algn="tl">
                    <a:srgbClr val="000000">
                      <a:alpha val="43137"/>
                    </a:srgbClr>
                  </a:outerShdw>
                </a:effectLst>
                <a:latin typeface="Andalus" pitchFamily="18" charset="-78"/>
                <a:cs typeface="Old Antic Bold" pitchFamily="2" charset="-78"/>
              </a:rPr>
              <a:t> </a:t>
            </a:r>
            <a:endParaRPr kumimoji="0" lang="en-US" altLang="en-US" sz="2800" i="0" u="none" strike="noStrike" kern="1200" cap="none" spc="0" normalizeH="0" baseline="0" noProof="0" dirty="0">
              <a:ln>
                <a:noFill/>
              </a:ln>
              <a:effectLst>
                <a:outerShdw blurRad="38100" dist="38100" dir="2700000" algn="tl">
                  <a:srgbClr val="000000">
                    <a:alpha val="43137"/>
                  </a:srgbClr>
                </a:outerShdw>
              </a:effectLst>
              <a:uLnTx/>
              <a:uFillTx/>
              <a:latin typeface="Andalus" pitchFamily="18" charset="-78"/>
              <a:cs typeface="Old Antic Bold" pitchFamily="2" charset="-78"/>
            </a:endParaRPr>
          </a:p>
        </p:txBody>
      </p:sp>
    </p:spTree>
    <p:extLst>
      <p:ext uri="{BB962C8B-B14F-4D97-AF65-F5344CB8AC3E}">
        <p14:creationId xmlns:p14="http://schemas.microsoft.com/office/powerpoint/2010/main" val="39728478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txBox="1">
            <a:spLocks noChangeArrowheads="1"/>
          </p:cNvSpPr>
          <p:nvPr/>
        </p:nvSpPr>
        <p:spPr bwMode="auto">
          <a:xfrm>
            <a:off x="315097" y="176553"/>
            <a:ext cx="11559746" cy="653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a:lstStyle>
          <a:p>
            <a:pPr marL="0" lvl="0" indent="0" algn="just">
              <a:lnSpc>
                <a:spcPct val="150000"/>
              </a:lnSpc>
              <a:spcAft>
                <a:spcPts val="0"/>
              </a:spcAft>
              <a:buNone/>
            </a:pPr>
            <a:r>
              <a:rPr lang="en-US" sz="2800" b="1" dirty="0" smtClean="0">
                <a:solidFill>
                  <a:srgbClr val="0070C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Location-II: </a:t>
            </a:r>
            <a:r>
              <a:rPr lang="en-US" sz="2800"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(radiating </a:t>
            </a:r>
            <a:r>
              <a:rPr lang="en-US" sz="28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pain ,referred pain , phantom pain , neuropathic pain , intractable pain</a:t>
            </a:r>
          </a:p>
          <a:p>
            <a:pPr marL="0" lvl="0" indent="0" algn="just">
              <a:lnSpc>
                <a:spcPct val="150000"/>
              </a:lnSpc>
              <a:spcAft>
                <a:spcPts val="0"/>
              </a:spcAft>
              <a:buNone/>
            </a:pPr>
            <a:r>
              <a:rPr lang="en-US" sz="2800"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Intensity</a:t>
            </a:r>
            <a:r>
              <a:rPr lang="en-US" sz="28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:(mild , moderate , severe, very sever , worst possible) </a:t>
            </a:r>
            <a:r>
              <a:rPr lang="en-US" sz="2800"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pain. </a:t>
            </a:r>
            <a:endParaRPr lang="en-US" sz="28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endParaRPr>
          </a:p>
          <a:p>
            <a:pPr marL="0" lvl="0" indent="0" algn="just" eaLnBrk="1" hangingPunct="1">
              <a:lnSpc>
                <a:spcPct val="90000"/>
              </a:lnSpc>
              <a:buClr>
                <a:srgbClr val="99CC00"/>
              </a:buClr>
              <a:buNone/>
              <a:defRPr/>
            </a:pPr>
            <a:r>
              <a:rPr lang="en-US" altLang="en-US" sz="3600" b="1" u="sng" dirty="0" smtClean="0">
                <a:solidFill>
                  <a:srgbClr val="7030A0"/>
                </a:solidFill>
                <a:effectLst>
                  <a:outerShdw blurRad="38100" dist="38100" dir="2700000" algn="tl">
                    <a:srgbClr val="000000">
                      <a:alpha val="43137"/>
                    </a:srgbClr>
                  </a:outerShdw>
                </a:effectLst>
                <a:latin typeface="Andalus" pitchFamily="18" charset="-78"/>
                <a:cs typeface="Old Antic Bold" pitchFamily="2" charset="-78"/>
              </a:rPr>
              <a:t>Physiological responses to pain</a:t>
            </a:r>
          </a:p>
          <a:p>
            <a:pPr algn="just" eaLnBrk="1" hangingPunct="1">
              <a:lnSpc>
                <a:spcPct val="90000"/>
              </a:lnSpc>
              <a:buClr>
                <a:srgbClr val="99CC00"/>
              </a:buClr>
              <a:defRPr/>
            </a:pPr>
            <a:r>
              <a:rPr lang="en-US" altLang="en-US" dirty="0" smtClean="0">
                <a:effectLst>
                  <a:outerShdw blurRad="38100" dist="38100" dir="2700000" algn="tl">
                    <a:srgbClr val="000000">
                      <a:alpha val="43137"/>
                    </a:srgbClr>
                  </a:outerShdw>
                </a:effectLst>
                <a:latin typeface="Andalus" pitchFamily="18" charset="-78"/>
                <a:cs typeface="Old Antic Bold" pitchFamily="2" charset="-78"/>
              </a:rPr>
              <a:t>Anxiety ,fear , hopelessness , thoughts of suicide.</a:t>
            </a:r>
          </a:p>
          <a:p>
            <a:pPr algn="just" eaLnBrk="1" hangingPunct="1">
              <a:lnSpc>
                <a:spcPct val="90000"/>
              </a:lnSpc>
              <a:buClr>
                <a:srgbClr val="99CC00"/>
              </a:buClr>
              <a:defRPr/>
            </a:pPr>
            <a:r>
              <a:rPr lang="en-US" altLang="en-US" dirty="0" smtClean="0">
                <a:effectLst>
                  <a:outerShdw blurRad="38100" dist="38100" dir="2700000" algn="tl">
                    <a:srgbClr val="000000">
                      <a:alpha val="43137"/>
                    </a:srgbClr>
                  </a:outerShdw>
                </a:effectLst>
                <a:latin typeface="Andalus" pitchFamily="18" charset="-78"/>
                <a:cs typeface="Old Antic Bold" pitchFamily="2" charset="-78"/>
              </a:rPr>
              <a:t>Decrease cognitive ,function mental confusion .</a:t>
            </a:r>
          </a:p>
          <a:p>
            <a:pPr algn="just" eaLnBrk="1" hangingPunct="1">
              <a:lnSpc>
                <a:spcPct val="90000"/>
              </a:lnSpc>
              <a:buClr>
                <a:srgbClr val="99CC00"/>
              </a:buClr>
              <a:defRPr/>
            </a:pPr>
            <a:r>
              <a:rPr lang="en-US" altLang="en-US" dirty="0" smtClean="0">
                <a:effectLst>
                  <a:outerShdw blurRad="38100" dist="38100" dir="2700000" algn="tl">
                    <a:srgbClr val="000000">
                      <a:alpha val="43137"/>
                    </a:srgbClr>
                  </a:outerShdw>
                </a:effectLst>
                <a:latin typeface="Andalus" pitchFamily="18" charset="-78"/>
                <a:cs typeface="Old Antic Bold" pitchFamily="2" charset="-78"/>
              </a:rPr>
              <a:t>Increase high rate , blood  pressure.</a:t>
            </a:r>
          </a:p>
          <a:p>
            <a:pPr algn="just" eaLnBrk="1" hangingPunct="1">
              <a:lnSpc>
                <a:spcPct val="90000"/>
              </a:lnSpc>
              <a:buClr>
                <a:srgbClr val="99CC00"/>
              </a:buClr>
              <a:defRPr/>
            </a:pPr>
            <a:r>
              <a:rPr lang="en-US" altLang="en-US" dirty="0" smtClean="0">
                <a:effectLst>
                  <a:outerShdw blurRad="38100" dist="38100" dir="2700000" algn="tl">
                    <a:srgbClr val="000000">
                      <a:alpha val="43137"/>
                    </a:srgbClr>
                  </a:outerShdw>
                </a:effectLst>
                <a:latin typeface="Andalus" pitchFamily="18" charset="-78"/>
                <a:cs typeface="Old Antic Bold" pitchFamily="2" charset="-78"/>
              </a:rPr>
              <a:t>Increase respiratory rate .</a:t>
            </a:r>
          </a:p>
          <a:p>
            <a:pPr algn="just" eaLnBrk="1" hangingPunct="1">
              <a:lnSpc>
                <a:spcPct val="90000"/>
              </a:lnSpc>
              <a:buClr>
                <a:srgbClr val="99CC00"/>
              </a:buClr>
              <a:defRPr/>
            </a:pPr>
            <a:r>
              <a:rPr lang="en-US" altLang="en-US" dirty="0" smtClean="0">
                <a:effectLst>
                  <a:outerShdw blurRad="38100" dist="38100" dir="2700000" algn="tl">
                    <a:srgbClr val="000000">
                      <a:alpha val="43137"/>
                    </a:srgbClr>
                  </a:outerShdw>
                </a:effectLst>
                <a:latin typeface="Andalus" pitchFamily="18" charset="-78"/>
                <a:cs typeface="Old Antic Bold" pitchFamily="2" charset="-78"/>
              </a:rPr>
              <a:t>Decrease gastric and intestinal  motility.</a:t>
            </a:r>
          </a:p>
          <a:p>
            <a:pPr algn="just" eaLnBrk="1" hangingPunct="1">
              <a:lnSpc>
                <a:spcPct val="90000"/>
              </a:lnSpc>
              <a:buClr>
                <a:srgbClr val="99CC00"/>
              </a:buClr>
              <a:defRPr/>
            </a:pPr>
            <a:r>
              <a:rPr lang="en-US" altLang="en-US" dirty="0" smtClean="0">
                <a:effectLst>
                  <a:outerShdw blurRad="38100" dist="38100" dir="2700000" algn="tl">
                    <a:srgbClr val="000000">
                      <a:alpha val="43137"/>
                    </a:srgbClr>
                  </a:outerShdw>
                </a:effectLst>
                <a:latin typeface="Andalus" pitchFamily="18" charset="-78"/>
                <a:cs typeface="Old Antic Bold" pitchFamily="2" charset="-78"/>
              </a:rPr>
              <a:t>Decrease urinary output ,urinary retention. </a:t>
            </a:r>
          </a:p>
          <a:p>
            <a:pPr algn="just" eaLnBrk="1" hangingPunct="1">
              <a:lnSpc>
                <a:spcPct val="90000"/>
              </a:lnSpc>
              <a:buClr>
                <a:srgbClr val="99CC00"/>
              </a:buClr>
              <a:defRPr/>
            </a:pPr>
            <a:r>
              <a:rPr lang="en-US" altLang="en-US" dirty="0" smtClean="0">
                <a:effectLst>
                  <a:outerShdw blurRad="38100" dist="38100" dir="2700000" algn="tl">
                    <a:srgbClr val="000000">
                      <a:alpha val="43137"/>
                    </a:srgbClr>
                  </a:outerShdw>
                </a:effectLst>
                <a:latin typeface="Andalus" pitchFamily="18" charset="-78"/>
                <a:cs typeface="Old Antic Bold" pitchFamily="2" charset="-78"/>
              </a:rPr>
              <a:t>Muscle spasm.</a:t>
            </a:r>
          </a:p>
          <a:p>
            <a:pPr marL="0" lvl="0" indent="0" algn="just" eaLnBrk="1" hangingPunct="1">
              <a:lnSpc>
                <a:spcPct val="90000"/>
              </a:lnSpc>
              <a:buClr>
                <a:srgbClr val="99CC00"/>
              </a:buClr>
              <a:buNone/>
              <a:defRPr/>
            </a:pPr>
            <a:endParaRPr lang="en-US" altLang="en-US" sz="2800" dirty="0">
              <a:effectLst>
                <a:outerShdw blurRad="38100" dist="38100" dir="2700000" algn="tl">
                  <a:srgbClr val="000000">
                    <a:alpha val="43137"/>
                  </a:srgbClr>
                </a:outerShdw>
              </a:effectLst>
              <a:latin typeface="Andalus" pitchFamily="18" charset="-78"/>
              <a:cs typeface="Old Antic Bold" pitchFamily="2" charset="-78"/>
            </a:endParaRPr>
          </a:p>
          <a:p>
            <a:pPr marL="0" lvl="0" indent="0" algn="just" eaLnBrk="1" hangingPunct="1">
              <a:lnSpc>
                <a:spcPct val="90000"/>
              </a:lnSpc>
              <a:buClr>
                <a:srgbClr val="99CC00"/>
              </a:buClr>
              <a:buNone/>
              <a:defRPr/>
            </a:pPr>
            <a:endParaRPr lang="en-US" altLang="en-US" sz="2800" dirty="0">
              <a:effectLst>
                <a:outerShdw blurRad="38100" dist="38100" dir="2700000" algn="tl">
                  <a:srgbClr val="000000">
                    <a:alpha val="43137"/>
                  </a:srgbClr>
                </a:outerShdw>
              </a:effectLst>
              <a:latin typeface="Andalus" pitchFamily="18" charset="-78"/>
              <a:cs typeface="Old Antic Bold" pitchFamily="2" charset="-78"/>
            </a:endParaRPr>
          </a:p>
          <a:p>
            <a:pPr marL="0" lvl="0" indent="0" algn="just" eaLnBrk="1" hangingPunct="1">
              <a:lnSpc>
                <a:spcPct val="90000"/>
              </a:lnSpc>
              <a:buClr>
                <a:srgbClr val="99CC00"/>
              </a:buClr>
              <a:buNone/>
              <a:defRPr/>
            </a:pPr>
            <a:endParaRPr lang="en-US" altLang="en-US" sz="2800" dirty="0" smtClean="0">
              <a:effectLst>
                <a:outerShdw blurRad="38100" dist="38100" dir="2700000" algn="tl">
                  <a:srgbClr val="000000">
                    <a:alpha val="43137"/>
                  </a:srgbClr>
                </a:outerShdw>
              </a:effectLst>
              <a:latin typeface="Andalus" pitchFamily="18" charset="-78"/>
              <a:cs typeface="Old Antic Bold" pitchFamily="2" charset="-78"/>
            </a:endParaRPr>
          </a:p>
          <a:p>
            <a:pPr marL="0" lvl="0" indent="0" algn="just" eaLnBrk="1" hangingPunct="1">
              <a:lnSpc>
                <a:spcPct val="90000"/>
              </a:lnSpc>
              <a:buClr>
                <a:srgbClr val="99CC00"/>
              </a:buClr>
              <a:buNone/>
              <a:defRPr/>
            </a:pPr>
            <a:endParaRPr lang="en-US" altLang="en-US" sz="2800" dirty="0">
              <a:effectLst>
                <a:outerShdw blurRad="38100" dist="38100" dir="2700000" algn="tl">
                  <a:srgbClr val="000000">
                    <a:alpha val="43137"/>
                  </a:srgbClr>
                </a:outerShdw>
              </a:effectLst>
              <a:latin typeface="Andalus" pitchFamily="18" charset="-78"/>
              <a:cs typeface="Old Antic Bold" pitchFamily="2" charset="-78"/>
            </a:endParaRPr>
          </a:p>
          <a:p>
            <a:pPr marL="0" lvl="0" indent="0" algn="just" eaLnBrk="1" hangingPunct="1">
              <a:lnSpc>
                <a:spcPct val="90000"/>
              </a:lnSpc>
              <a:buClr>
                <a:srgbClr val="99CC00"/>
              </a:buClr>
              <a:buNone/>
              <a:defRPr/>
            </a:pPr>
            <a:endParaRPr lang="en-US" altLang="en-US" sz="2800" dirty="0">
              <a:effectLst>
                <a:outerShdw blurRad="38100" dist="38100" dir="2700000" algn="tl">
                  <a:srgbClr val="000000">
                    <a:alpha val="43137"/>
                  </a:srgbClr>
                </a:outerShdw>
              </a:effectLst>
              <a:latin typeface="Andalus" pitchFamily="18" charset="-78"/>
              <a:cs typeface="Old Antic Bold" pitchFamily="2" charset="-78"/>
            </a:endParaRPr>
          </a:p>
          <a:p>
            <a:pPr marL="0" lvl="0" indent="0" algn="just" eaLnBrk="1" hangingPunct="1">
              <a:lnSpc>
                <a:spcPct val="90000"/>
              </a:lnSpc>
              <a:buClr>
                <a:srgbClr val="99CC00"/>
              </a:buClr>
              <a:buNone/>
              <a:defRPr/>
            </a:pPr>
            <a:endParaRPr lang="en-US" altLang="en-US" sz="2800" dirty="0">
              <a:effectLst>
                <a:outerShdw blurRad="38100" dist="38100" dir="2700000" algn="tl">
                  <a:srgbClr val="000000">
                    <a:alpha val="43137"/>
                  </a:srgbClr>
                </a:outerShdw>
              </a:effectLst>
              <a:latin typeface="Andalus" pitchFamily="18" charset="-78"/>
              <a:cs typeface="Old Antic Bold" pitchFamily="2" charset="-78"/>
            </a:endParaRPr>
          </a:p>
          <a:p>
            <a:pPr marL="0" lvl="0" indent="0" algn="just" eaLnBrk="1" hangingPunct="1">
              <a:lnSpc>
                <a:spcPct val="90000"/>
              </a:lnSpc>
              <a:buClr>
                <a:srgbClr val="99CC00"/>
              </a:buClr>
              <a:buNone/>
              <a:defRPr/>
            </a:pPr>
            <a:endParaRPr lang="en-US" altLang="en-US" sz="2800" dirty="0">
              <a:effectLst>
                <a:outerShdw blurRad="38100" dist="38100" dir="2700000" algn="tl">
                  <a:srgbClr val="000000">
                    <a:alpha val="43137"/>
                  </a:srgbClr>
                </a:outerShdw>
              </a:effectLst>
              <a:latin typeface="Andalus" pitchFamily="18" charset="-78"/>
              <a:cs typeface="Old Antic Bold" pitchFamily="2" charset="-78"/>
            </a:endParaRPr>
          </a:p>
          <a:p>
            <a:pPr marL="0" lvl="0" indent="0" algn="just" eaLnBrk="1" hangingPunct="1">
              <a:lnSpc>
                <a:spcPct val="90000"/>
              </a:lnSpc>
              <a:buClr>
                <a:srgbClr val="99CC00"/>
              </a:buClr>
              <a:buNone/>
              <a:defRPr/>
            </a:pPr>
            <a:r>
              <a:rPr lang="en-US" altLang="en-US" sz="2800" dirty="0" smtClean="0">
                <a:effectLst>
                  <a:outerShdw blurRad="38100" dist="38100" dir="2700000" algn="tl">
                    <a:srgbClr val="000000">
                      <a:alpha val="43137"/>
                    </a:srgbClr>
                  </a:outerShdw>
                </a:effectLst>
                <a:latin typeface="Andalus" pitchFamily="18" charset="-78"/>
                <a:cs typeface="Old Antic Bold" pitchFamily="2" charset="-78"/>
              </a:rPr>
              <a:t> </a:t>
            </a:r>
            <a:endParaRPr kumimoji="0" lang="en-US" altLang="en-US" sz="2800" i="0" u="none" strike="noStrike" kern="1200" cap="none" spc="0" normalizeH="0" baseline="0" noProof="0" dirty="0">
              <a:ln>
                <a:noFill/>
              </a:ln>
              <a:effectLst>
                <a:outerShdw blurRad="38100" dist="38100" dir="2700000" algn="tl">
                  <a:srgbClr val="000000">
                    <a:alpha val="43137"/>
                  </a:srgbClr>
                </a:outerShdw>
              </a:effectLst>
              <a:uLnTx/>
              <a:uFillTx/>
              <a:latin typeface="Andalus" pitchFamily="18" charset="-78"/>
              <a:cs typeface="Old Antic Bold" pitchFamily="2" charset="-78"/>
            </a:endParaRPr>
          </a:p>
        </p:txBody>
      </p:sp>
    </p:spTree>
    <p:extLst>
      <p:ext uri="{BB962C8B-B14F-4D97-AF65-F5344CB8AC3E}">
        <p14:creationId xmlns:p14="http://schemas.microsoft.com/office/powerpoint/2010/main" val="22316455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txBox="1">
            <a:spLocks noChangeArrowheads="1"/>
          </p:cNvSpPr>
          <p:nvPr/>
        </p:nvSpPr>
        <p:spPr bwMode="auto">
          <a:xfrm>
            <a:off x="315097" y="176553"/>
            <a:ext cx="11559746" cy="653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a:lstStyle>
          <a:p>
            <a:pPr marL="0" lvl="0" indent="0" algn="just">
              <a:lnSpc>
                <a:spcPct val="150000"/>
              </a:lnSpc>
              <a:spcAft>
                <a:spcPts val="0"/>
              </a:spcAft>
              <a:buNone/>
            </a:pPr>
            <a:r>
              <a:rPr lang="en-US" sz="2800" dirty="0" smtClean="0">
                <a:solidFill>
                  <a:srgbClr val="7030A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Pain Etiology: </a:t>
            </a:r>
            <a:r>
              <a:rPr lang="en-US" sz="28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By</a:t>
            </a:r>
            <a:endParaRPr lang="en-US" sz="2800" dirty="0" smtClean="0">
              <a:solidFill>
                <a:srgbClr val="7030A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endParaRPr>
          </a:p>
          <a:p>
            <a:pPr marL="0" indent="0" algn="just">
              <a:lnSpc>
                <a:spcPct val="150000"/>
              </a:lnSpc>
              <a:spcAft>
                <a:spcPts val="0"/>
              </a:spcAft>
              <a:buNone/>
            </a:pPr>
            <a:r>
              <a:rPr lang="en-US" sz="2800"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1.Asking </a:t>
            </a:r>
            <a:r>
              <a:rPr lang="en-US" sz="28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complete history </a:t>
            </a:r>
            <a:r>
              <a:rPr lang="en-US" sz="2800"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and </a:t>
            </a:r>
            <a:r>
              <a:rPr lang="en-US" sz="28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if pain is –super facial/peripheral/visceral</a:t>
            </a:r>
          </a:p>
          <a:p>
            <a:pPr marL="0" indent="0" algn="just">
              <a:lnSpc>
                <a:spcPct val="150000"/>
              </a:lnSpc>
              <a:spcAft>
                <a:spcPts val="0"/>
              </a:spcAft>
              <a:buNone/>
            </a:pPr>
            <a:r>
              <a:rPr lang="en-US" sz="2800"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2. localized/referred.</a:t>
            </a:r>
            <a:r>
              <a:rPr lang="en-US" sz="2800"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 </a:t>
            </a:r>
            <a:r>
              <a:rPr lang="en-US" sz="2800" i="1" dirty="0">
                <a:solidFill>
                  <a:srgbClr val="FF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Cause can be </a:t>
            </a:r>
            <a:r>
              <a:rPr lang="en-US" sz="2800" i="1" dirty="0" smtClean="0">
                <a:solidFill>
                  <a:srgbClr val="FF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known.</a:t>
            </a:r>
          </a:p>
          <a:p>
            <a:pPr marL="0" indent="0" algn="just">
              <a:lnSpc>
                <a:spcPct val="150000"/>
              </a:lnSpc>
              <a:spcAft>
                <a:spcPts val="0"/>
              </a:spcAft>
              <a:buNone/>
            </a:pPr>
            <a:endParaRPr lang="en-US" sz="2800" i="1" dirty="0">
              <a:solidFill>
                <a:srgbClr val="FF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endParaRPr>
          </a:p>
          <a:p>
            <a:pPr marL="0" lvl="0" indent="0" algn="just">
              <a:lnSpc>
                <a:spcPct val="150000"/>
              </a:lnSpc>
              <a:spcAft>
                <a:spcPts val="0"/>
              </a:spcAft>
              <a:buNone/>
            </a:pPr>
            <a:endParaRPr lang="en-US" sz="28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endParaRPr>
          </a:p>
          <a:p>
            <a:pPr marL="0" lvl="0" indent="0" algn="just">
              <a:lnSpc>
                <a:spcPct val="150000"/>
              </a:lnSpc>
              <a:spcAft>
                <a:spcPts val="0"/>
              </a:spcAft>
              <a:buNone/>
            </a:pPr>
            <a:r>
              <a:rPr lang="en-US" sz="2800"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  </a:t>
            </a:r>
          </a:p>
        </p:txBody>
      </p:sp>
      <p:pic>
        <p:nvPicPr>
          <p:cNvPr id="3" name="صورة 2"/>
          <p:cNvPicPr/>
          <p:nvPr/>
        </p:nvPicPr>
        <p:blipFill>
          <a:blip r:embed="rId2">
            <a:extLst>
              <a:ext uri="{28A0092B-C50C-407E-A947-70E740481C1C}">
                <a14:useLocalDpi xmlns:a14="http://schemas.microsoft.com/office/drawing/2010/main" val="0"/>
              </a:ext>
            </a:extLst>
          </a:blip>
          <a:stretch>
            <a:fillRect/>
          </a:stretch>
        </p:blipFill>
        <p:spPr>
          <a:xfrm>
            <a:off x="1161535" y="2298357"/>
            <a:ext cx="10219038" cy="4411361"/>
          </a:xfrm>
          <a:prstGeom prst="rect">
            <a:avLst/>
          </a:prstGeom>
        </p:spPr>
      </p:pic>
    </p:spTree>
    <p:extLst>
      <p:ext uri="{BB962C8B-B14F-4D97-AF65-F5344CB8AC3E}">
        <p14:creationId xmlns:p14="http://schemas.microsoft.com/office/powerpoint/2010/main" val="20465308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284205" y="327902"/>
            <a:ext cx="11701849" cy="6140399"/>
          </a:xfrm>
          <a:prstGeom prst="rect">
            <a:avLst/>
          </a:prstGeom>
        </p:spPr>
        <p:txBody>
          <a:bodyPr wrap="square">
            <a:spAutoFit/>
          </a:bodyPr>
          <a:lstStyle/>
          <a:p>
            <a:pPr lvl="0" algn="just">
              <a:lnSpc>
                <a:spcPct val="115000"/>
              </a:lnSpc>
              <a:defRPr/>
            </a:pPr>
            <a:r>
              <a:rPr lang="en-US" sz="3600"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Pain </a:t>
            </a:r>
            <a:r>
              <a:rPr lang="en-US" sz="36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Assessment: </a:t>
            </a:r>
          </a:p>
          <a:p>
            <a:pPr lvl="0" algn="just">
              <a:lnSpc>
                <a:spcPct val="115000"/>
              </a:lnSpc>
              <a:defRPr/>
            </a:pPr>
            <a:r>
              <a:rPr lang="en-US" sz="28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Good pain assessment is necessary for good pain management. The American pain society created the pain is the fifth vital sign to increase awareness of pain assessment the rational is that is the pain if assessed seriously as other vital signs it will be more likely to be treated.</a:t>
            </a:r>
          </a:p>
          <a:p>
            <a:pPr lvl="0" algn="just">
              <a:lnSpc>
                <a:spcPct val="115000"/>
              </a:lnSpc>
              <a:defRPr/>
            </a:pPr>
            <a:r>
              <a:rPr lang="en-US" sz="28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One approach to pain assessment is (</a:t>
            </a:r>
            <a:r>
              <a:rPr lang="en-US" sz="2800" b="1"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Baker and Wong, 1987</a:t>
            </a:r>
            <a:r>
              <a:rPr lang="en-US" sz="28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 </a:t>
            </a:r>
          </a:p>
          <a:p>
            <a:pPr lvl="0" algn="just">
              <a:lnSpc>
                <a:spcPct val="115000"/>
              </a:lnSpc>
              <a:defRPr/>
            </a:pPr>
            <a:r>
              <a:rPr lang="en-US" sz="28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Q—Question the patient</a:t>
            </a:r>
          </a:p>
          <a:p>
            <a:pPr lvl="0" algn="just">
              <a:lnSpc>
                <a:spcPct val="115000"/>
              </a:lnSpc>
              <a:defRPr/>
            </a:pPr>
            <a:r>
              <a:rPr lang="en-US" sz="28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U— Use pain rating scales</a:t>
            </a:r>
          </a:p>
          <a:p>
            <a:pPr lvl="0" algn="just">
              <a:lnSpc>
                <a:spcPct val="115000"/>
              </a:lnSpc>
              <a:defRPr/>
            </a:pPr>
            <a:r>
              <a:rPr lang="en-US" sz="28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E—Evaluate behavior and physiological changes.</a:t>
            </a:r>
          </a:p>
          <a:p>
            <a:pPr lvl="0" algn="just">
              <a:lnSpc>
                <a:spcPct val="115000"/>
              </a:lnSpc>
              <a:defRPr/>
            </a:pPr>
            <a:r>
              <a:rPr lang="en-US" sz="28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S ----Secure patient involvement.</a:t>
            </a:r>
          </a:p>
          <a:p>
            <a:pPr lvl="0" algn="just">
              <a:lnSpc>
                <a:spcPct val="115000"/>
              </a:lnSpc>
              <a:defRPr/>
            </a:pPr>
            <a:r>
              <a:rPr lang="en-US" sz="28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T—Take cause of pain into account,</a:t>
            </a:r>
          </a:p>
          <a:p>
            <a:pPr lvl="0" algn="just">
              <a:lnSpc>
                <a:spcPct val="115000"/>
              </a:lnSpc>
              <a:defRPr/>
            </a:pPr>
            <a:r>
              <a:rPr lang="en-US" sz="2800"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T</a:t>
            </a:r>
            <a:r>
              <a:rPr lang="en-US" sz="28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 Take action and evaluate scale. </a:t>
            </a:r>
            <a:endParaRPr kumimoji="0" lang="en-US" sz="24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1564206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271848" y="278475"/>
            <a:ext cx="11701849" cy="6675674"/>
          </a:xfrm>
          <a:prstGeom prst="rect">
            <a:avLst/>
          </a:prstGeom>
        </p:spPr>
        <p:txBody>
          <a:bodyPr wrap="square">
            <a:spAutoFit/>
          </a:bodyPr>
          <a:lstStyle/>
          <a:p>
            <a:pPr lvl="0" algn="just">
              <a:lnSpc>
                <a:spcPct val="115000"/>
              </a:lnSpc>
              <a:defRPr/>
            </a:pPr>
            <a:r>
              <a:rPr lang="en-US" sz="4400" dirty="0" smtClean="0">
                <a:solidFill>
                  <a:srgbClr val="7030A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Pain </a:t>
            </a:r>
            <a:r>
              <a:rPr lang="en-US" sz="4400" dirty="0">
                <a:solidFill>
                  <a:srgbClr val="7030A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assessment tool and methods:</a:t>
            </a:r>
          </a:p>
          <a:p>
            <a:pPr lvl="0" algn="just">
              <a:lnSpc>
                <a:spcPct val="115000"/>
              </a:lnSpc>
              <a:defRPr/>
            </a:pPr>
            <a:r>
              <a:rPr lang="en-US" sz="36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Pain assessment consists of two major components: -</a:t>
            </a:r>
          </a:p>
          <a:p>
            <a:pPr lvl="0" algn="just">
              <a:lnSpc>
                <a:spcPct val="115000"/>
              </a:lnSpc>
              <a:defRPr/>
            </a:pPr>
            <a:r>
              <a:rPr lang="en-US" sz="4000" b="1" u="sng"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Subjective </a:t>
            </a:r>
            <a:r>
              <a:rPr lang="en-US" sz="4000" b="1" u="sng"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data:  </a:t>
            </a:r>
          </a:p>
          <a:p>
            <a:pPr lvl="0" algn="just">
              <a:lnSpc>
                <a:spcPct val="115000"/>
              </a:lnSpc>
              <a:defRPr/>
            </a:pPr>
            <a:r>
              <a:rPr lang="en-US" sz="36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Take pain history to obtain facts from the patient.</a:t>
            </a:r>
          </a:p>
          <a:p>
            <a:pPr lvl="0" algn="just">
              <a:lnSpc>
                <a:spcPct val="115000"/>
              </a:lnSpc>
              <a:defRPr/>
            </a:pPr>
            <a:r>
              <a:rPr lang="en-US" sz="3600" i="1"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Ask </a:t>
            </a:r>
            <a:r>
              <a:rPr lang="en-US" sz="3600" i="1"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the following questions:</a:t>
            </a:r>
          </a:p>
          <a:p>
            <a:pPr lvl="0" algn="just">
              <a:lnSpc>
                <a:spcPct val="115000"/>
              </a:lnSpc>
              <a:defRPr/>
            </a:pPr>
            <a:r>
              <a:rPr lang="en-US" sz="36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 1.  Pain location: ask patient to paint the site of discomfort on a chart consisting of drawing of the body </a:t>
            </a:r>
          </a:p>
          <a:p>
            <a:pPr lvl="0" algn="just">
              <a:lnSpc>
                <a:spcPct val="115000"/>
              </a:lnSpc>
              <a:defRPr/>
            </a:pPr>
            <a:r>
              <a:rPr lang="en-US" sz="3600"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2.Intensity </a:t>
            </a:r>
            <a:r>
              <a:rPr lang="en-US" sz="36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of pain: by using of the pain intensity scale (0-10) or (0-5) for adult    face scale include a number scale in relation to each expression "for child".</a:t>
            </a:r>
          </a:p>
        </p:txBody>
      </p:sp>
    </p:spTree>
    <p:extLst>
      <p:ext uri="{BB962C8B-B14F-4D97-AF65-F5344CB8AC3E}">
        <p14:creationId xmlns:p14="http://schemas.microsoft.com/office/powerpoint/2010/main" val="36134846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247135" y="414400"/>
            <a:ext cx="11701849" cy="3985706"/>
          </a:xfrm>
          <a:prstGeom prst="rect">
            <a:avLst/>
          </a:prstGeom>
        </p:spPr>
        <p:txBody>
          <a:bodyPr wrap="square">
            <a:spAutoFit/>
          </a:bodyPr>
          <a:lstStyle/>
          <a:p>
            <a:pPr lvl="0">
              <a:lnSpc>
                <a:spcPct val="115000"/>
              </a:lnSpc>
              <a:defRPr/>
            </a:pPr>
            <a:r>
              <a:rPr lang="en-US" sz="3600" u="sng" dirty="0" smtClean="0">
                <a:solidFill>
                  <a:srgbClr val="7030A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Pain Assessment Tools</a:t>
            </a:r>
          </a:p>
          <a:p>
            <a:pPr lvl="0">
              <a:lnSpc>
                <a:spcPct val="115000"/>
              </a:lnSpc>
              <a:defRPr/>
            </a:pPr>
            <a:r>
              <a:rPr lang="en-US" sz="3200" b="1"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Numerical scale</a:t>
            </a:r>
            <a:r>
              <a:rPr lang="en-US" sz="3200" b="1"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 </a:t>
            </a:r>
            <a:r>
              <a:rPr lang="en-US" sz="3200"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These </a:t>
            </a:r>
            <a:r>
              <a:rPr lang="en-US" sz="3200" dirty="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scales are used only with conscious directed adults. An expert nurse can use face scale with children includes a number scale in relation to each expression</a:t>
            </a:r>
            <a:r>
              <a:rPr lang="en-US" sz="3200" dirty="0" smtClean="0">
                <a:solidFill>
                  <a:srgbClr val="00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a:t>
            </a:r>
          </a:p>
          <a:p>
            <a:pPr lvl="0">
              <a:lnSpc>
                <a:spcPct val="115000"/>
              </a:lnSpc>
              <a:defRPr/>
            </a:pPr>
            <a:endParaRPr kumimoji="0" lang="en-US" sz="32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endParaRPr>
          </a:p>
          <a:p>
            <a:pPr lvl="0">
              <a:lnSpc>
                <a:spcPct val="115000"/>
              </a:lnSpc>
              <a:defRPr/>
            </a:pPr>
            <a:r>
              <a:rPr lang="en-US" sz="2400" dirty="0">
                <a:solidFill>
                  <a:srgbClr val="00B050"/>
                </a:solidFill>
              </a:rPr>
              <a:t>No pain 0</a:t>
            </a:r>
            <a:r>
              <a:rPr lang="en-US" sz="2400" u="sng" dirty="0">
                <a:solidFill>
                  <a:srgbClr val="00B050"/>
                </a:solidFill>
              </a:rPr>
              <a:t>   1     2       3         4        5        6         7        8           9       </a:t>
            </a:r>
            <a:r>
              <a:rPr lang="en-US" sz="2400" dirty="0">
                <a:solidFill>
                  <a:srgbClr val="00B050"/>
                </a:solidFill>
              </a:rPr>
              <a:t>10 worst pain</a:t>
            </a:r>
            <a:endParaRPr lang="en-US" sz="4000" dirty="0" smtClean="0">
              <a:solidFill>
                <a:srgbClr val="00B05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endParaRPr>
          </a:p>
          <a:p>
            <a:pPr lvl="0">
              <a:lnSpc>
                <a:spcPct val="115000"/>
              </a:lnSpc>
              <a:defRPr/>
            </a:pPr>
            <a:endParaRPr kumimoji="0" lang="en-US" sz="3200" b="0"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336188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bwMode="auto">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spcBef>
            <a:spcPct val="50000"/>
          </a:spcBef>
          <a:defRPr sz="2800" b="1" dirty="0">
            <a:solidFill>
              <a:schemeClr val="folHlink"/>
            </a:solidFill>
          </a:defRPr>
        </a:defPPr>
      </a:lstStyle>
    </a:tx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3348</TotalTime>
  <Words>964</Words>
  <Application>Microsoft Office PowerPoint</Application>
  <PresentationFormat>شاشة عريضة</PresentationFormat>
  <Paragraphs>125</Paragraphs>
  <Slides>18</Slides>
  <Notes>0</Notes>
  <HiddenSlides>0</HiddenSlides>
  <MMClips>0</MMClips>
  <ScaleCrop>false</ScaleCrop>
  <HeadingPairs>
    <vt:vector size="6" baseType="variant">
      <vt:variant>
        <vt:lpstr>الخطوط المستخدمة</vt:lpstr>
      </vt:variant>
      <vt:variant>
        <vt:i4>8</vt:i4>
      </vt:variant>
      <vt:variant>
        <vt:lpstr>نسق</vt:lpstr>
      </vt:variant>
      <vt:variant>
        <vt:i4>1</vt:i4>
      </vt:variant>
      <vt:variant>
        <vt:lpstr>عناوين الشرائح</vt:lpstr>
      </vt:variant>
      <vt:variant>
        <vt:i4>18</vt:i4>
      </vt:variant>
    </vt:vector>
  </HeadingPairs>
  <TitlesOfParts>
    <vt:vector size="27" baseType="lpstr">
      <vt:lpstr>Andalus</vt:lpstr>
      <vt:lpstr>Arial</vt:lpstr>
      <vt:lpstr>Calibri</vt:lpstr>
      <vt:lpstr>Garamond</vt:lpstr>
      <vt:lpstr>Old Antic Bold</vt:lpstr>
      <vt:lpstr>Tahoma</vt:lpstr>
      <vt:lpstr>Times New Roman</vt:lpstr>
      <vt:lpstr>Wingdings</vt:lpstr>
      <vt:lpstr>Default Design</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hani</dc:creator>
  <cp:lastModifiedBy>Maher</cp:lastModifiedBy>
  <cp:revision>372</cp:revision>
  <cp:lastPrinted>2018-04-06T11:38:01Z</cp:lastPrinted>
  <dcterms:created xsi:type="dcterms:W3CDTF">2016-01-11T15:58:09Z</dcterms:created>
  <dcterms:modified xsi:type="dcterms:W3CDTF">2025-04-15T06:52:09Z</dcterms:modified>
</cp:coreProperties>
</file>