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1"/>
  </p:sldMasterIdLst>
  <p:notesMasterIdLst>
    <p:notesMasterId r:id="rId22"/>
  </p:notesMasterIdLst>
  <p:handoutMasterIdLst>
    <p:handoutMasterId r:id="rId23"/>
  </p:handoutMasterIdLst>
  <p:sldIdLst>
    <p:sldId id="637" r:id="rId2"/>
    <p:sldId id="665" r:id="rId3"/>
    <p:sldId id="715" r:id="rId4"/>
    <p:sldId id="716" r:id="rId5"/>
    <p:sldId id="730" r:id="rId6"/>
    <p:sldId id="717" r:id="rId7"/>
    <p:sldId id="714" r:id="rId8"/>
    <p:sldId id="720" r:id="rId9"/>
    <p:sldId id="719" r:id="rId10"/>
    <p:sldId id="724" r:id="rId11"/>
    <p:sldId id="723" r:id="rId12"/>
    <p:sldId id="722" r:id="rId13"/>
    <p:sldId id="711" r:id="rId14"/>
    <p:sldId id="712" r:id="rId15"/>
    <p:sldId id="713" r:id="rId16"/>
    <p:sldId id="725" r:id="rId17"/>
    <p:sldId id="727" r:id="rId18"/>
    <p:sldId id="728" r:id="rId19"/>
    <p:sldId id="729" r:id="rId20"/>
    <p:sldId id="674" r:id="rId21"/>
  </p:sldIdLst>
  <p:sldSz cx="12192000" cy="6858000"/>
  <p:notesSz cx="6888163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2" autoAdjust="0"/>
    <p:restoredTop sz="94660"/>
  </p:normalViewPr>
  <p:slideViewPr>
    <p:cSldViewPr snapToGrid="0">
      <p:cViewPr varScale="1">
        <p:scale>
          <a:sx n="79" d="100"/>
          <a:sy n="79" d="100"/>
        </p:scale>
        <p:origin x="47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3292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95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l">
              <a:defRPr sz="1300"/>
            </a:lvl1pPr>
          </a:lstStyle>
          <a:p>
            <a:fld id="{C9F83406-5602-4846-92E5-713FC98AEF2F}" type="datetimeFigureOut">
              <a:rPr lang="ar-IQ" smtClean="0"/>
              <a:t>30/09/1446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903292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95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l">
              <a:defRPr sz="1300"/>
            </a:lvl1pPr>
          </a:lstStyle>
          <a:p>
            <a:fld id="{04F81F9B-1929-46A2-8025-4F6720D5580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3292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95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l">
              <a:defRPr sz="1300"/>
            </a:lvl1pPr>
          </a:lstStyle>
          <a:p>
            <a:fld id="{A735D83F-90B1-4973-8E11-679B50DAF22D}" type="datetimeFigureOut">
              <a:rPr lang="ar-IQ" smtClean="0"/>
              <a:t>30/09/1446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</p:spPr>
        <p:txBody>
          <a:bodyPr vert="horz" lIns="96625" tIns="48312" rIns="96625" bIns="48312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903292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95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l">
              <a:defRPr sz="1300"/>
            </a:lvl1pPr>
          </a:lstStyle>
          <a:p>
            <a:fld id="{5176C425-FEB9-4705-9D8B-E9B01CC4BF0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0797-29AF-487F-9EE1-4BDF6F5255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27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B005A-0BD8-4DFD-90E2-35E3541811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36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9DACA-C05E-4E23-862C-286F0255C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17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B0FBF9D-3E47-49FF-A10D-342889E6B0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57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9B047-6E35-44AD-B32C-4FC49892E5C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9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6AB16-9BE8-45D4-8A80-AB3F1305985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E1EA3B-06D6-43CD-8018-5EC962B2A35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6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F1D272-8502-4836-803D-56F2AD744F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36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4891F-6DDD-4EDD-9419-5B59D92AEAA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45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0F0B0-7F98-4268-9624-FAC132D30F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6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9950B-C51E-4E61-B664-92CD7068D5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36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8A3007-66BB-403B-B751-CC90EB25A1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8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981AA3-2C07-49F0-9449-710FE52032F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53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114270" y="247135"/>
            <a:ext cx="3941805" cy="78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6000" b="1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j-ea"/>
                <a:cs typeface="Arial"/>
              </a:rPr>
              <a:t>Nursing </a:t>
            </a:r>
            <a:r>
              <a:rPr lang="en-US" sz="2800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Arial"/>
              </a:rPr>
              <a:t>Collage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j-ea"/>
                <a:cs typeface="Arial"/>
              </a:rPr>
              <a:t> </a:t>
            </a:r>
            <a:endParaRPr kumimoji="0" lang="en-US" sz="2800" b="1" i="0" u="sng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j-ea"/>
              <a:cs typeface="Arial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Arial"/>
              </a:rPr>
              <a:t>Lec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Arial"/>
              </a:rPr>
              <a:t>:</a:t>
            </a:r>
            <a:r>
              <a:rPr kumimoji="0" lang="en-US" sz="2800" b="1" i="0" u="sng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Arial"/>
              </a:rPr>
              <a:t> 3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ea typeface="+mj-ea"/>
              <a:cs typeface="Old Antic Bold" pitchFamily="2" charset="-78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1732" y="2391035"/>
            <a:ext cx="9349260" cy="222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IQ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Fundamental of Nursing</a:t>
            </a:r>
          </a:p>
          <a:p>
            <a:pPr algn="ctr" eaLnBrk="1" hangingPunct="1"/>
            <a:r>
              <a:rPr lang="en-US" altLang="en-US" sz="6000" b="1" u="sng" dirty="0" smtClean="0">
                <a:ln w="6350">
                  <a:solidFill>
                    <a:srgbClr val="D34817">
                      <a:shade val="43000"/>
                    </a:srgbClr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Fluid and Electrolyte </a:t>
            </a:r>
            <a:endParaRPr lang="en-US" altLang="en-US" sz="1600" b="1" dirty="0">
              <a:ln w="6350">
                <a:solidFill>
                  <a:srgbClr val="D34817">
                    <a:shade val="43000"/>
                  </a:srgbClr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 bwMode="auto">
          <a:xfrm>
            <a:off x="605481" y="5297961"/>
            <a:ext cx="5978199" cy="116955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/>
        </p:spPr>
        <p:txBody>
          <a:bodyPr wrap="square" rtlCol="1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  <a:cs typeface="Arial"/>
              </a:rPr>
              <a:t>Lecturer :</a:t>
            </a:r>
            <a:endParaRPr lang="en-US" sz="2800" b="1" kern="0" dirty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  <a:cs typeface="Arial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  <a:cs typeface="Arial"/>
              </a:rPr>
              <a:t>Dr. Mahdi </a:t>
            </a:r>
            <a:r>
              <a:rPr lang="en-US" sz="2800" b="1" kern="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  <a:cs typeface="Arial"/>
              </a:rPr>
              <a:t>Hamzah</a:t>
            </a:r>
            <a:r>
              <a:rPr lang="en-US" sz="2800" b="1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  <a:cs typeface="Arial"/>
              </a:rPr>
              <a:t> Al-</a:t>
            </a:r>
            <a:r>
              <a:rPr lang="en-US" sz="2800" b="1" kern="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  <a:cs typeface="Arial"/>
              </a:rPr>
              <a:t>Taee</a:t>
            </a:r>
            <a:endParaRPr lang="ar-IQ" sz="2800" b="1" kern="0" dirty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  <a:cs typeface="Arial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80" y="247135"/>
            <a:ext cx="2676376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9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40956" y="222422"/>
            <a:ext cx="11646244" cy="63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Common Causes Include: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Malfunction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the kidneys.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Failure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the heart to function as a pump, resulting in accumulation of fluid in the lungs and dependent parts of the body. 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Edema: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Accumulation of fluid in the interstitial space (in extracellular spaces) can be observed around the eyes, fingers, ankles, and sacral </a:t>
            </a:r>
            <a:r>
              <a:rPr lang="ar-IQ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العجزية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space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 can also accumulate in or around body organs.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39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40956" y="-1"/>
            <a:ext cx="11559746" cy="654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.Assessment </a:t>
            </a:r>
            <a:endParaRPr lang="en-US" sz="28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Thirst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Weight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loss over short period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Weakness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fatigue, anorexia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Dry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mucous membranes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Poor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skin and tongue 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6.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Sunken</a:t>
            </a:r>
            <a:r>
              <a:rPr lang="ar-IQ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غارقة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eyes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7. Decrease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urine out put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8. Postural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hypotension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9. Weak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rapid pulse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828007" y="74140"/>
            <a:ext cx="3713206" cy="127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B. Nursing Intervention </a:t>
            </a:r>
            <a:endParaRPr lang="en-US" sz="24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Fluid </a:t>
            </a:r>
            <a:r>
              <a:rPr lang="en-US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Volume Excess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25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176554"/>
            <a:ext cx="11559746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 are  types of intravenous fluid used, including: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Normal saline solution 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N\S)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 consists of sodium chloride + pure water 0.9%,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total volume is 500 cc.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Given in the case of: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Hypotension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High sugar with insulin (hyperglycemia).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Case of accidents \route traffic accidents (RTA) or severe bleeding.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Vomiting and diarrhea to prevent dehydration.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Often given vial ceftriaxone with 100 cc normal saline.</a:t>
            </a: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284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176554"/>
            <a:ext cx="11559746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Glucose  water (G\W) or Dextrose Saline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 consists of dextrose + pure water  5%,10%.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total volume is 500 cc.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Given in the case of: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Used in cases of post- operation.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Diarrhea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Hypoglycemia.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the case of loss of appetite because it is considered a major source of energy such as for patients with appendicitis or to give ampoules Aminophylline and H.C for patient asthma and allergy chest.  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Cases of fainting such as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hypoglycemia ampoules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hypertonic H.C. </a:t>
            </a: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459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176554"/>
            <a:ext cx="11559746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Mannitol (20%)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 considered a diuretic or osmotic diuretic. </a:t>
            </a:r>
          </a:p>
          <a:p>
            <a:pPr marL="514350" indent="-51435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Given by I.V infusion or orally.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We bring clarify it as follows:</a:t>
            </a: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AutoNum type="alphaL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given weight in the case of I.V infusion or mannitol vial and there is a 2 volume 10%, 20% is given in the case of :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ICP (Intracranial Pressure) because the works to reduce the pressure palsy.</a:t>
            </a:r>
          </a:p>
          <a:p>
            <a:pPr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the case of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Cerebrovascular accident (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CVA) and given to improving the work of the kidneys and urine output and toxic substances and maintain the flow in patients with kidney failure.</a:t>
            </a: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AutoNum type="alphaLcPeriod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0761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176554"/>
            <a:ext cx="11559746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b. Is given orally to prevent constipation because its considered a laxative and increase the proportion of liquids of waste disposal for the same type of mannitol means given intravenously and orally.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Dextrane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consists of dextrose +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Nacl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+ Na lactate +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Kcl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+ Sorbitol.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AutoNum type="alphaLcPeriod"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border bags given to children or infants who suffer from dehydration as a Result of diarrhea and vomiting </a:t>
            </a: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AutoNum type="alphaLcPeriod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251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98851"/>
            <a:ext cx="11559746" cy="6437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Blood Plasma</a:t>
            </a:r>
          </a:p>
          <a:p>
            <a:pPr marL="0" lvl="0" indent="0" algn="just" eaLnBrk="1" hangingPunct="1">
              <a:buClr>
                <a:srgbClr val="99CC00"/>
              </a:buClr>
              <a:buNone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 is a clear, yellowish liquid containing proteins, organic substances and ions, which is 55% of the blood, and is used in the case of severe burns and severe bleeding to restore blood volume to normal.</a:t>
            </a:r>
          </a:p>
          <a:p>
            <a:pPr marL="0" lvl="0" indent="0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alt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6. Ringer lactate</a:t>
            </a:r>
          </a:p>
          <a:p>
            <a:pPr marL="0" indent="0" algn="just" eaLnBrk="1" hangingPunct="1">
              <a:buClr>
                <a:srgbClr val="99CC00"/>
              </a:buClr>
              <a:buNone/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solution contains sodium, potassium and calcium, the same percentage in the blood and is given in cases of shock and after surgery.</a:t>
            </a:r>
          </a:p>
        </p:txBody>
      </p:sp>
    </p:spTree>
    <p:extLst>
      <p:ext uri="{BB962C8B-B14F-4D97-AF65-F5344CB8AC3E}">
        <p14:creationId xmlns:p14="http://schemas.microsoft.com/office/powerpoint/2010/main" val="409594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98851"/>
            <a:ext cx="11559746" cy="6437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Calculating infusion rate: (drops per min)</a:t>
            </a:r>
          </a:p>
          <a:p>
            <a:pPr marL="0" lvl="0" indent="0" algn="just" eaLnBrk="1" hangingPunct="1">
              <a:buClr>
                <a:srgbClr val="99CC00"/>
              </a:buClr>
              <a:buNone/>
              <a:defRPr/>
            </a:pPr>
            <a:r>
              <a:rPr lang="en-US" alt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It </a:t>
            </a:r>
            <a:r>
              <a:rPr lang="en-US" alt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is </a:t>
            </a:r>
            <a:r>
              <a:rPr lang="en-US" alt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calculating by: </a:t>
            </a:r>
          </a:p>
          <a:p>
            <a:pPr marL="0" lvl="0" indent="0" algn="just" eaLnBrk="1" hangingPunct="1">
              <a:buClr>
                <a:srgbClr val="99CC00"/>
              </a:buClr>
              <a:buNone/>
              <a:defRPr/>
            </a:pPr>
            <a:endParaRPr lang="en-US" altLang="en-US" sz="36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ctr" eaLnBrk="1" hangingPunct="1">
              <a:buClr>
                <a:srgbClr val="99CC00"/>
              </a:buClr>
              <a:buNone/>
              <a:defRPr/>
            </a:pPr>
            <a:r>
              <a:rPr kumimoji="0" lang="en-US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ML               drop factor           drops </a:t>
            </a:r>
          </a:p>
          <a:p>
            <a:pPr marL="0" lvl="0" indent="0" algn="ctr" eaLnBrk="1" hangingPunct="1">
              <a:buClr>
                <a:srgbClr val="99CC00"/>
              </a:buClr>
              <a:buNone/>
              <a:defRPr/>
            </a:pPr>
            <a:r>
              <a:rPr lang="en-US" alt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-------   X    ---------- =  ---------</a:t>
            </a:r>
          </a:p>
          <a:p>
            <a:pPr marL="0" lvl="0" indent="0" algn="ctr" eaLnBrk="1" hangingPunct="1">
              <a:buClr>
                <a:srgbClr val="99CC00"/>
              </a:buClr>
              <a:buNone/>
              <a:defRPr/>
            </a:pPr>
            <a:r>
              <a:rPr kumimoji="0" lang="en-US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Hour</a:t>
            </a:r>
            <a:r>
              <a:rPr kumimoji="0" lang="en-US" altLang="en-US" sz="36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                     60               minute</a:t>
            </a:r>
            <a:endParaRPr kumimoji="0" lang="en-US" altLang="en-US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662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98851"/>
            <a:ext cx="11559746" cy="6437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 algn="just" eaLnBrk="1" hangingPunct="1">
              <a:buClr>
                <a:srgbClr val="99CC00"/>
              </a:buClr>
              <a:buNone/>
              <a:defRPr/>
            </a:pPr>
            <a:r>
              <a:rPr lang="en-US" altLang="en-US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Example\1</a:t>
            </a:r>
            <a:r>
              <a:rPr lang="en-US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: 800 ml of blood is to be given to a patient over 5 hours. What is the infusion rate in drops per minute if the factor drop is 15 ?</a:t>
            </a: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    800                     </a:t>
            </a:r>
            <a:r>
              <a:rPr lang="en-US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15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           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r>
              <a:rPr lang="en-US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-------   X    ---------- =  40 drop per minute.</a:t>
            </a: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    5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                         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60 </a:t>
            </a:r>
            <a:endParaRPr kumimoji="0" lang="en-US" altLang="en-US" sz="240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  <a:p>
            <a:pPr marL="0" indent="0" eaLnBrk="1" hangingPunct="1">
              <a:buClr>
                <a:srgbClr val="99CC00"/>
              </a:buClr>
              <a:buNone/>
              <a:defRPr/>
            </a:pPr>
            <a:r>
              <a:rPr lang="en-US" altLang="en-US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Example\2</a:t>
            </a:r>
            <a:r>
              <a:rPr lang="en-US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: A patient needs  litters of normal saline for 8 hours the factor drop is 20. What is the rate in the drops per minute?</a:t>
            </a: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endParaRPr kumimoji="0" lang="en-US" altLang="en-US" sz="240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  </a:t>
            </a:r>
            <a:r>
              <a:rPr lang="en-US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1000                     </a:t>
            </a:r>
            <a:r>
              <a:rPr lang="en-US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20</a:t>
            </a:r>
            <a:r>
              <a:rPr lang="en-US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          </a:t>
            </a:r>
            <a:endParaRPr lang="en-US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r>
              <a:rPr lang="en-US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-------   X    ---------- =  </a:t>
            </a:r>
            <a:r>
              <a:rPr lang="en-US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42 </a:t>
            </a:r>
            <a:r>
              <a:rPr lang="en-US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drop per minute.</a:t>
            </a: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r>
              <a:rPr lang="en-US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   </a:t>
            </a:r>
            <a:r>
              <a:rPr lang="en-US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8                         </a:t>
            </a:r>
            <a:r>
              <a:rPr lang="en-US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60 </a:t>
            </a:r>
            <a:endParaRPr lang="en-US" alt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086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98851"/>
            <a:ext cx="11559746" cy="6437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 algn="just" eaLnBrk="1" hangingPunct="1">
              <a:buClr>
                <a:srgbClr val="99CC00"/>
              </a:buClr>
              <a:buNone/>
              <a:defRPr/>
            </a:pPr>
            <a:r>
              <a:rPr lang="en-US" altLang="en-US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Example\3</a:t>
            </a:r>
            <a:r>
              <a:rPr lang="en-US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: 100 ml of mannitol is to be given for 50 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minute with </a:t>
            </a:r>
            <a:r>
              <a:rPr lang="en-US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a factor </a:t>
            </a:r>
            <a:r>
              <a:rPr lang="en-US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drop is </a:t>
            </a:r>
            <a:r>
              <a:rPr lang="en-US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20  . What is the infusion rate in drops per minute ?</a:t>
            </a: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   </a:t>
            </a: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100                     20           </a:t>
            </a:r>
            <a:endParaRPr kumimoji="0" lang="en-US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r>
              <a:rPr lang="en-US" alt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-------   X    ---------- =  40 drop per minute.</a:t>
            </a:r>
          </a:p>
          <a:p>
            <a:pPr marL="0" lvl="0" indent="0" eaLnBrk="1" hangingPunct="1">
              <a:buClr>
                <a:srgbClr val="99CC00"/>
              </a:buClr>
              <a:buNone/>
              <a:defRPr/>
            </a:pPr>
            <a:r>
              <a:rPr kumimoji="0" lang="en-US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     50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                         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ndalus" pitchFamily="18" charset="-78"/>
                <a:cs typeface="Old Antic Bold" pitchFamily="2" charset="-78"/>
              </a:rPr>
              <a:t>1 </a:t>
            </a:r>
            <a:endParaRPr kumimoji="0" lang="en-US" altLang="en-US" sz="240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209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176554"/>
            <a:ext cx="11559746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Fluid and Electrolyte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body water or fluid refers to the total amount of water, which is approximately 50% to 60% of body weight in a healthy person.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Electrolyt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e: substance capable of breaking into ions and developing an electric charge when dissolved in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solution.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7207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52140" y="2835880"/>
            <a:ext cx="8703276" cy="1451915"/>
          </a:xfr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Thank you </a:t>
            </a:r>
            <a:endParaRPr lang="ar-IQ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B047-6E35-44AD-B32C-4FC49892E5C4}" type="slidenum">
              <a:rPr lang="en-US" smtClean="0">
                <a:solidFill>
                  <a:srgbClr val="000000"/>
                </a:solidFill>
              </a:rPr>
              <a:pPr/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7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176554"/>
            <a:ext cx="11559746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Primary Function of Water: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1.Provide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medium for transporting nutrients to cells and wastes from cells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2.Provide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medium for transporting substances such as hormones, enzymes, blood platelets, and red and white blood cells throughout the body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3.Facilitate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cellular metabolism and proper cellular chemical functioning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4.Act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 a solvent for electrolytes and nonelectrolytes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5.Help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maintain normal body temperature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6.Facilitate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digestion and promote elimination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7.Act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 a tissue lubricant 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020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176554"/>
            <a:ext cx="11559746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Body fluid and Electrolyte Composition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I. Types </a:t>
            </a:r>
            <a:r>
              <a:rPr 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 volume of Body Fluids (in person with 70 kg body weight).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1.Intracellular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Fluid (ICF) = 40% of body Wight=28L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2.Extracellular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fluid (ECF)= 20% OF body Wight= 14 L   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Total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60 of B. Equal 42 liters 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Interstitial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F. 15%    =11 L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b. Plasma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        3.5% = 2.5 L 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CSF                                                       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20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% equal 14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d. Synovial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Fluid.          1.5 L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e. Seminal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Fluid.</a:t>
            </a:r>
          </a:p>
        </p:txBody>
      </p:sp>
      <p:sp>
        <p:nvSpPr>
          <p:cNvPr id="2" name="قوس كبير أيمن 1"/>
          <p:cNvSpPr/>
          <p:nvPr/>
        </p:nvSpPr>
        <p:spPr>
          <a:xfrm>
            <a:off x="7414054" y="1680518"/>
            <a:ext cx="432487" cy="1062681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4" name="قوس كبير أيمن 3"/>
          <p:cNvSpPr/>
          <p:nvPr/>
        </p:nvSpPr>
        <p:spPr>
          <a:xfrm>
            <a:off x="2780270" y="5008605"/>
            <a:ext cx="251252" cy="984422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5" name="قوس كبير أيمن 4"/>
          <p:cNvSpPr/>
          <p:nvPr/>
        </p:nvSpPr>
        <p:spPr>
          <a:xfrm>
            <a:off x="5033319" y="3291016"/>
            <a:ext cx="432487" cy="2257168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711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16" y="271846"/>
            <a:ext cx="6605587" cy="5931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218" y="271847"/>
            <a:ext cx="5029200" cy="6079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43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1021" y="213624"/>
            <a:ext cx="11559746" cy="6397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II. Composition of Body Fluid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Water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6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Enzymes.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Acid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– Base (pH) or (H+)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7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Hormones. 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Electrolytes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8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Chemical mediators.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Proteins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9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Toxins and poisons.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Cells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10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Others. </a:t>
            </a:r>
            <a:endParaRPr lang="en-US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14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7" y="176554"/>
            <a:ext cx="5900352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Major 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Electrolyte in body fluid: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Cations </a:t>
            </a:r>
            <a:r>
              <a:rPr lang="ar-IQ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الايونات الموجبة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such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as: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a. Sodium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Na+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b. Potassium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K+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c. Calcium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Ca++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d. Magnesium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Mg++ </a:t>
            </a: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215449" y="176554"/>
            <a:ext cx="5406081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Anions </a:t>
            </a:r>
            <a:r>
              <a:rPr lang="ar-IQ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الايونات السالبة</a:t>
            </a: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such 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as: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a. Chloride       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 –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b. Bicarbonate  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HCO3 – 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c. Phosphate     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HPO4 – 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d. Sulphate        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SO4 –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e. Organic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acids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f. Proteins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188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15098" y="176554"/>
            <a:ext cx="6728254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Functions 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electrolyte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Maintaining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Acid balance.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Maintaining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membrane potential.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Maintaining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Cells Oxygenation.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Maintaining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Urine Formation.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Maintain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Osmosis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6. Maintaining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Exocrine secretion. </a:t>
            </a: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720019" y="188911"/>
            <a:ext cx="4833551" cy="64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Fluid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volume disorders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Dehydration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Over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hydration.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Diarrhea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Vomiting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Burns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6. Shock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lv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133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65670" y="-111211"/>
            <a:ext cx="11559746" cy="677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Common fluid imbalance: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Fluid Volume Deficit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Hypovolemia: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loss of both water and solutes in the same proportion from the Extracellular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fluid (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ECF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space.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Risk factors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GI=Vomiting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diarrhea.                                6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Excessive laxative or diuretic use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Hemorrhage.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7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Polyuria from renal disease or diuretics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Excessive sweating.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8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Hyperglycemia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Skin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trauma, burns, draining wounds.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9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Change in mental status (unable to gain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Third-space fluid shifts.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access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 fluids, depression, confusion) 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33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solidFill>
          <a:schemeClr val="tx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spcBef>
            <a:spcPct val="50000"/>
          </a:spcBef>
          <a:defRPr sz="2800" b="1" dirty="0">
            <a:solidFill>
              <a:schemeClr val="folHlink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3433</TotalTime>
  <Words>1261</Words>
  <Application>Microsoft Office PowerPoint</Application>
  <PresentationFormat>شاشة عريضة</PresentationFormat>
  <Paragraphs>213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9" baseType="lpstr">
      <vt:lpstr>Andalus</vt:lpstr>
      <vt:lpstr>Arial</vt:lpstr>
      <vt:lpstr>Calibri</vt:lpstr>
      <vt:lpstr>Garamond</vt:lpstr>
      <vt:lpstr>Old Antic Bold</vt:lpstr>
      <vt:lpstr>Tahoma</vt:lpstr>
      <vt:lpstr>Times New Roman</vt:lpstr>
      <vt:lpstr>Wingdings</vt:lpstr>
      <vt:lpstr>Default Design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Maher</cp:lastModifiedBy>
  <cp:revision>374</cp:revision>
  <cp:lastPrinted>2018-04-06T11:38:01Z</cp:lastPrinted>
  <dcterms:created xsi:type="dcterms:W3CDTF">2016-01-11T15:58:09Z</dcterms:created>
  <dcterms:modified xsi:type="dcterms:W3CDTF">2025-03-29T17:34:59Z</dcterms:modified>
</cp:coreProperties>
</file>