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0" r:id="rId1"/>
  </p:sldMasterIdLst>
  <p:notesMasterIdLst>
    <p:notesMasterId r:id="rId15"/>
  </p:notesMasterIdLst>
  <p:handoutMasterIdLst>
    <p:handoutMasterId r:id="rId16"/>
  </p:handoutMasterIdLst>
  <p:sldIdLst>
    <p:sldId id="637" r:id="rId2"/>
    <p:sldId id="665" r:id="rId3"/>
    <p:sldId id="714" r:id="rId4"/>
    <p:sldId id="718" r:id="rId5"/>
    <p:sldId id="703" r:id="rId6"/>
    <p:sldId id="720" r:id="rId7"/>
    <p:sldId id="721" r:id="rId8"/>
    <p:sldId id="722" r:id="rId9"/>
    <p:sldId id="723" r:id="rId10"/>
    <p:sldId id="727" r:id="rId11"/>
    <p:sldId id="725" r:id="rId12"/>
    <p:sldId id="726" r:id="rId13"/>
    <p:sldId id="674" r:id="rId14"/>
  </p:sldIdLst>
  <p:sldSz cx="12192000" cy="6858000"/>
  <p:notesSz cx="6888163" cy="100218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81" autoAdjust="0"/>
    <p:restoredTop sz="94660"/>
  </p:normalViewPr>
  <p:slideViewPr>
    <p:cSldViewPr snapToGrid="0">
      <p:cViewPr varScale="1">
        <p:scale>
          <a:sx n="79" d="100"/>
          <a:sy n="79" d="100"/>
        </p:scale>
        <p:origin x="56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903292" y="0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1"/>
          <a:lstStyle>
            <a:lvl1pPr algn="r">
              <a:defRPr sz="13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1595" y="0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1"/>
          <a:lstStyle>
            <a:lvl1pPr algn="l">
              <a:defRPr sz="1300"/>
            </a:lvl1pPr>
          </a:lstStyle>
          <a:p>
            <a:fld id="{C9F83406-5602-4846-92E5-713FC98AEF2F}" type="datetimeFigureOut">
              <a:rPr lang="ar-IQ" smtClean="0"/>
              <a:pPr/>
              <a:t>10/10/1446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903292" y="9519054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1" anchor="b"/>
          <a:lstStyle>
            <a:lvl1pPr algn="r">
              <a:defRPr sz="1300"/>
            </a:lvl1pPr>
          </a:lstStyle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1595" y="9519054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1" anchor="b"/>
          <a:lstStyle>
            <a:lvl1pPr algn="l">
              <a:defRPr sz="1300"/>
            </a:lvl1pPr>
          </a:lstStyle>
          <a:p>
            <a:fld id="{04F81F9B-1929-46A2-8025-4F6720D55806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30686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903292" y="0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1"/>
          <a:lstStyle>
            <a:lvl1pPr algn="r">
              <a:defRPr sz="13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95" y="0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1"/>
          <a:lstStyle>
            <a:lvl1pPr algn="l">
              <a:defRPr sz="1300"/>
            </a:lvl1pPr>
          </a:lstStyle>
          <a:p>
            <a:fld id="{A735D83F-90B1-4973-8E11-679B50DAF22D}" type="datetimeFigureOut">
              <a:rPr lang="ar-IQ" smtClean="0"/>
              <a:pPr/>
              <a:t>10/10/1446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50888"/>
            <a:ext cx="6681787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25" tIns="48312" rIns="96625" bIns="48312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8817" y="4760397"/>
            <a:ext cx="5510530" cy="4509850"/>
          </a:xfrm>
          <a:prstGeom prst="rect">
            <a:avLst/>
          </a:prstGeom>
        </p:spPr>
        <p:txBody>
          <a:bodyPr vert="horz" lIns="96625" tIns="48312" rIns="96625" bIns="48312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903292" y="9519054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1" anchor="b"/>
          <a:lstStyle>
            <a:lvl1pPr algn="r">
              <a:defRPr sz="13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95" y="9519054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1" anchor="b"/>
          <a:lstStyle>
            <a:lvl1pPr algn="l">
              <a:defRPr sz="1300"/>
            </a:lvl1pPr>
          </a:lstStyle>
          <a:p>
            <a:fld id="{5176C425-FEB9-4705-9D8B-E9B01CC4BF0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892289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B0797-29AF-487F-9EE1-4BDF6F5255E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27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7B005A-0BD8-4DFD-90E2-35E35418114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364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89DACA-C05E-4E23-862C-286F0255CE4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176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3"/>
            <a:ext cx="109728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7B0FBF9D-3E47-49FF-A10D-342889E6B0B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57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F9B047-6E35-44AD-B32C-4FC49892E5C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19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16AB16-9BE8-45D4-8A80-AB3F1305985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2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E1EA3B-06D6-43CD-8018-5EC962B2A35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6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8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F1D272-8502-4836-803D-56F2AD744F3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365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54891F-6DDD-4EDD-9419-5B59D92AEAA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45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E0F0B0-7F98-4268-9624-FAC132D30F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63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E9950B-C51E-4E61-B664-92CD7068D51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36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8A3007-66BB-403B-B751-CC90EB25A18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380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4981AA3-2C07-49F0-9449-710FE52032F3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538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  <p:sldLayoutId id="2147483942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8114270" y="247135"/>
            <a:ext cx="3941805" cy="781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1" eaLnBrk="0" fontAlgn="base" hangingPunct="0">
              <a:spcBef>
                <a:spcPct val="0"/>
              </a:spcBef>
              <a:spcAft>
                <a:spcPct val="0"/>
              </a:spcAft>
              <a:defRPr sz="6000" b="1" kern="12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algn="ctr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algn="ctr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algn="ctr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457200" algn="ctr" rtl="1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914400" algn="ctr" rtl="1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1371600" algn="ctr" rtl="1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1828800" algn="ctr" rtl="1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/>
                <a:ea typeface="+mj-ea"/>
                <a:cs typeface="Arial"/>
              </a:rPr>
              <a:t>Nursing 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/>
                <a:ea typeface="+mj-ea"/>
                <a:cs typeface="Arial"/>
              </a:rPr>
              <a:t>collage </a:t>
            </a:r>
            <a:endParaRPr kumimoji="0" lang="en-US" sz="2800" b="1" i="0" u="sng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Garamond"/>
              <a:ea typeface="+mj-ea"/>
              <a:cs typeface="Arial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j-ea"/>
                <a:cs typeface="Arial"/>
              </a:rPr>
              <a:t>Lec</a:t>
            </a:r>
            <a:r>
              <a:rPr kumimoji="0" lang="en-US" sz="28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j-ea"/>
                <a:cs typeface="Arial"/>
              </a:rPr>
              <a:t>: 4</a:t>
            </a:r>
            <a:endParaRPr kumimoji="0" lang="en-US" sz="2800" b="1" i="0" u="sng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ndalus" pitchFamily="18" charset="-78"/>
              <a:ea typeface="+mj-ea"/>
              <a:cs typeface="Old Antic Bold" pitchFamily="2" charset="-78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791732" y="2391035"/>
            <a:ext cx="9349260" cy="2225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ar-IQ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Arial"/>
              </a:rPr>
              <a:t>Fundamental of Nursing</a:t>
            </a:r>
          </a:p>
          <a:p>
            <a:pPr algn="ctr" eaLnBrk="1" hangingPunct="1"/>
            <a:r>
              <a:rPr lang="en-US" altLang="en-US" sz="6000" b="1" u="sng" dirty="0">
                <a:ln w="6350">
                  <a:solidFill>
                    <a:srgbClr val="D34817">
                      <a:shade val="43000"/>
                    </a:srgbClr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Rest and Sleep</a:t>
            </a:r>
            <a:endParaRPr lang="en-US" altLang="en-US" sz="1600" b="1" dirty="0">
              <a:ln w="6350">
                <a:solidFill>
                  <a:srgbClr val="D34817">
                    <a:shade val="43000"/>
                  </a:srgbClr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</p:txBody>
      </p:sp>
      <p:sp>
        <p:nvSpPr>
          <p:cNvPr id="7" name="مربع نص 6"/>
          <p:cNvSpPr txBox="1"/>
          <p:nvPr/>
        </p:nvSpPr>
        <p:spPr bwMode="auto">
          <a:xfrm>
            <a:off x="605481" y="5297961"/>
            <a:ext cx="6222039" cy="1169551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/>
        </p:spPr>
        <p:txBody>
          <a:bodyPr wrap="square" rtlCol="1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kern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  <a:cs typeface="Arial"/>
              </a:rPr>
              <a:t>Lecturer :</a:t>
            </a:r>
            <a:endParaRPr lang="en-US" sz="2800" b="1" kern="0" dirty="0">
              <a:solidFill>
                <a:srgbClr val="00B05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/>
              <a:cs typeface="Arial"/>
            </a:endParaRP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kern="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Dr. Mahdi </a:t>
            </a:r>
            <a:r>
              <a:rPr lang="en-US" sz="2800" b="1" kern="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Hamzah</a:t>
            </a:r>
            <a:r>
              <a:rPr lang="en-US" sz="2800" b="1" kern="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 Al-</a:t>
            </a:r>
            <a:r>
              <a:rPr lang="en-US" sz="2800" b="1" kern="0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Taee</a:t>
            </a:r>
            <a:endParaRPr lang="ar-IQ" sz="2800" b="1" kern="0" dirty="0">
              <a:solidFill>
                <a:srgbClr val="00B0F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/>
            </a:endParaRP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789" y="247135"/>
            <a:ext cx="2677886" cy="2354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390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9B047-6E35-44AD-B32C-4FC49892E5C4}" type="slidenum">
              <a:rPr lang="en-US" smtClean="0">
                <a:solidFill>
                  <a:srgbClr val="000000"/>
                </a:solidFill>
              </a:rPr>
              <a:pPr/>
              <a:t>10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صورة 4"/>
          <p:cNvPicPr/>
          <p:nvPr/>
        </p:nvPicPr>
        <p:blipFill>
          <a:blip r:embed="rId2"/>
          <a:stretch>
            <a:fillRect/>
          </a:stretch>
        </p:blipFill>
        <p:spPr>
          <a:xfrm>
            <a:off x="2026509" y="345989"/>
            <a:ext cx="8068961" cy="5276335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642551" y="5622324"/>
            <a:ext cx="11343504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400" b="1" dirty="0">
                <a:solidFill>
                  <a:srgbClr val="00B050"/>
                </a:solidFill>
                <a:latin typeface="Arabic Typesetting" panose="03020402040406030203" pitchFamily="66" charset="-78"/>
                <a:ea typeface="Times New Roman" panose="02020603050405020304" pitchFamily="18" charset="0"/>
                <a:cs typeface="Arial" panose="020B0604020202020204" pitchFamily="34" charset="0"/>
              </a:rPr>
              <a:t>Obstructive sleep apnea occurs when the airway is occluded due to collapse of the hypopharynx. Normally the airway</a:t>
            </a:r>
            <a:endParaRPr lang="en-US" dirty="0">
              <a:solidFill>
                <a:srgbClr val="00B050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en-US" sz="2400" b="1" dirty="0">
                <a:solidFill>
                  <a:srgbClr val="00B050"/>
                </a:solidFill>
                <a:latin typeface="Arabic Typesetting" panose="03020402040406030203" pitchFamily="66" charset="-78"/>
                <a:ea typeface="Times New Roman" panose="02020603050405020304" pitchFamily="18" charset="0"/>
                <a:cs typeface="Arial" panose="020B0604020202020204" pitchFamily="34" charset="0"/>
              </a:rPr>
              <a:t>remains open during sleep</a:t>
            </a:r>
            <a:endParaRPr lang="en-US" dirty="0">
              <a:solidFill>
                <a:srgbClr val="00B05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191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47135" y="414400"/>
            <a:ext cx="11701849" cy="5775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en-US" sz="3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5.Restless </a:t>
            </a:r>
            <a:r>
              <a:rPr 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leg syndrome</a:t>
            </a:r>
            <a:r>
              <a:rPr 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is a condition in which individuals have an irresistible </a:t>
            </a:r>
            <a:r>
              <a:rPr lang="en-US" sz="3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urge</a:t>
            </a:r>
            <a:r>
              <a:rPr lang="ar-IQ" sz="3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رغبة</a:t>
            </a:r>
            <a:r>
              <a:rPr lang="en-US" sz="3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to move their legs while at rest all day long.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2.Parasomnia</a:t>
            </a:r>
            <a:r>
              <a:rPr lang="en-US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waking behavior during stages of sleep.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Types of parasomnia: </a:t>
            </a:r>
          </a:p>
          <a:p>
            <a:pPr marL="571500" lvl="0" indent="-571500" algn="just">
              <a:lnSpc>
                <a:spcPct val="115000"/>
              </a:lnSpc>
              <a:buFont typeface="Wingdings" panose="05000000000000000000" pitchFamily="2" charset="2"/>
              <a:buChar char="q"/>
              <a:defRPr/>
            </a:pPr>
            <a:r>
              <a:rPr lang="en-US" sz="3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Somnambulism </a:t>
            </a:r>
            <a:r>
              <a:rPr 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= sleep walking. </a:t>
            </a:r>
          </a:p>
          <a:p>
            <a:pPr marL="571500" lvl="0" indent="-571500" algn="just">
              <a:lnSpc>
                <a:spcPct val="115000"/>
              </a:lnSpc>
              <a:buFont typeface="Wingdings" panose="05000000000000000000" pitchFamily="2" charset="2"/>
              <a:buChar char="q"/>
              <a:defRPr/>
            </a:pPr>
            <a:r>
              <a:rPr lang="en-US" sz="3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Nocturnal </a:t>
            </a:r>
            <a:r>
              <a:rPr 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enuresis = bed-wetting during sleep. </a:t>
            </a:r>
          </a:p>
          <a:p>
            <a:pPr marL="571500" lvl="0" indent="-571500" algn="just">
              <a:lnSpc>
                <a:spcPct val="115000"/>
              </a:lnSpc>
              <a:buFont typeface="Wingdings" panose="05000000000000000000" pitchFamily="2" charset="2"/>
              <a:buChar char="q"/>
              <a:defRPr/>
            </a:pPr>
            <a:r>
              <a:rPr lang="en-US" sz="3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Bruxism </a:t>
            </a:r>
            <a:r>
              <a:rPr lang="ar-IQ" sz="3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صرير</a:t>
            </a:r>
            <a:r>
              <a:rPr lang="en-US" sz="3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grinding of teeth during sleep.</a:t>
            </a:r>
          </a:p>
          <a:p>
            <a:pPr marL="571500" lvl="0" indent="-571500" algn="just">
              <a:lnSpc>
                <a:spcPct val="115000"/>
              </a:lnSpc>
              <a:buFont typeface="Wingdings" panose="05000000000000000000" pitchFamily="2" charset="2"/>
              <a:buChar char="q"/>
              <a:defRPr/>
            </a:pPr>
            <a:endParaRPr 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1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34778" y="0"/>
            <a:ext cx="11701849" cy="688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en-US" sz="3200" b="1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Sleep </a:t>
            </a:r>
            <a:r>
              <a:rPr lang="en-US" sz="3200" b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hygiene 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refers to </a:t>
            </a:r>
            <a:r>
              <a:rPr lang="en-US" sz="3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 pharmacological 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recommendations that help an individual get a better night’s sleep.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 pharmacological 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approaches to resolve insomnia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1)Restricting 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intake of caffeine, nicotine, and alcohol especially later in the day.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2) Avoiding activities after 5 p.m. that are stimulating.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3) Avoiding naps.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4) Eating a light meal before bedtime.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5) Sleeping in a cool, dark room.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6) Eliminating use of a bedroom clock.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7) Taking a warm bath before bedtime.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8) Trying to keep the sleep environment as quiet as possible. </a:t>
            </a:r>
          </a:p>
        </p:txBody>
      </p:sp>
    </p:spTree>
    <p:extLst>
      <p:ext uri="{BB962C8B-B14F-4D97-AF65-F5344CB8AC3E}">
        <p14:creationId xmlns:p14="http://schemas.microsoft.com/office/powerpoint/2010/main" val="13221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852140" y="2835880"/>
            <a:ext cx="8703276" cy="1451915"/>
          </a:xfr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r>
              <a:rPr lang="en-US" sz="7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</a:rPr>
              <a:t>Thank you </a:t>
            </a:r>
            <a:endParaRPr lang="ar-IQ" sz="72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B050"/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9B047-6E35-44AD-B32C-4FC49892E5C4}" type="slidenum">
              <a:rPr lang="en-US" smtClean="0">
                <a:solidFill>
                  <a:srgbClr val="000000"/>
                </a:solidFill>
              </a:rPr>
              <a:pPr/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37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16240" y="176554"/>
            <a:ext cx="11876903" cy="6248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en-US" altLang="en-US" b="1" u="sng" dirty="0" smtClean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Definition </a:t>
            </a:r>
            <a:r>
              <a:rPr lang="en-US" altLang="en-US" b="1" u="sng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 Sleep:</a:t>
            </a: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 state 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 rest accompanied by altered of consciousness and relative in </a:t>
            </a:r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activity. 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en-US" alt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Physiology of sleep: 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two system in the brain responsible about the sleep </a:t>
            </a: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en-US" alt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1.Reticular </a:t>
            </a:r>
            <a:r>
              <a:rPr lang="en-US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activating </a:t>
            </a:r>
            <a:r>
              <a:rPr lang="en-US" alt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system</a:t>
            </a:r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en-US" alt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2.Circadian </a:t>
            </a:r>
            <a:r>
              <a:rPr lang="en-US" alt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rhythm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(rhythmic biological clock) regularly begins at third week of </a:t>
            </a:r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life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alt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endParaRPr lang="en-US" altLang="en-US" sz="36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Old Antic Bold" pitchFamily="2" charset="-78"/>
            </a:endParaRPr>
          </a:p>
          <a:p>
            <a:pPr marL="0" indent="0" algn="just" eaLnBrk="1" hangingPunct="1">
              <a:lnSpc>
                <a:spcPct val="90000"/>
              </a:lnSpc>
              <a:buClr>
                <a:srgbClr val="99CC00"/>
              </a:buClr>
              <a:buNone/>
              <a:defRPr/>
            </a:pPr>
            <a:r>
              <a:rPr lang="en-US" altLang="en-US" sz="3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Old Antic Bold" pitchFamily="2" charset="-78"/>
              </a:rPr>
              <a:t> </a:t>
            </a: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ndalus" pitchFamily="18" charset="-78"/>
              <a:cs typeface="Old Antic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7207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84205" y="327902"/>
            <a:ext cx="11701849" cy="57100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en-US" sz="3200" b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Functions of sleep (importance of sleep):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1.Maintain 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metabolic- caloric balance.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2.Necessary 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for memory.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3.Necessary 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for learning.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4.Thermal 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equilibrium.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5.Immune 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competence.  </a:t>
            </a:r>
          </a:p>
          <a:p>
            <a:pPr algn="just">
              <a:lnSpc>
                <a:spcPct val="115000"/>
              </a:lnSpc>
              <a:defRPr/>
            </a:pPr>
            <a:r>
              <a:rPr lang="en-US" sz="3200" b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Sleep phases: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There are two kinds of sleep 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1.Rapid eye 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movement sleep.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2.Non rapid eye movement 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sleep or (slow – wave sleep).</a:t>
            </a:r>
          </a:p>
        </p:txBody>
      </p:sp>
    </p:spTree>
    <p:extLst>
      <p:ext uri="{BB962C8B-B14F-4D97-AF65-F5344CB8AC3E}">
        <p14:creationId xmlns:p14="http://schemas.microsoft.com/office/powerpoint/2010/main" val="3156420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71848" y="278475"/>
            <a:ext cx="11701849" cy="455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en-US" sz="36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Rapid eye movement   (REM sleep).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600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Characteristics: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a)Compromise </a:t>
            </a:r>
            <a:r>
              <a:rPr 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20- 25% of night sleep time.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b)Dreaming </a:t>
            </a:r>
            <a:r>
              <a:rPr 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common.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c)Vital </a:t>
            </a:r>
            <a:r>
              <a:rPr 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signs increase.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d)Metabolic </a:t>
            </a:r>
            <a:r>
              <a:rPr 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rate increase.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6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e)Depress </a:t>
            </a:r>
            <a:r>
              <a:rPr 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 skeletal muscle tone. </a:t>
            </a:r>
          </a:p>
        </p:txBody>
      </p:sp>
    </p:spTree>
    <p:extLst>
      <p:ext uri="{BB962C8B-B14F-4D97-AF65-F5344CB8AC3E}">
        <p14:creationId xmlns:p14="http://schemas.microsoft.com/office/powerpoint/2010/main" val="361348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47135" y="352616"/>
            <a:ext cx="11763633" cy="6276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defRPr/>
            </a:pPr>
            <a:r>
              <a:rPr lang="en-US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Non Rapid Eye Movement (NREM).</a:t>
            </a:r>
          </a:p>
          <a:p>
            <a:pPr lvl="0">
              <a:lnSpc>
                <a:spcPct val="115000"/>
              </a:lnSpc>
              <a:defRPr/>
            </a:pP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Constitutes of 70% of total sleep, include four stages:</a:t>
            </a:r>
          </a:p>
          <a:p>
            <a:pPr lvl="0">
              <a:lnSpc>
                <a:spcPct val="115000"/>
              </a:lnSpc>
              <a:defRPr/>
            </a:pPr>
            <a:r>
              <a:rPr lang="en-US" sz="320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Stage I:</a:t>
            </a:r>
          </a:p>
          <a:p>
            <a:pPr lvl="0">
              <a:lnSpc>
                <a:spcPct val="115000"/>
              </a:lnSpc>
              <a:defRPr/>
            </a:pPr>
            <a:r>
              <a:rPr lang="en-US" sz="3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1.Constitutes 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5% of total sleep. </a:t>
            </a:r>
          </a:p>
          <a:p>
            <a:pPr lvl="0">
              <a:lnSpc>
                <a:spcPct val="115000"/>
              </a:lnSpc>
              <a:defRPr/>
            </a:pPr>
            <a:r>
              <a:rPr lang="en-US" sz="3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2.Person 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is in transitional stage between wakefulness and sleep.</a:t>
            </a:r>
          </a:p>
          <a:p>
            <a:pPr lvl="0">
              <a:lnSpc>
                <a:spcPct val="115000"/>
              </a:lnSpc>
              <a:defRPr/>
            </a:pPr>
            <a:r>
              <a:rPr lang="en-US" sz="3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3.Person 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is in a relaxed state but still aware of surrounding. </a:t>
            </a:r>
          </a:p>
          <a:p>
            <a:pPr lvl="0">
              <a:lnSpc>
                <a:spcPct val="115000"/>
              </a:lnSpc>
              <a:defRPr/>
            </a:pPr>
            <a:r>
              <a:rPr lang="en-US" sz="3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4.Person 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can be aroused easily. </a:t>
            </a:r>
          </a:p>
          <a:p>
            <a:pPr lvl="0">
              <a:lnSpc>
                <a:spcPct val="115000"/>
              </a:lnSpc>
              <a:defRPr/>
            </a:pPr>
            <a:r>
              <a:rPr lang="en-US" sz="320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Stage II:  </a:t>
            </a:r>
          </a:p>
          <a:p>
            <a:pPr lvl="0">
              <a:lnSpc>
                <a:spcPct val="115000"/>
              </a:lnSpc>
              <a:defRPr/>
            </a:pPr>
            <a:r>
              <a:rPr lang="en-US" sz="3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1)Person 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falls into a stage of sleep. </a:t>
            </a:r>
          </a:p>
          <a:p>
            <a:pPr lvl="0">
              <a:lnSpc>
                <a:spcPct val="115000"/>
              </a:lnSpc>
              <a:defRPr/>
            </a:pPr>
            <a:r>
              <a:rPr lang="en-US" sz="3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2)Person 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can be aroused with relative ease. </a:t>
            </a:r>
          </a:p>
          <a:p>
            <a:pPr lvl="0">
              <a:lnSpc>
                <a:spcPct val="115000"/>
              </a:lnSpc>
              <a:defRPr/>
            </a:pPr>
            <a:r>
              <a:rPr lang="en-US" sz="3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3)This 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stage constitutes 50% to 55% of sleep. </a:t>
            </a:r>
          </a:p>
        </p:txBody>
      </p:sp>
    </p:spTree>
    <p:extLst>
      <p:ext uri="{BB962C8B-B14F-4D97-AF65-F5344CB8AC3E}">
        <p14:creationId xmlns:p14="http://schemas.microsoft.com/office/powerpoint/2010/main" val="33361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47135" y="15358"/>
            <a:ext cx="11701849" cy="6842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en-US" sz="320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Stage III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1)The 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depth of sleep increases, and arousal becomes increasingly difficult.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2)This 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stage composes about 10% of sleep.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Stage </a:t>
            </a:r>
            <a:r>
              <a:rPr lang="en-US" sz="320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IV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1.The 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person reaches the greatest depth of sleep, which is called delta sleep.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2.Arousal 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from sleep is difficult.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3.Physiologic 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changes in the body include the following: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•Temperature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Pulse, respiratory and Blood pressure decreases.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•Muscles 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are relaxed.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4.Constitutes 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about 10% of sleep. </a:t>
            </a:r>
          </a:p>
        </p:txBody>
      </p:sp>
    </p:spTree>
    <p:extLst>
      <p:ext uri="{BB962C8B-B14F-4D97-AF65-F5344CB8AC3E}">
        <p14:creationId xmlns:p14="http://schemas.microsoft.com/office/powerpoint/2010/main" val="467362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47135" y="191974"/>
            <a:ext cx="11701849" cy="6434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en-US" sz="20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Factors affecting sleep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1.Illnesses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pain or dyspnea lead to disturbed sleep.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2.Environment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when environment around people changed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(In a hospital, bedroom change or changed in light and other factors such as noisy environment, these lead to decrease sleep.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3. Fatigue: 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4. Medications: drugs that decrease REM sleep include (barbiturate, amphetamines, and antidepressant diuretics caffeine, antihypertensive, steroids, and asthma medication.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5. Psychological stress: depression, anxiety and tension.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6. Life style and habits: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Some habits help in sleeping such as bathing praying, reading and milk drink.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7. Nutrition and metabolism: some people have difficulty sleeping after heavy meal but some people have disturbed sleep if hungry.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8. Elimination patterns: the need to void is one of the most frequent internal stimuli to disturbed sleep among the population.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9. Alcohol intake: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10. Motivation: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11. Caffeine containing beverages. </a:t>
            </a:r>
          </a:p>
        </p:txBody>
      </p:sp>
    </p:spTree>
    <p:extLst>
      <p:ext uri="{BB962C8B-B14F-4D97-AF65-F5344CB8AC3E}">
        <p14:creationId xmlns:p14="http://schemas.microsoft.com/office/powerpoint/2010/main" val="2442773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47135" y="414400"/>
            <a:ext cx="11701849" cy="4622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Common sleep disorders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most recent classification of sleep disorders include: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1.Dyssomnias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2.Parasomnia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3.Sleep 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disorders associated with medical or psychological disorders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1.Dyssomnia </a:t>
            </a:r>
            <a:r>
              <a:rPr lang="en-US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include</a:t>
            </a:r>
            <a:r>
              <a:rPr lang="en-US" sz="32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b="1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 Insomnia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difficult falling to sleep, intermittent sleep, or early awakening from sleep. </a:t>
            </a:r>
          </a:p>
        </p:txBody>
      </p:sp>
    </p:spTree>
    <p:extLst>
      <p:ext uri="{BB962C8B-B14F-4D97-AF65-F5344CB8AC3E}">
        <p14:creationId xmlns:p14="http://schemas.microsoft.com/office/powerpoint/2010/main" val="973947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47135" y="414400"/>
            <a:ext cx="11701849" cy="57100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Causes of insomnia: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 Psychological (a tension, stress and depression)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2.Physiological 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insomnia (pain, age, alcohol intake, caffeine, medication).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2.Hypersomnia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is a condition characterized by excessive sleep during the day.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3.Narcolepsy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is a chronic neurological disorder caused by the brain inability to regulate sleep- </a:t>
            </a:r>
            <a:r>
              <a:rPr lang="en-US" sz="3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wake</a:t>
            </a:r>
            <a:r>
              <a:rPr lang="ar-IQ" sz="32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الاستيقاض</a:t>
            </a:r>
            <a:r>
              <a:rPr lang="en-US" sz="3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cycles normally in which there is a sudden loss of voluntary muscle tone. </a:t>
            </a:r>
          </a:p>
          <a:p>
            <a:pPr lvl="0" algn="just">
              <a:lnSpc>
                <a:spcPct val="115000"/>
              </a:lnSpc>
              <a:defRPr/>
            </a:pPr>
            <a:r>
              <a:rPr lang="en-US" sz="3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4.Sleep </a:t>
            </a: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Apnea</a:t>
            </a:r>
            <a:r>
              <a:rPr lang="en-US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is a condition of absence of breathing during sleep. </a:t>
            </a:r>
          </a:p>
        </p:txBody>
      </p:sp>
    </p:spTree>
    <p:extLst>
      <p:ext uri="{BB962C8B-B14F-4D97-AF65-F5344CB8AC3E}">
        <p14:creationId xmlns:p14="http://schemas.microsoft.com/office/powerpoint/2010/main" val="3124823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 bwMode="auto">
        <a:solidFill>
          <a:schemeClr val="tx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spcBef>
            <a:spcPct val="50000"/>
          </a:spcBef>
          <a:defRPr sz="2800" b="1" dirty="0">
            <a:solidFill>
              <a:schemeClr val="folHlink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3491</TotalTime>
  <Words>820</Words>
  <Application>Microsoft Office PowerPoint</Application>
  <PresentationFormat>شاشة عريضة</PresentationFormat>
  <Paragraphs>103</Paragraphs>
  <Slides>13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9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23" baseType="lpstr">
      <vt:lpstr>Andalus</vt:lpstr>
      <vt:lpstr>Arabic Typesetting</vt:lpstr>
      <vt:lpstr>Arial</vt:lpstr>
      <vt:lpstr>Calibri</vt:lpstr>
      <vt:lpstr>Garamond</vt:lpstr>
      <vt:lpstr>Old Antic Bold</vt:lpstr>
      <vt:lpstr>Tahoma</vt:lpstr>
      <vt:lpstr>Times New Roman</vt:lpstr>
      <vt:lpstr>Wingdings</vt:lpstr>
      <vt:lpstr>Default Design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hani</dc:creator>
  <cp:lastModifiedBy>Maher</cp:lastModifiedBy>
  <cp:revision>396</cp:revision>
  <cp:lastPrinted>2018-04-06T11:38:01Z</cp:lastPrinted>
  <dcterms:created xsi:type="dcterms:W3CDTF">2016-01-11T15:58:09Z</dcterms:created>
  <dcterms:modified xsi:type="dcterms:W3CDTF">2025-04-08T05:01:22Z</dcterms:modified>
</cp:coreProperties>
</file>