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  <p:sldId id="266" r:id="rId9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C35D"/>
    <a:srgbClr val="90BF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60" d="100"/>
          <a:sy n="60" d="100"/>
        </p:scale>
        <p:origin x="-1656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1633CDD-FE36-4F53-800B-34A275480875}" type="datetimeFigureOut">
              <a:rPr lang="ar-IQ" smtClean="0"/>
              <a:t>10/11/1446</a:t>
            </a:fld>
            <a:endParaRPr lang="ar-IQ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06D68AF-3D61-4B4B-885C-0E18CB351EC6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633CDD-FE36-4F53-800B-34A275480875}" type="datetimeFigureOut">
              <a:rPr lang="ar-IQ" smtClean="0"/>
              <a:t>10/11/1446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6D68AF-3D61-4B4B-885C-0E18CB351EC6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633CDD-FE36-4F53-800B-34A275480875}" type="datetimeFigureOut">
              <a:rPr lang="ar-IQ" smtClean="0"/>
              <a:t>10/11/1446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6D68AF-3D61-4B4B-885C-0E18CB351EC6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633CDD-FE36-4F53-800B-34A275480875}" type="datetimeFigureOut">
              <a:rPr lang="ar-IQ" smtClean="0"/>
              <a:t>10/11/1446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6D68AF-3D61-4B4B-885C-0E18CB351EC6}" type="slidenum">
              <a:rPr lang="ar-IQ" smtClean="0"/>
              <a:t>‹#›</a:t>
            </a:fld>
            <a:endParaRPr lang="ar-IQ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633CDD-FE36-4F53-800B-34A275480875}" type="datetimeFigureOut">
              <a:rPr lang="ar-IQ" smtClean="0"/>
              <a:t>10/11/1446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6D68AF-3D61-4B4B-885C-0E18CB351EC6}" type="slidenum">
              <a:rPr lang="ar-IQ" smtClean="0"/>
              <a:t>‹#›</a:t>
            </a:fld>
            <a:endParaRPr lang="ar-IQ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633CDD-FE36-4F53-800B-34A275480875}" type="datetimeFigureOut">
              <a:rPr lang="ar-IQ" smtClean="0"/>
              <a:t>10/11/1446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6D68AF-3D61-4B4B-885C-0E18CB351EC6}" type="slidenum">
              <a:rPr lang="ar-IQ" smtClean="0"/>
              <a:t>‹#›</a:t>
            </a:fld>
            <a:endParaRPr lang="ar-IQ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633CDD-FE36-4F53-800B-34A275480875}" type="datetimeFigureOut">
              <a:rPr lang="ar-IQ" smtClean="0"/>
              <a:t>10/11/1446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6D68AF-3D61-4B4B-885C-0E18CB351EC6}" type="slidenum">
              <a:rPr lang="ar-IQ" smtClean="0"/>
              <a:t>‹#›</a:t>
            </a:fld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633CDD-FE36-4F53-800B-34A275480875}" type="datetimeFigureOut">
              <a:rPr lang="ar-IQ" smtClean="0"/>
              <a:t>10/11/1446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6D68AF-3D61-4B4B-885C-0E18CB351EC6}" type="slidenum">
              <a:rPr lang="ar-IQ" smtClean="0"/>
              <a:t>‹#›</a:t>
            </a:fld>
            <a:endParaRPr lang="ar-IQ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633CDD-FE36-4F53-800B-34A275480875}" type="datetimeFigureOut">
              <a:rPr lang="ar-IQ" smtClean="0"/>
              <a:t>10/11/1446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6D68AF-3D61-4B4B-885C-0E18CB351EC6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1633CDD-FE36-4F53-800B-34A275480875}" type="datetimeFigureOut">
              <a:rPr lang="ar-IQ" smtClean="0"/>
              <a:t>10/11/1446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6D68AF-3D61-4B4B-885C-0E18CB351EC6}" type="slidenum">
              <a:rPr lang="ar-IQ" smtClean="0"/>
              <a:t>‹#›</a:t>
            </a:fld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1633CDD-FE36-4F53-800B-34A275480875}" type="datetimeFigureOut">
              <a:rPr lang="ar-IQ" smtClean="0"/>
              <a:t>10/11/1446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06D68AF-3D61-4B4B-885C-0E18CB351EC6}" type="slidenum">
              <a:rPr lang="ar-IQ" smtClean="0"/>
              <a:t>‹#›</a:t>
            </a:fld>
            <a:endParaRPr lang="ar-IQ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1633CDD-FE36-4F53-800B-34A275480875}" type="datetimeFigureOut">
              <a:rPr lang="ar-IQ" smtClean="0"/>
              <a:t>10/11/1446</a:t>
            </a:fld>
            <a:endParaRPr lang="ar-IQ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06D68AF-3D61-4B4B-885C-0E18CB351EC6}" type="slidenum">
              <a:rPr lang="ar-IQ" smtClean="0"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dell\Desktop\خلفيات بوربوينت 2019 HD ناعمة وهادئة بدون حقوق _ مصراوى الشامل_files\powerpoint-background- (2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Vertical Scroll 4"/>
          <p:cNvSpPr/>
          <p:nvPr/>
        </p:nvSpPr>
        <p:spPr>
          <a:xfrm>
            <a:off x="539552" y="1052736"/>
            <a:ext cx="5112568" cy="5256584"/>
          </a:xfrm>
          <a:prstGeom prst="verticalScroll">
            <a:avLst/>
          </a:prstGeom>
          <a:solidFill>
            <a:srgbClr val="B9C3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IQ" sz="3600" b="1" dirty="0" smtClean="0">
                <a:solidFill>
                  <a:srgbClr val="FF0000"/>
                </a:solidFill>
              </a:rPr>
              <a:t>جامعة المستقبل</a:t>
            </a:r>
            <a:r>
              <a:rPr lang="ar-IQ" sz="3600" b="1" dirty="0" smtClean="0">
                <a:solidFill>
                  <a:srgbClr val="FF0000"/>
                </a:solidFill>
              </a:rPr>
              <a:t/>
            </a:r>
            <a:br>
              <a:rPr lang="ar-IQ" sz="3600" b="1" dirty="0" smtClean="0">
                <a:solidFill>
                  <a:srgbClr val="FF0000"/>
                </a:solidFill>
              </a:rPr>
            </a:br>
            <a:r>
              <a:rPr lang="ar-IQ" sz="3600" b="1" dirty="0" smtClean="0">
                <a:solidFill>
                  <a:srgbClr val="FF0000"/>
                </a:solidFill>
              </a:rPr>
              <a:t>كلية الهندسة</a:t>
            </a:r>
            <a:br>
              <a:rPr lang="ar-IQ" sz="3600" b="1" dirty="0" smtClean="0">
                <a:solidFill>
                  <a:srgbClr val="FF0000"/>
                </a:solidFill>
              </a:rPr>
            </a:br>
            <a:r>
              <a:rPr lang="ar-IQ" sz="3600" b="1" dirty="0" smtClean="0">
                <a:solidFill>
                  <a:srgbClr val="FF0000"/>
                </a:solidFill>
              </a:rPr>
              <a:t>والتقنيات الهندسية</a:t>
            </a:r>
            <a:r>
              <a:rPr lang="ar-IQ" sz="3600" b="1" dirty="0" smtClean="0">
                <a:solidFill>
                  <a:srgbClr val="FF0000"/>
                </a:solidFill>
              </a:rPr>
              <a:t/>
            </a:r>
            <a:br>
              <a:rPr lang="ar-IQ" sz="3600" b="1" dirty="0" smtClean="0">
                <a:solidFill>
                  <a:srgbClr val="FF0000"/>
                </a:solidFill>
              </a:rPr>
            </a:br>
            <a:r>
              <a:rPr lang="ar-IQ" sz="3600" b="1" dirty="0" smtClean="0">
                <a:solidFill>
                  <a:srgbClr val="FFFF00"/>
                </a:solidFill>
              </a:rPr>
              <a:t/>
            </a:r>
            <a:br>
              <a:rPr lang="ar-IQ" sz="3600" b="1" dirty="0" smtClean="0">
                <a:solidFill>
                  <a:srgbClr val="FFFF00"/>
                </a:solidFill>
              </a:rPr>
            </a:br>
            <a:r>
              <a:rPr lang="ar-IQ" sz="3600" b="1" dirty="0" smtClean="0">
                <a:solidFill>
                  <a:srgbClr val="7030A0"/>
                </a:solidFill>
              </a:rPr>
              <a:t>مادة: اللغة العربية</a:t>
            </a:r>
            <a:br>
              <a:rPr lang="ar-IQ" sz="3600" b="1" dirty="0" smtClean="0">
                <a:solidFill>
                  <a:srgbClr val="7030A0"/>
                </a:solidFill>
              </a:rPr>
            </a:br>
            <a:r>
              <a:rPr lang="ar-IQ" sz="3600" b="1" dirty="0" smtClean="0">
                <a:solidFill>
                  <a:srgbClr val="7030A0"/>
                </a:solidFill>
              </a:rPr>
              <a:t>م.م فاطمة تركي صاحب</a:t>
            </a:r>
            <a:r>
              <a:rPr lang="ar-IQ" sz="3600" b="1" dirty="0" smtClean="0">
                <a:solidFill>
                  <a:srgbClr val="7030A0"/>
                </a:solidFill>
              </a:rPr>
              <a:t/>
            </a:r>
            <a:br>
              <a:rPr lang="ar-IQ" sz="3600" b="1" dirty="0" smtClean="0">
                <a:solidFill>
                  <a:srgbClr val="7030A0"/>
                </a:solidFill>
              </a:rPr>
            </a:br>
            <a:endParaRPr lang="ar-IQ" sz="3600" b="1" dirty="0"/>
          </a:p>
        </p:txBody>
      </p:sp>
    </p:spTree>
    <p:extLst>
      <p:ext uri="{BB962C8B-B14F-4D97-AF65-F5344CB8AC3E}">
        <p14:creationId xmlns:p14="http://schemas.microsoft.com/office/powerpoint/2010/main" val="2087873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39552" y="260648"/>
            <a:ext cx="8280920" cy="1152128"/>
          </a:xfrm>
          <a:prstGeom prst="roundRect">
            <a:avLst>
              <a:gd name="adj" fmla="val 4814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IQ" sz="2400" b="1" dirty="0" smtClean="0">
                <a:solidFill>
                  <a:srgbClr val="7030A0"/>
                </a:solidFill>
              </a:rPr>
              <a:t>المادة : (اللغة العربية)                              كلية </a:t>
            </a:r>
            <a:r>
              <a:rPr lang="ar-IQ" sz="2400" b="1" dirty="0" smtClean="0">
                <a:solidFill>
                  <a:srgbClr val="7030A0"/>
                </a:solidFill>
              </a:rPr>
              <a:t>الهندسة</a:t>
            </a:r>
            <a:r>
              <a:rPr lang="ar-IQ" sz="2400" b="1" dirty="0" smtClean="0">
                <a:solidFill>
                  <a:srgbClr val="7030A0"/>
                </a:solidFill>
              </a:rPr>
              <a:t/>
            </a:r>
            <a:br>
              <a:rPr lang="ar-IQ" sz="2400" b="1" dirty="0" smtClean="0">
                <a:solidFill>
                  <a:srgbClr val="7030A0"/>
                </a:solidFill>
              </a:rPr>
            </a:br>
            <a:r>
              <a:rPr lang="ar-IQ" sz="2400" b="1" dirty="0" smtClean="0">
                <a:solidFill>
                  <a:srgbClr val="7030A0"/>
                </a:solidFill>
              </a:rPr>
              <a:t> </a:t>
            </a:r>
            <a:br>
              <a:rPr lang="ar-IQ" sz="2400" b="1" dirty="0" smtClean="0">
                <a:solidFill>
                  <a:srgbClr val="7030A0"/>
                </a:solidFill>
              </a:rPr>
            </a:br>
            <a:r>
              <a:rPr lang="ar-SA" sz="2400" b="1" dirty="0" smtClean="0">
                <a:solidFill>
                  <a:srgbClr val="FF0000"/>
                </a:solidFill>
              </a:rPr>
              <a:t>الألف </a:t>
            </a:r>
            <a:r>
              <a:rPr lang="ar-SA" sz="2400" b="1" dirty="0" smtClean="0">
                <a:solidFill>
                  <a:srgbClr val="FF0000"/>
                </a:solidFill>
              </a:rPr>
              <a:t>المقصورة والممدودة (اللينة) في آخر الكلمة</a:t>
            </a:r>
            <a:endParaRPr lang="ar-IQ" sz="2400" b="1" dirty="0">
              <a:solidFill>
                <a:srgbClr val="FF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9552" y="1700808"/>
            <a:ext cx="7920880" cy="172819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 smtClean="0">
                <a:solidFill>
                  <a:schemeClr val="tx1"/>
                </a:solidFill>
              </a:rPr>
              <a:t>هي ألف ساكنة مفتوح ما قبلها ، وهي حرف من حروف العلة يمد الصوت معها وترد وسط الكلمة وفي آخرها ولا تأتي في أول الكلمة ؛لأنّها ساكنة والعرب لا تبدأ بالساكن . </a:t>
            </a:r>
            <a:endParaRPr lang="ar-IQ" sz="2800" dirty="0" smtClean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19572" y="3789040"/>
            <a:ext cx="7740860" cy="187220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IQ" sz="2800" dirty="0" smtClean="0">
                <a:solidFill>
                  <a:schemeClr val="tx1"/>
                </a:solidFill>
              </a:rPr>
              <a:t>- </a:t>
            </a:r>
            <a:r>
              <a:rPr lang="ar-IQ" sz="2800" b="1" u="sng" dirty="0" smtClean="0">
                <a:solidFill>
                  <a:srgbClr val="FF0000"/>
                </a:solidFill>
              </a:rPr>
              <a:t>لماذا سمية( لينة)</a:t>
            </a:r>
            <a:r>
              <a:rPr lang="ar-IQ" sz="2800" dirty="0" smtClean="0">
                <a:solidFill>
                  <a:schemeClr val="tx1"/>
                </a:solidFill>
              </a:rPr>
              <a:t>؟ </a:t>
            </a:r>
          </a:p>
          <a:p>
            <a:r>
              <a:rPr lang="ar-IQ" sz="2800" dirty="0" smtClean="0">
                <a:solidFill>
                  <a:schemeClr val="tx1"/>
                </a:solidFill>
              </a:rPr>
              <a:t>الجواب// </a:t>
            </a:r>
          </a:p>
          <a:p>
            <a:r>
              <a:rPr lang="ar-SA" sz="2800" dirty="0" smtClean="0">
                <a:solidFill>
                  <a:schemeClr val="tx1"/>
                </a:solidFill>
              </a:rPr>
              <a:t>تفريقا لها عن </a:t>
            </a:r>
            <a:r>
              <a:rPr lang="ar-SA" sz="2800" dirty="0" smtClean="0">
                <a:solidFill>
                  <a:srgbClr val="FF0000"/>
                </a:solidFill>
              </a:rPr>
              <a:t>الألف اليابسة </a:t>
            </a:r>
            <a:r>
              <a:rPr lang="ar-SA" sz="2800" dirty="0" smtClean="0">
                <a:solidFill>
                  <a:schemeClr val="tx1"/>
                </a:solidFill>
              </a:rPr>
              <a:t>( المتحركة بحركة اَ ،اُ ، اِ) وهي حرف صحيح</a:t>
            </a:r>
            <a:r>
              <a:rPr lang="ar-IQ" sz="2800" dirty="0" smtClean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2942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827584" y="764704"/>
            <a:ext cx="7776864" cy="172819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IQ" sz="2800" dirty="0" smtClean="0">
                <a:solidFill>
                  <a:schemeClr val="tx1"/>
                </a:solidFill>
              </a:rPr>
              <a:t>- </a:t>
            </a:r>
            <a:r>
              <a:rPr lang="ar-SA" sz="2800" dirty="0" smtClean="0">
                <a:solidFill>
                  <a:schemeClr val="tx1"/>
                </a:solidFill>
              </a:rPr>
              <a:t>وتكتب </a:t>
            </a:r>
            <a:r>
              <a:rPr lang="ar-SA" sz="2800" b="1" dirty="0">
                <a:solidFill>
                  <a:srgbClr val="FF0000"/>
                </a:solidFill>
              </a:rPr>
              <a:t>الالف اللينة في وسط الكلمة ألفا </a:t>
            </a:r>
            <a:r>
              <a:rPr lang="ar-SA" sz="2800" b="1" dirty="0" smtClean="0">
                <a:solidFill>
                  <a:srgbClr val="FF0000"/>
                </a:solidFill>
              </a:rPr>
              <a:t>مطلقا</a:t>
            </a:r>
            <a:endParaRPr lang="ar-IQ" sz="2800" b="1" dirty="0" smtClean="0">
              <a:solidFill>
                <a:srgbClr val="FF0000"/>
              </a:solidFill>
            </a:endParaRPr>
          </a:p>
          <a:p>
            <a:r>
              <a:rPr lang="ar-SA" sz="2800" dirty="0" smtClean="0">
                <a:solidFill>
                  <a:schemeClr val="tx1"/>
                </a:solidFill>
              </a:rPr>
              <a:t> </a:t>
            </a:r>
            <a:endParaRPr lang="ar-IQ" sz="2800" dirty="0" smtClean="0">
              <a:solidFill>
                <a:schemeClr val="tx1"/>
              </a:solidFill>
            </a:endParaRPr>
          </a:p>
          <a:p>
            <a:r>
              <a:rPr lang="ar-SA" sz="2800" dirty="0" smtClean="0">
                <a:solidFill>
                  <a:schemeClr val="tx1"/>
                </a:solidFill>
              </a:rPr>
              <a:t>مثل </a:t>
            </a:r>
            <a:r>
              <a:rPr lang="ar-SA" sz="2800" dirty="0">
                <a:solidFill>
                  <a:schemeClr val="tx1"/>
                </a:solidFill>
              </a:rPr>
              <a:t>: (</a:t>
            </a:r>
            <a:r>
              <a:rPr lang="ar-SA" sz="2800" dirty="0" smtClean="0">
                <a:solidFill>
                  <a:schemeClr val="tx1"/>
                </a:solidFill>
              </a:rPr>
              <a:t>ق</a:t>
            </a:r>
            <a:r>
              <a:rPr lang="ar-IQ" sz="2800" dirty="0" smtClean="0">
                <a:solidFill>
                  <a:schemeClr val="tx1"/>
                </a:solidFill>
              </a:rPr>
              <a:t>ـ</a:t>
            </a:r>
            <a:r>
              <a:rPr lang="ar-SA" sz="2800" b="1" u="sng" dirty="0" smtClean="0">
                <a:solidFill>
                  <a:srgbClr val="FF0000"/>
                </a:solidFill>
              </a:rPr>
              <a:t>ا</a:t>
            </a:r>
            <a:r>
              <a:rPr lang="ar-SA" sz="2800" dirty="0" smtClean="0">
                <a:solidFill>
                  <a:schemeClr val="tx1"/>
                </a:solidFill>
              </a:rPr>
              <a:t>م </a:t>
            </a:r>
            <a:r>
              <a:rPr lang="ar-SA" sz="2800" dirty="0">
                <a:solidFill>
                  <a:schemeClr val="tx1"/>
                </a:solidFill>
              </a:rPr>
              <a:t>، </a:t>
            </a:r>
            <a:r>
              <a:rPr lang="ar-SA" sz="2800" dirty="0" smtClean="0">
                <a:solidFill>
                  <a:schemeClr val="tx1"/>
                </a:solidFill>
              </a:rPr>
              <a:t>ق</a:t>
            </a:r>
            <a:r>
              <a:rPr lang="ar-IQ" sz="2800" dirty="0" smtClean="0">
                <a:solidFill>
                  <a:schemeClr val="tx1"/>
                </a:solidFill>
              </a:rPr>
              <a:t>ـ</a:t>
            </a:r>
            <a:r>
              <a:rPr lang="ar-SA" sz="2800" b="1" u="sng" dirty="0" smtClean="0">
                <a:solidFill>
                  <a:srgbClr val="FF0000"/>
                </a:solidFill>
              </a:rPr>
              <a:t>ا</a:t>
            </a:r>
            <a:r>
              <a:rPr lang="ar-SA" sz="2800" dirty="0" smtClean="0">
                <a:solidFill>
                  <a:schemeClr val="tx1"/>
                </a:solidFill>
              </a:rPr>
              <a:t>ل </a:t>
            </a:r>
            <a:r>
              <a:rPr lang="ar-SA" sz="2800" dirty="0">
                <a:solidFill>
                  <a:schemeClr val="tx1"/>
                </a:solidFill>
              </a:rPr>
              <a:t>، </a:t>
            </a:r>
            <a:r>
              <a:rPr lang="ar-IQ" sz="2800" dirty="0" smtClean="0">
                <a:solidFill>
                  <a:schemeClr val="tx1"/>
                </a:solidFill>
              </a:rPr>
              <a:t>نـ</a:t>
            </a:r>
            <a:r>
              <a:rPr lang="ar-SA" sz="2800" b="1" u="sng" dirty="0" smtClean="0">
                <a:solidFill>
                  <a:srgbClr val="FF0000"/>
                </a:solidFill>
              </a:rPr>
              <a:t>ا</a:t>
            </a:r>
            <a:r>
              <a:rPr lang="ar-SA" sz="2800" dirty="0" smtClean="0">
                <a:solidFill>
                  <a:schemeClr val="tx1"/>
                </a:solidFill>
              </a:rPr>
              <a:t>م </a:t>
            </a:r>
            <a:r>
              <a:rPr lang="ar-SA" sz="2800" dirty="0">
                <a:solidFill>
                  <a:schemeClr val="tx1"/>
                </a:solidFill>
              </a:rPr>
              <a:t>، أر</a:t>
            </a:r>
            <a:r>
              <a:rPr lang="ar-SA" sz="2800" b="1" u="sng" dirty="0">
                <a:solidFill>
                  <a:srgbClr val="FF0000"/>
                </a:solidFill>
              </a:rPr>
              <a:t>ا</a:t>
            </a:r>
            <a:r>
              <a:rPr lang="ar-SA" sz="2800" dirty="0">
                <a:solidFill>
                  <a:schemeClr val="tx1"/>
                </a:solidFill>
              </a:rPr>
              <a:t>د، </a:t>
            </a:r>
            <a:r>
              <a:rPr lang="ar-SA" sz="2800" dirty="0" smtClean="0">
                <a:solidFill>
                  <a:schemeClr val="tx1"/>
                </a:solidFill>
              </a:rPr>
              <a:t>استج</a:t>
            </a:r>
            <a:r>
              <a:rPr lang="ar-IQ" sz="2800" dirty="0" smtClean="0">
                <a:solidFill>
                  <a:schemeClr val="tx1"/>
                </a:solidFill>
              </a:rPr>
              <a:t>ـ</a:t>
            </a:r>
            <a:r>
              <a:rPr lang="ar-SA" sz="2800" b="1" u="sng" dirty="0" smtClean="0">
                <a:solidFill>
                  <a:srgbClr val="FF0000"/>
                </a:solidFill>
              </a:rPr>
              <a:t>ا</a:t>
            </a:r>
            <a:r>
              <a:rPr lang="ar-SA" sz="2800" dirty="0" smtClean="0">
                <a:solidFill>
                  <a:schemeClr val="tx1"/>
                </a:solidFill>
              </a:rPr>
              <a:t>ب</a:t>
            </a:r>
            <a:r>
              <a:rPr lang="ar-SA" sz="2800" dirty="0">
                <a:solidFill>
                  <a:schemeClr val="tx1"/>
                </a:solidFill>
              </a:rPr>
              <a:t>).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11560" y="3645024"/>
            <a:ext cx="7776863" cy="208823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457200" indent="-457200">
              <a:buFontTx/>
              <a:buChar char="-"/>
            </a:pPr>
            <a:r>
              <a:rPr lang="ar-SA" sz="2800" dirty="0" smtClean="0">
                <a:solidFill>
                  <a:schemeClr val="tx1"/>
                </a:solidFill>
              </a:rPr>
              <a:t>أمّا </a:t>
            </a:r>
            <a:r>
              <a:rPr lang="ar-SA" sz="2800" b="1" u="sng" dirty="0">
                <a:solidFill>
                  <a:srgbClr val="FF0000"/>
                </a:solidFill>
              </a:rPr>
              <a:t>في آخر الكلمة </a:t>
            </a:r>
            <a:endParaRPr lang="ar-IQ" sz="2800" b="1" u="sng" dirty="0" smtClean="0">
              <a:solidFill>
                <a:srgbClr val="FF0000"/>
              </a:solidFill>
            </a:endParaRPr>
          </a:p>
          <a:p>
            <a:r>
              <a:rPr lang="ar-IQ" sz="2800" dirty="0" smtClean="0">
                <a:solidFill>
                  <a:schemeClr val="tx1"/>
                </a:solidFill>
              </a:rPr>
              <a:t>أ- </a:t>
            </a:r>
            <a:r>
              <a:rPr lang="ar-SA" sz="2800" dirty="0" smtClean="0">
                <a:solidFill>
                  <a:schemeClr val="tx1"/>
                </a:solidFill>
              </a:rPr>
              <a:t>فتكتب</a:t>
            </a:r>
            <a:r>
              <a:rPr lang="ar-SA" sz="2800" dirty="0" smtClean="0">
                <a:solidFill>
                  <a:srgbClr val="FF0000"/>
                </a:solidFill>
              </a:rPr>
              <a:t> </a:t>
            </a:r>
            <a:r>
              <a:rPr lang="ar-SA" sz="2800" dirty="0">
                <a:solidFill>
                  <a:schemeClr val="tx1"/>
                </a:solidFill>
              </a:rPr>
              <a:t>مرة على </a:t>
            </a:r>
            <a:r>
              <a:rPr lang="ar-SA" sz="2800" b="1" dirty="0">
                <a:solidFill>
                  <a:srgbClr val="FF0000"/>
                </a:solidFill>
              </a:rPr>
              <a:t>صورة الياء </a:t>
            </a:r>
            <a:r>
              <a:rPr lang="ar-SA" sz="2800" dirty="0" smtClean="0">
                <a:solidFill>
                  <a:schemeClr val="tx1"/>
                </a:solidFill>
              </a:rPr>
              <a:t>وتسمى مقصورة للتفريق بينها وبين الألف الممدودة </a:t>
            </a:r>
            <a:r>
              <a:rPr lang="ar-IQ" sz="2800" dirty="0" smtClean="0">
                <a:solidFill>
                  <a:schemeClr val="tx1"/>
                </a:solidFill>
              </a:rPr>
              <a:t>مثل: فتـ</a:t>
            </a:r>
            <a:r>
              <a:rPr lang="ar-IQ" sz="2800" u="sng" dirty="0" smtClean="0">
                <a:solidFill>
                  <a:srgbClr val="FF0000"/>
                </a:solidFill>
              </a:rPr>
              <a:t>ى</a:t>
            </a:r>
            <a:r>
              <a:rPr lang="ar-IQ" sz="2800" dirty="0" smtClean="0">
                <a:solidFill>
                  <a:schemeClr val="tx1"/>
                </a:solidFill>
              </a:rPr>
              <a:t>، </a:t>
            </a:r>
            <a:r>
              <a:rPr lang="ar-SA" sz="2800" dirty="0" smtClean="0">
                <a:solidFill>
                  <a:schemeClr val="tx1"/>
                </a:solidFill>
              </a:rPr>
              <a:t>هد</a:t>
            </a:r>
            <a:r>
              <a:rPr lang="ar-SA" sz="2800" b="1" u="sng" dirty="0" smtClean="0">
                <a:solidFill>
                  <a:srgbClr val="FF0000"/>
                </a:solidFill>
              </a:rPr>
              <a:t>ى</a:t>
            </a:r>
            <a:r>
              <a:rPr lang="ar-IQ" sz="2800" dirty="0" smtClean="0">
                <a:solidFill>
                  <a:schemeClr val="tx1"/>
                </a:solidFill>
              </a:rPr>
              <a:t>، ذكرى</a:t>
            </a:r>
          </a:p>
          <a:p>
            <a:r>
              <a:rPr lang="ar-IQ" sz="2800" dirty="0" smtClean="0">
                <a:solidFill>
                  <a:schemeClr val="tx1"/>
                </a:solidFill>
              </a:rPr>
              <a:t>ب- </a:t>
            </a:r>
            <a:r>
              <a:rPr lang="ar-SA" sz="2800" dirty="0" smtClean="0">
                <a:solidFill>
                  <a:schemeClr val="tx1"/>
                </a:solidFill>
              </a:rPr>
              <a:t>ومرة </a:t>
            </a:r>
            <a:r>
              <a:rPr lang="ar-SA" sz="2800" b="1" dirty="0">
                <a:solidFill>
                  <a:srgbClr val="FF0000"/>
                </a:solidFill>
              </a:rPr>
              <a:t>ألفا </a:t>
            </a:r>
            <a:r>
              <a:rPr lang="ar-SA" sz="2800" b="1" dirty="0" smtClean="0">
                <a:solidFill>
                  <a:srgbClr val="FF0000"/>
                </a:solidFill>
              </a:rPr>
              <a:t>طويلة</a:t>
            </a:r>
            <a:r>
              <a:rPr lang="ar-IQ" sz="2800" dirty="0" smtClean="0">
                <a:solidFill>
                  <a:schemeClr val="tx1"/>
                </a:solidFill>
              </a:rPr>
              <a:t> مثل: سمـ</a:t>
            </a:r>
            <a:r>
              <a:rPr lang="ar-IQ" sz="2800" b="1" u="sng" dirty="0" smtClean="0">
                <a:solidFill>
                  <a:srgbClr val="FF0000"/>
                </a:solidFill>
              </a:rPr>
              <a:t>ا </a:t>
            </a:r>
            <a:r>
              <a:rPr lang="ar-IQ" sz="2800" b="1" dirty="0" smtClean="0">
                <a:solidFill>
                  <a:srgbClr val="FF0000"/>
                </a:solidFill>
              </a:rPr>
              <a:t> ، </a:t>
            </a:r>
            <a:r>
              <a:rPr lang="ar-IQ" sz="2800" dirty="0" smtClean="0">
                <a:solidFill>
                  <a:schemeClr val="tx1"/>
                </a:solidFill>
              </a:rPr>
              <a:t>دعـ</a:t>
            </a:r>
            <a:r>
              <a:rPr lang="ar-IQ" sz="2800" b="1" u="sng" dirty="0" smtClean="0">
                <a:solidFill>
                  <a:srgbClr val="FF0000"/>
                </a:solidFill>
              </a:rPr>
              <a:t>ا  </a:t>
            </a:r>
            <a:r>
              <a:rPr lang="ar-IQ" sz="2800" b="1" dirty="0" smtClean="0">
                <a:solidFill>
                  <a:srgbClr val="FF0000"/>
                </a:solidFill>
              </a:rPr>
              <a:t>،  </a:t>
            </a:r>
            <a:r>
              <a:rPr lang="ar-IQ" sz="2800" dirty="0" smtClean="0">
                <a:solidFill>
                  <a:schemeClr val="tx1"/>
                </a:solidFill>
              </a:rPr>
              <a:t>دنيـ</a:t>
            </a:r>
            <a:r>
              <a:rPr lang="ar-IQ" sz="2800" b="1" u="sng" dirty="0" smtClean="0">
                <a:solidFill>
                  <a:srgbClr val="FF0000"/>
                </a:solidFill>
              </a:rPr>
              <a:t>ا</a:t>
            </a:r>
            <a:endParaRPr lang="en-US" sz="28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530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907704" y="260648"/>
            <a:ext cx="4824536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قواعد كتابتها في الأسماء والأفعال والحروف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9552" y="1381102"/>
            <a:ext cx="8326014" cy="111179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600" b="1" dirty="0">
                <a:solidFill>
                  <a:schemeClr val="tx1"/>
                </a:solidFill>
              </a:rPr>
              <a:t>أولا : </a:t>
            </a:r>
            <a:r>
              <a:rPr lang="ar-SA" sz="2600" b="1" u="sng" dirty="0">
                <a:solidFill>
                  <a:srgbClr val="FF0000"/>
                </a:solidFill>
              </a:rPr>
              <a:t>كتابتها في الأسماء </a:t>
            </a:r>
            <a:endParaRPr lang="en-US" sz="2600" u="sng" dirty="0">
              <a:solidFill>
                <a:srgbClr val="FF0000"/>
              </a:solidFill>
            </a:endParaRPr>
          </a:p>
          <a:p>
            <a:r>
              <a:rPr lang="ar-IQ" sz="2600" dirty="0" smtClean="0">
                <a:solidFill>
                  <a:schemeClr val="tx1"/>
                </a:solidFill>
              </a:rPr>
              <a:t>* </a:t>
            </a:r>
            <a:r>
              <a:rPr lang="ar-SA" sz="2600" dirty="0" smtClean="0">
                <a:solidFill>
                  <a:schemeClr val="tx1"/>
                </a:solidFill>
              </a:rPr>
              <a:t>تكتب </a:t>
            </a:r>
            <a:r>
              <a:rPr lang="ar-SA" sz="2600" b="1" dirty="0">
                <a:solidFill>
                  <a:srgbClr val="FF0000"/>
                </a:solidFill>
              </a:rPr>
              <a:t>الألف اللينة في الأسماء الفا طويلة</a:t>
            </a:r>
            <a:r>
              <a:rPr lang="ar-SA" sz="2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ar-SA" sz="2600" dirty="0">
                <a:solidFill>
                  <a:schemeClr val="tx1"/>
                </a:solidFill>
              </a:rPr>
              <a:t>الى الأعلى </a:t>
            </a:r>
            <a:r>
              <a:rPr lang="ar-SA" sz="2600" dirty="0" smtClean="0">
                <a:solidFill>
                  <a:schemeClr val="tx1"/>
                </a:solidFill>
              </a:rPr>
              <a:t>في </a:t>
            </a:r>
            <a:r>
              <a:rPr lang="ar-SA" sz="2600" dirty="0">
                <a:solidFill>
                  <a:schemeClr val="tx1"/>
                </a:solidFill>
              </a:rPr>
              <a:t>المواضع الآتية :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732240" y="2636912"/>
            <a:ext cx="2326802" cy="40324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IQ" sz="2600" dirty="0" smtClean="0">
                <a:solidFill>
                  <a:schemeClr val="tx1"/>
                </a:solidFill>
              </a:rPr>
              <a:t>أ- </a:t>
            </a:r>
            <a:r>
              <a:rPr lang="ar-SA" sz="2600" dirty="0" smtClean="0">
                <a:solidFill>
                  <a:schemeClr val="tx1"/>
                </a:solidFill>
              </a:rPr>
              <a:t>في </a:t>
            </a:r>
            <a:r>
              <a:rPr lang="ar-SA" sz="2600" b="1" dirty="0">
                <a:solidFill>
                  <a:schemeClr val="accent2"/>
                </a:solidFill>
              </a:rPr>
              <a:t>الأسماء المبنية </a:t>
            </a:r>
            <a:endParaRPr lang="ar-IQ" sz="2600" b="1" dirty="0" smtClean="0">
              <a:solidFill>
                <a:schemeClr val="accent2"/>
              </a:solidFill>
            </a:endParaRPr>
          </a:p>
          <a:p>
            <a:r>
              <a:rPr lang="ar-SA" sz="2600" dirty="0" smtClean="0">
                <a:solidFill>
                  <a:schemeClr val="tx1"/>
                </a:solidFill>
              </a:rPr>
              <a:t>مثل </a:t>
            </a:r>
            <a:r>
              <a:rPr lang="ar-SA" sz="2600" dirty="0">
                <a:solidFill>
                  <a:schemeClr val="tx1"/>
                </a:solidFill>
              </a:rPr>
              <a:t>: </a:t>
            </a:r>
            <a:r>
              <a:rPr lang="ar-SA" sz="2600" b="1" u="sng" dirty="0">
                <a:solidFill>
                  <a:srgbClr val="FF0000"/>
                </a:solidFill>
              </a:rPr>
              <a:t>هذا </a:t>
            </a:r>
            <a:r>
              <a:rPr lang="ar-SA" sz="2600" dirty="0">
                <a:solidFill>
                  <a:schemeClr val="tx1"/>
                </a:solidFill>
              </a:rPr>
              <a:t>، </a:t>
            </a:r>
            <a:r>
              <a:rPr lang="ar-SA" sz="2600" b="1" u="sng" dirty="0">
                <a:solidFill>
                  <a:srgbClr val="FF0000"/>
                </a:solidFill>
              </a:rPr>
              <a:t>ذا </a:t>
            </a:r>
            <a:r>
              <a:rPr lang="ar-SA" sz="2600" dirty="0">
                <a:solidFill>
                  <a:schemeClr val="tx1"/>
                </a:solidFill>
              </a:rPr>
              <a:t>، </a:t>
            </a:r>
            <a:r>
              <a:rPr lang="ar-SA" sz="2600" b="1" u="sng" dirty="0">
                <a:solidFill>
                  <a:srgbClr val="FF0000"/>
                </a:solidFill>
              </a:rPr>
              <a:t>ما</a:t>
            </a:r>
            <a:r>
              <a:rPr lang="ar-SA" sz="2600" dirty="0">
                <a:solidFill>
                  <a:schemeClr val="tx1"/>
                </a:solidFill>
              </a:rPr>
              <a:t> ، </a:t>
            </a:r>
            <a:r>
              <a:rPr lang="ar-SA" sz="2600" b="1" u="sng" dirty="0">
                <a:solidFill>
                  <a:srgbClr val="FF0000"/>
                </a:solidFill>
              </a:rPr>
              <a:t>مهما </a:t>
            </a:r>
            <a:r>
              <a:rPr lang="ar-SA" sz="2600" dirty="0">
                <a:solidFill>
                  <a:schemeClr val="tx1"/>
                </a:solidFill>
              </a:rPr>
              <a:t>، </a:t>
            </a:r>
            <a:r>
              <a:rPr lang="ar-SA" sz="2600" b="1" u="sng" dirty="0">
                <a:solidFill>
                  <a:srgbClr val="FF0000"/>
                </a:solidFill>
              </a:rPr>
              <a:t>أنا </a:t>
            </a:r>
            <a:r>
              <a:rPr lang="ar-SA" sz="2600" dirty="0">
                <a:solidFill>
                  <a:schemeClr val="tx1"/>
                </a:solidFill>
              </a:rPr>
              <a:t>، </a:t>
            </a:r>
            <a:r>
              <a:rPr lang="ar-SA" sz="2600" b="1" u="sng" dirty="0">
                <a:solidFill>
                  <a:srgbClr val="FF0000"/>
                </a:solidFill>
              </a:rPr>
              <a:t>هما</a:t>
            </a:r>
            <a:r>
              <a:rPr lang="ar-SA" sz="2600" dirty="0">
                <a:solidFill>
                  <a:schemeClr val="tx1"/>
                </a:solidFill>
              </a:rPr>
              <a:t> ... </a:t>
            </a:r>
            <a:r>
              <a:rPr lang="ar-SA" sz="2600" b="1" u="sng" dirty="0">
                <a:solidFill>
                  <a:srgbClr val="7030A0"/>
                </a:solidFill>
              </a:rPr>
              <a:t>عدا أربعة اسماء </a:t>
            </a:r>
            <a:r>
              <a:rPr lang="ar-SA" sz="2600" dirty="0">
                <a:solidFill>
                  <a:schemeClr val="tx1"/>
                </a:solidFill>
              </a:rPr>
              <a:t>هي </a:t>
            </a:r>
            <a:r>
              <a:rPr lang="ar-SA" sz="2600" dirty="0" smtClean="0">
                <a:solidFill>
                  <a:schemeClr val="tx1"/>
                </a:solidFill>
              </a:rPr>
              <a:t>:</a:t>
            </a:r>
            <a:endParaRPr lang="ar-IQ" sz="2600" dirty="0" smtClean="0">
              <a:solidFill>
                <a:schemeClr val="tx1"/>
              </a:solidFill>
            </a:endParaRPr>
          </a:p>
          <a:p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635896" y="2636912"/>
            <a:ext cx="2952328" cy="416917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IQ" sz="2600" dirty="0" smtClean="0">
                <a:solidFill>
                  <a:schemeClr val="tx1"/>
                </a:solidFill>
              </a:rPr>
              <a:t> </a:t>
            </a:r>
          </a:p>
          <a:p>
            <a:endParaRPr lang="ar-IQ" sz="2600" dirty="0">
              <a:solidFill>
                <a:schemeClr val="tx1"/>
              </a:solidFill>
            </a:endParaRPr>
          </a:p>
          <a:p>
            <a:r>
              <a:rPr lang="ar-IQ" sz="2600" dirty="0" smtClean="0">
                <a:solidFill>
                  <a:schemeClr val="tx1"/>
                </a:solidFill>
              </a:rPr>
              <a:t>ب- </a:t>
            </a:r>
            <a:r>
              <a:rPr lang="ar-SA" sz="2600" dirty="0" smtClean="0">
                <a:solidFill>
                  <a:schemeClr val="tx1"/>
                </a:solidFill>
              </a:rPr>
              <a:t>في </a:t>
            </a:r>
            <a:r>
              <a:rPr lang="ar-SA" sz="2600" b="1" dirty="0">
                <a:solidFill>
                  <a:srgbClr val="FF0000"/>
                </a:solidFill>
              </a:rPr>
              <a:t>الأسماء الثلاثية التي ألفها منقلبة عن واو </a:t>
            </a:r>
            <a:r>
              <a:rPr lang="ar-SA" sz="2600" dirty="0">
                <a:solidFill>
                  <a:schemeClr val="tx1"/>
                </a:solidFill>
              </a:rPr>
              <a:t>مثل </a:t>
            </a:r>
            <a:endParaRPr lang="ar-IQ" sz="2600" dirty="0" smtClean="0">
              <a:solidFill>
                <a:schemeClr val="tx1"/>
              </a:solidFill>
            </a:endParaRPr>
          </a:p>
          <a:p>
            <a:r>
              <a:rPr lang="ar-SA" sz="2600" b="1" u="sng" dirty="0" smtClean="0">
                <a:solidFill>
                  <a:srgbClr val="FF0000"/>
                </a:solidFill>
              </a:rPr>
              <a:t>عصا </a:t>
            </a:r>
            <a:r>
              <a:rPr lang="ar-SA" sz="2600" dirty="0">
                <a:solidFill>
                  <a:schemeClr val="tx1"/>
                </a:solidFill>
              </a:rPr>
              <a:t>، </a:t>
            </a:r>
            <a:r>
              <a:rPr lang="ar-SA" sz="2600" b="1" u="sng" dirty="0">
                <a:solidFill>
                  <a:srgbClr val="FF0000"/>
                </a:solidFill>
              </a:rPr>
              <a:t>رشا</a:t>
            </a:r>
            <a:r>
              <a:rPr lang="ar-SA" sz="2600" dirty="0">
                <a:solidFill>
                  <a:schemeClr val="tx1"/>
                </a:solidFill>
              </a:rPr>
              <a:t>، </a:t>
            </a:r>
            <a:r>
              <a:rPr lang="ar-SA" sz="2600" b="1" u="sng" dirty="0">
                <a:solidFill>
                  <a:srgbClr val="FF0000"/>
                </a:solidFill>
              </a:rPr>
              <a:t>سنا</a:t>
            </a:r>
            <a:r>
              <a:rPr lang="ar-SA" sz="2600" dirty="0">
                <a:solidFill>
                  <a:schemeClr val="tx1"/>
                </a:solidFill>
              </a:rPr>
              <a:t>، </a:t>
            </a:r>
            <a:r>
              <a:rPr lang="ar-SA" sz="2600" b="1" u="sng" dirty="0" smtClean="0">
                <a:solidFill>
                  <a:srgbClr val="FF0000"/>
                </a:solidFill>
              </a:rPr>
              <a:t>شجا</a:t>
            </a:r>
            <a:r>
              <a:rPr lang="ar-IQ" sz="2600" dirty="0" smtClean="0">
                <a:solidFill>
                  <a:schemeClr val="tx1"/>
                </a:solidFill>
              </a:rPr>
              <a:t> </a:t>
            </a:r>
            <a:r>
              <a:rPr lang="ar-SA" sz="2600" dirty="0" smtClean="0">
                <a:solidFill>
                  <a:schemeClr val="tx1"/>
                </a:solidFill>
              </a:rPr>
              <a:t>(</a:t>
            </a:r>
            <a:r>
              <a:rPr lang="ar-SA" sz="2600" dirty="0">
                <a:solidFill>
                  <a:schemeClr val="tx1"/>
                </a:solidFill>
              </a:rPr>
              <a:t>الحزن</a:t>
            </a:r>
            <a:r>
              <a:rPr lang="ar-SA" sz="2600" dirty="0" smtClean="0">
                <a:solidFill>
                  <a:schemeClr val="tx1"/>
                </a:solidFill>
              </a:rPr>
              <a:t>).</a:t>
            </a:r>
            <a:endParaRPr lang="ar-IQ" sz="2600" dirty="0" smtClean="0">
              <a:solidFill>
                <a:schemeClr val="tx1"/>
              </a:solidFill>
            </a:endParaRPr>
          </a:p>
          <a:p>
            <a:r>
              <a:rPr lang="ar-IQ" sz="2600" b="1" u="sng" dirty="0" smtClean="0">
                <a:solidFill>
                  <a:srgbClr val="FF0000"/>
                </a:solidFill>
              </a:rPr>
              <a:t>ملحوظة</a:t>
            </a:r>
            <a:r>
              <a:rPr lang="ar-IQ" sz="2600" dirty="0" smtClean="0">
                <a:solidFill>
                  <a:schemeClr val="tx1"/>
                </a:solidFill>
              </a:rPr>
              <a:t>: </a:t>
            </a:r>
            <a:r>
              <a:rPr lang="ar-SA" sz="2600" dirty="0" smtClean="0">
                <a:solidFill>
                  <a:schemeClr val="tx1"/>
                </a:solidFill>
              </a:rPr>
              <a:t>يعرف أصل الألف المتطرفة في الاسم </a:t>
            </a:r>
            <a:r>
              <a:rPr lang="ar-SA" sz="2600" b="1" u="sng" dirty="0" smtClean="0">
                <a:solidFill>
                  <a:srgbClr val="FF0000"/>
                </a:solidFill>
              </a:rPr>
              <a:t>بتثنيته أو بجمعه</a:t>
            </a:r>
            <a:r>
              <a:rPr lang="ar-SA" sz="2600" dirty="0" smtClean="0">
                <a:solidFill>
                  <a:schemeClr val="tx1"/>
                </a:solidFill>
              </a:rPr>
              <a:t>،</a:t>
            </a:r>
            <a:endParaRPr lang="ar-IQ" sz="2600" dirty="0" smtClean="0">
              <a:solidFill>
                <a:schemeClr val="tx1"/>
              </a:solidFill>
            </a:endParaRPr>
          </a:p>
          <a:p>
            <a:r>
              <a:rPr lang="ar-IQ" sz="2600" dirty="0" smtClean="0">
                <a:solidFill>
                  <a:schemeClr val="tx1"/>
                </a:solidFill>
              </a:rPr>
              <a:t>عص</a:t>
            </a:r>
            <a:r>
              <a:rPr lang="ar-IQ" sz="2600" u="sng" dirty="0" smtClean="0">
                <a:solidFill>
                  <a:srgbClr val="FF0000"/>
                </a:solidFill>
              </a:rPr>
              <a:t>ـا</a:t>
            </a:r>
            <a:r>
              <a:rPr lang="ar-IQ" sz="2600" dirty="0" smtClean="0">
                <a:solidFill>
                  <a:schemeClr val="tx1"/>
                </a:solidFill>
              </a:rPr>
              <a:t>--- عص</a:t>
            </a:r>
            <a:r>
              <a:rPr lang="ar-IQ" sz="2600" u="sng" dirty="0" smtClean="0">
                <a:solidFill>
                  <a:srgbClr val="FF0000"/>
                </a:solidFill>
              </a:rPr>
              <a:t>و</a:t>
            </a:r>
            <a:r>
              <a:rPr lang="ar-IQ" sz="2600" dirty="0" smtClean="0">
                <a:solidFill>
                  <a:schemeClr val="tx1"/>
                </a:solidFill>
              </a:rPr>
              <a:t>ان</a:t>
            </a:r>
          </a:p>
          <a:p>
            <a:r>
              <a:rPr lang="ar-IQ" sz="2600" dirty="0" smtClean="0">
                <a:solidFill>
                  <a:schemeClr val="tx1"/>
                </a:solidFill>
              </a:rPr>
              <a:t>رضـ</a:t>
            </a:r>
            <a:r>
              <a:rPr lang="ar-IQ" sz="2600" u="sng" dirty="0" smtClean="0">
                <a:solidFill>
                  <a:srgbClr val="FF0000"/>
                </a:solidFill>
              </a:rPr>
              <a:t>ا</a:t>
            </a:r>
            <a:r>
              <a:rPr lang="ar-IQ" sz="2600" dirty="0" smtClean="0">
                <a:solidFill>
                  <a:schemeClr val="tx1"/>
                </a:solidFill>
              </a:rPr>
              <a:t> --- رض</a:t>
            </a:r>
            <a:r>
              <a:rPr lang="ar-IQ" sz="2600" u="sng" dirty="0" smtClean="0">
                <a:solidFill>
                  <a:srgbClr val="FF0000"/>
                </a:solidFill>
              </a:rPr>
              <a:t>و</a:t>
            </a:r>
            <a:r>
              <a:rPr lang="ar-IQ" sz="2600" dirty="0" smtClean="0">
                <a:solidFill>
                  <a:schemeClr val="tx1"/>
                </a:solidFill>
              </a:rPr>
              <a:t>ان</a:t>
            </a:r>
          </a:p>
          <a:p>
            <a:endParaRPr lang="ar-IQ" sz="2600" dirty="0" smtClean="0">
              <a:solidFill>
                <a:schemeClr val="tx1"/>
              </a:solidFill>
            </a:endParaRPr>
          </a:p>
          <a:p>
            <a:endParaRPr lang="ar-IQ" sz="2600" dirty="0">
              <a:solidFill>
                <a:schemeClr val="tx1"/>
              </a:solidFill>
            </a:endParaRPr>
          </a:p>
          <a:p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07504" y="2780927"/>
            <a:ext cx="3276364" cy="356975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IQ" sz="2600" dirty="0" smtClean="0">
                <a:solidFill>
                  <a:schemeClr val="tx1"/>
                </a:solidFill>
              </a:rPr>
              <a:t>ج- </a:t>
            </a:r>
            <a:r>
              <a:rPr lang="ar-SA" sz="2600" dirty="0" smtClean="0">
                <a:solidFill>
                  <a:schemeClr val="tx1"/>
                </a:solidFill>
              </a:rPr>
              <a:t>في </a:t>
            </a:r>
            <a:r>
              <a:rPr lang="ar-SA" sz="2600" b="1" dirty="0">
                <a:solidFill>
                  <a:srgbClr val="FF0000"/>
                </a:solidFill>
              </a:rPr>
              <a:t>الأسماء الاعجمية </a:t>
            </a:r>
            <a:r>
              <a:rPr lang="ar-SA" sz="2600" dirty="0">
                <a:solidFill>
                  <a:schemeClr val="tx1"/>
                </a:solidFill>
              </a:rPr>
              <a:t>مثل : </a:t>
            </a:r>
            <a:r>
              <a:rPr lang="ar-SA" sz="2600" b="1" u="sng" dirty="0">
                <a:solidFill>
                  <a:srgbClr val="FF0000"/>
                </a:solidFill>
              </a:rPr>
              <a:t>يهوذ</a:t>
            </a:r>
            <a:r>
              <a:rPr lang="ar-SA" sz="2600" dirty="0">
                <a:solidFill>
                  <a:schemeClr val="tx1"/>
                </a:solidFill>
              </a:rPr>
              <a:t>ا، </a:t>
            </a:r>
            <a:r>
              <a:rPr lang="ar-SA" sz="2600" b="1" u="sng" dirty="0">
                <a:solidFill>
                  <a:srgbClr val="FF0000"/>
                </a:solidFill>
              </a:rPr>
              <a:t>اغا</a:t>
            </a:r>
            <a:r>
              <a:rPr lang="ar-SA" sz="2600" dirty="0">
                <a:solidFill>
                  <a:schemeClr val="tx1"/>
                </a:solidFill>
              </a:rPr>
              <a:t>، </a:t>
            </a:r>
            <a:r>
              <a:rPr lang="ar-SA" sz="2600" b="1" u="sng" dirty="0">
                <a:solidFill>
                  <a:srgbClr val="FF0000"/>
                </a:solidFill>
              </a:rPr>
              <a:t>اسيا</a:t>
            </a:r>
            <a:r>
              <a:rPr lang="ar-SA" sz="2600" dirty="0">
                <a:solidFill>
                  <a:schemeClr val="tx1"/>
                </a:solidFill>
              </a:rPr>
              <a:t> ، </a:t>
            </a:r>
            <a:r>
              <a:rPr lang="ar-SA" sz="2600" b="1" u="sng" dirty="0">
                <a:solidFill>
                  <a:srgbClr val="FF0000"/>
                </a:solidFill>
              </a:rPr>
              <a:t>افريقيا</a:t>
            </a:r>
            <a:r>
              <a:rPr lang="ar-SA" sz="2600" dirty="0">
                <a:solidFill>
                  <a:schemeClr val="tx1"/>
                </a:solidFill>
              </a:rPr>
              <a:t> ، </a:t>
            </a:r>
            <a:r>
              <a:rPr lang="ar-SA" sz="2600" b="1" u="sng" dirty="0">
                <a:solidFill>
                  <a:srgbClr val="FF0000"/>
                </a:solidFill>
              </a:rPr>
              <a:t>المانيا</a:t>
            </a:r>
            <a:r>
              <a:rPr lang="ar-SA" sz="2600" dirty="0">
                <a:solidFill>
                  <a:schemeClr val="tx1"/>
                </a:solidFill>
              </a:rPr>
              <a:t>، عدا بعض الأسماء وردت على صورة الياء مثل </a:t>
            </a:r>
            <a:r>
              <a:rPr lang="ar-SA" sz="2600" dirty="0" smtClean="0">
                <a:solidFill>
                  <a:schemeClr val="tx1"/>
                </a:solidFill>
              </a:rPr>
              <a:t>:</a:t>
            </a:r>
            <a:endParaRPr lang="ar-IQ" sz="2600" dirty="0" smtClean="0">
              <a:solidFill>
                <a:schemeClr val="tx1"/>
              </a:solidFill>
            </a:endParaRPr>
          </a:p>
          <a:p>
            <a:endParaRPr lang="ar-IQ" sz="2600" dirty="0" smtClean="0">
              <a:solidFill>
                <a:schemeClr val="tx1"/>
              </a:solidFill>
            </a:endParaRPr>
          </a:p>
          <a:p>
            <a:endParaRPr lang="ar-IQ" sz="2600" dirty="0">
              <a:solidFill>
                <a:schemeClr val="tx1"/>
              </a:solidFill>
            </a:endParaRPr>
          </a:p>
          <a:p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6898802" y="5607965"/>
            <a:ext cx="2160239" cy="1098605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600" b="1" dirty="0" smtClean="0">
                <a:solidFill>
                  <a:schemeClr val="accent2"/>
                </a:solidFill>
              </a:rPr>
              <a:t>أنى، متى، لدى ، أُلى</a:t>
            </a:r>
            <a:endParaRPr lang="ar-IQ" sz="2600" b="1" dirty="0" smtClean="0">
              <a:solidFill>
                <a:schemeClr val="accent2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03548" y="4846547"/>
            <a:ext cx="2880320" cy="15041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600" b="1" dirty="0" smtClean="0">
                <a:solidFill>
                  <a:srgbClr val="FF0000"/>
                </a:solidFill>
              </a:rPr>
              <a:t>كسرى ، بخارى ، نينوى، موسى، عيسى.</a:t>
            </a:r>
            <a:endParaRPr lang="en-US" sz="2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55576" y="548680"/>
            <a:ext cx="7704856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IQ" sz="2800" b="1" dirty="0" smtClean="0">
                <a:solidFill>
                  <a:srgbClr val="FF0000"/>
                </a:solidFill>
              </a:rPr>
              <a:t>ثانياً: </a:t>
            </a:r>
            <a:r>
              <a:rPr lang="ar-SA" sz="2800" b="1" dirty="0" smtClean="0">
                <a:solidFill>
                  <a:srgbClr val="FF0000"/>
                </a:solidFill>
              </a:rPr>
              <a:t>تكتب </a:t>
            </a:r>
            <a:r>
              <a:rPr lang="ar-IQ" sz="2800" b="1" dirty="0" smtClean="0">
                <a:solidFill>
                  <a:srgbClr val="FF0000"/>
                </a:solidFill>
              </a:rPr>
              <a:t>الألف </a:t>
            </a:r>
            <a:r>
              <a:rPr lang="ar-SA" sz="2800" b="1" dirty="0" smtClean="0">
                <a:solidFill>
                  <a:srgbClr val="FF0000"/>
                </a:solidFill>
              </a:rPr>
              <a:t>على </a:t>
            </a:r>
            <a:r>
              <a:rPr lang="ar-SA" sz="2800" b="1" dirty="0">
                <a:solidFill>
                  <a:srgbClr val="FF0000"/>
                </a:solidFill>
              </a:rPr>
              <a:t>صورة الياء في كل ممّا يأتي: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139952" y="1700808"/>
            <a:ext cx="4824536" cy="290352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514350" indent="-514350">
              <a:buAutoNum type="arabic1Minus"/>
            </a:pPr>
            <a:r>
              <a:rPr lang="ar-SA" sz="2600" b="1" dirty="0" smtClean="0">
                <a:solidFill>
                  <a:srgbClr val="FF0000"/>
                </a:solidFill>
              </a:rPr>
              <a:t>كلّ </a:t>
            </a:r>
            <a:r>
              <a:rPr lang="ar-SA" sz="2600" b="1" dirty="0">
                <a:solidFill>
                  <a:srgbClr val="FF0000"/>
                </a:solidFill>
              </a:rPr>
              <a:t>اسم زاد على ثلاثة أحرف </a:t>
            </a:r>
            <a:r>
              <a:rPr lang="ar-SA" sz="2600" dirty="0">
                <a:solidFill>
                  <a:schemeClr val="accent6">
                    <a:lumMod val="75000"/>
                  </a:schemeClr>
                </a:solidFill>
              </a:rPr>
              <a:t>مثل : </a:t>
            </a:r>
            <a:r>
              <a:rPr lang="ar-SA" sz="2600" b="1" dirty="0">
                <a:solidFill>
                  <a:schemeClr val="tx1"/>
                </a:solidFill>
              </a:rPr>
              <a:t>دعو</a:t>
            </a:r>
            <a:r>
              <a:rPr lang="ar-SA" sz="2600" b="1" u="sng" dirty="0">
                <a:solidFill>
                  <a:srgbClr val="00B050"/>
                </a:solidFill>
              </a:rPr>
              <a:t>ى</a:t>
            </a:r>
            <a:r>
              <a:rPr lang="ar-SA" sz="2600" dirty="0">
                <a:solidFill>
                  <a:schemeClr val="accent6">
                    <a:lumMod val="75000"/>
                  </a:schemeClr>
                </a:solidFill>
              </a:rPr>
              <a:t>، </a:t>
            </a:r>
            <a:r>
              <a:rPr lang="ar-SA" sz="2600" b="1" dirty="0">
                <a:solidFill>
                  <a:schemeClr val="tx1"/>
                </a:solidFill>
              </a:rPr>
              <a:t>مستشف</a:t>
            </a:r>
            <a:r>
              <a:rPr lang="ar-SA" sz="2600" b="1" u="sng" dirty="0">
                <a:solidFill>
                  <a:srgbClr val="00B050"/>
                </a:solidFill>
              </a:rPr>
              <a:t>ى</a:t>
            </a:r>
            <a:r>
              <a:rPr lang="ar-SA" sz="2600" dirty="0">
                <a:solidFill>
                  <a:schemeClr val="accent6">
                    <a:lumMod val="75000"/>
                  </a:schemeClr>
                </a:solidFill>
              </a:rPr>
              <a:t>، </a:t>
            </a:r>
            <a:r>
              <a:rPr lang="ar-SA" sz="2600" b="1" dirty="0">
                <a:solidFill>
                  <a:schemeClr val="accent6">
                    <a:lumMod val="75000"/>
                  </a:schemeClr>
                </a:solidFill>
              </a:rPr>
              <a:t>صغر</a:t>
            </a:r>
            <a:r>
              <a:rPr lang="ar-SA" sz="2600" b="1" u="sng" dirty="0">
                <a:solidFill>
                  <a:srgbClr val="00B050"/>
                </a:solidFill>
              </a:rPr>
              <a:t>ى</a:t>
            </a:r>
            <a:r>
              <a:rPr lang="ar-SA" sz="2600" b="1" dirty="0">
                <a:solidFill>
                  <a:schemeClr val="accent6">
                    <a:lumMod val="75000"/>
                  </a:schemeClr>
                </a:solidFill>
              </a:rPr>
              <a:t> ، كبر</a:t>
            </a:r>
            <a:r>
              <a:rPr lang="ar-SA" sz="2600" b="1" u="sng" dirty="0">
                <a:solidFill>
                  <a:srgbClr val="00B050"/>
                </a:solidFill>
              </a:rPr>
              <a:t>ى</a:t>
            </a:r>
            <a:r>
              <a:rPr lang="ar-SA" sz="26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ar-IQ" sz="2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sz="26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ar-SA" sz="2600" b="1" dirty="0">
                <a:solidFill>
                  <a:schemeClr val="tx1"/>
                </a:solidFill>
              </a:rPr>
              <a:t>إلاّ </a:t>
            </a:r>
            <a:r>
              <a:rPr lang="ar-SA" sz="2600" b="1" u="sng" dirty="0">
                <a:solidFill>
                  <a:schemeClr val="bg2">
                    <a:lumMod val="25000"/>
                  </a:schemeClr>
                </a:solidFill>
              </a:rPr>
              <a:t>إذا سبقتها ياء فتكتب الفاً طويلة </a:t>
            </a:r>
            <a:r>
              <a:rPr lang="ar-SA" sz="2600" b="1" dirty="0">
                <a:solidFill>
                  <a:schemeClr val="tx1"/>
                </a:solidFill>
              </a:rPr>
              <a:t>مثل </a:t>
            </a:r>
            <a:r>
              <a:rPr lang="ar-SA" sz="2600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  <a:endParaRPr lang="en-US" sz="2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51520" y="2276872"/>
            <a:ext cx="3215649" cy="2880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IQ" sz="2600" dirty="0" smtClean="0">
                <a:solidFill>
                  <a:srgbClr val="0070C0"/>
                </a:solidFill>
              </a:rPr>
              <a:t>ب- </a:t>
            </a:r>
            <a:r>
              <a:rPr lang="ar-SA" sz="2600" b="1" dirty="0" smtClean="0">
                <a:solidFill>
                  <a:srgbClr val="FF0000"/>
                </a:solidFill>
              </a:rPr>
              <a:t>كلّ </a:t>
            </a:r>
            <a:r>
              <a:rPr lang="ar-SA" sz="2600" b="1" dirty="0">
                <a:solidFill>
                  <a:srgbClr val="FF0000"/>
                </a:solidFill>
              </a:rPr>
              <a:t>اسم ثلاثي الالف فيه منقلبة عن ياء </a:t>
            </a:r>
            <a:r>
              <a:rPr lang="ar-SA" sz="2600" dirty="0">
                <a:solidFill>
                  <a:srgbClr val="0070C0"/>
                </a:solidFill>
              </a:rPr>
              <a:t>مثل : </a:t>
            </a:r>
            <a:r>
              <a:rPr lang="ar-SA" sz="2600" b="1" dirty="0">
                <a:solidFill>
                  <a:srgbClr val="0070C0"/>
                </a:solidFill>
              </a:rPr>
              <a:t>اسى، كرى، ندى، </a:t>
            </a:r>
            <a:endParaRPr lang="ar-IQ" sz="2600" b="1" dirty="0" smtClean="0">
              <a:solidFill>
                <a:srgbClr val="0070C0"/>
              </a:solidFill>
            </a:endParaRPr>
          </a:p>
          <a:p>
            <a:r>
              <a:rPr lang="ar-SA" sz="2600" b="1" dirty="0" smtClean="0">
                <a:solidFill>
                  <a:srgbClr val="0070C0"/>
                </a:solidFill>
              </a:rPr>
              <a:t>تقى</a:t>
            </a:r>
            <a:r>
              <a:rPr lang="ar-SA" sz="2600" b="1" dirty="0">
                <a:solidFill>
                  <a:srgbClr val="0070C0"/>
                </a:solidFill>
              </a:rPr>
              <a:t>، ثرى</a:t>
            </a:r>
            <a:r>
              <a:rPr lang="ar-SA" sz="2600" b="1" dirty="0" smtClean="0">
                <a:solidFill>
                  <a:srgbClr val="0070C0"/>
                </a:solidFill>
              </a:rPr>
              <a:t>...</a:t>
            </a:r>
            <a:endParaRPr lang="ar-IQ" sz="2600" b="1" dirty="0" smtClean="0">
              <a:solidFill>
                <a:srgbClr val="0070C0"/>
              </a:solidFill>
            </a:endParaRPr>
          </a:p>
          <a:p>
            <a:endParaRPr lang="ar-IQ" sz="2600" b="1" dirty="0">
              <a:solidFill>
                <a:srgbClr val="0070C0"/>
              </a:solidFill>
            </a:endParaRPr>
          </a:p>
          <a:p>
            <a:endParaRPr lang="en-US" sz="2600" dirty="0">
              <a:solidFill>
                <a:srgbClr val="0070C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04048" y="4149080"/>
            <a:ext cx="3816424" cy="136815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600" dirty="0" smtClean="0">
                <a:solidFill>
                  <a:schemeClr val="tx1"/>
                </a:solidFill>
              </a:rPr>
              <a:t>قضا</a:t>
            </a:r>
            <a:r>
              <a:rPr lang="ar-SA" sz="2600" b="1" u="sng" dirty="0" smtClean="0">
                <a:solidFill>
                  <a:srgbClr val="FF0000"/>
                </a:solidFill>
              </a:rPr>
              <a:t>يا </a:t>
            </a:r>
            <a:r>
              <a:rPr lang="ar-SA" sz="2600" dirty="0" smtClean="0">
                <a:solidFill>
                  <a:schemeClr val="tx1"/>
                </a:solidFill>
              </a:rPr>
              <a:t>، رزا</a:t>
            </a:r>
            <a:r>
              <a:rPr lang="ar-SA" sz="2600" b="1" u="sng" dirty="0" smtClean="0">
                <a:solidFill>
                  <a:srgbClr val="FF0000"/>
                </a:solidFill>
              </a:rPr>
              <a:t>يا</a:t>
            </a:r>
            <a:r>
              <a:rPr lang="ar-SA" sz="2600" dirty="0" smtClean="0">
                <a:solidFill>
                  <a:schemeClr val="tx1"/>
                </a:solidFill>
              </a:rPr>
              <a:t>، سجا</a:t>
            </a:r>
            <a:r>
              <a:rPr lang="ar-SA" sz="2600" b="1" u="sng" dirty="0" smtClean="0">
                <a:solidFill>
                  <a:srgbClr val="FF0000"/>
                </a:solidFill>
              </a:rPr>
              <a:t>يا</a:t>
            </a:r>
            <a:r>
              <a:rPr lang="ar-SA" sz="2600" dirty="0" smtClean="0">
                <a:solidFill>
                  <a:schemeClr val="tx1"/>
                </a:solidFill>
              </a:rPr>
              <a:t>، </a:t>
            </a:r>
            <a:endParaRPr lang="ar-IQ" sz="2600" dirty="0" smtClean="0">
              <a:solidFill>
                <a:schemeClr val="tx1"/>
              </a:solidFill>
            </a:endParaRPr>
          </a:p>
          <a:p>
            <a:pPr algn="ctr"/>
            <a:r>
              <a:rPr lang="ar-SA" sz="2600" b="1" u="sng" dirty="0" smtClean="0">
                <a:solidFill>
                  <a:schemeClr val="accent2"/>
                </a:solidFill>
              </a:rPr>
              <a:t>عدا</a:t>
            </a:r>
            <a:endParaRPr lang="ar-IQ" sz="2600" b="1" u="sng" dirty="0" smtClean="0">
              <a:solidFill>
                <a:schemeClr val="accent2"/>
              </a:solidFill>
            </a:endParaRPr>
          </a:p>
          <a:p>
            <a:pPr algn="ctr"/>
            <a:r>
              <a:rPr lang="ar-SA" sz="2600" dirty="0" smtClean="0">
                <a:solidFill>
                  <a:schemeClr val="tx1"/>
                </a:solidFill>
              </a:rPr>
              <a:t> (</a:t>
            </a:r>
            <a:r>
              <a:rPr lang="ar-SA" sz="2600" b="1" dirty="0" smtClean="0">
                <a:solidFill>
                  <a:srgbClr val="FF0000"/>
                </a:solidFill>
              </a:rPr>
              <a:t>يحيى</a:t>
            </a:r>
            <a:r>
              <a:rPr lang="ar-SA" sz="2600" dirty="0" smtClean="0">
                <a:solidFill>
                  <a:schemeClr val="tx1"/>
                </a:solidFill>
              </a:rPr>
              <a:t>، </a:t>
            </a:r>
            <a:r>
              <a:rPr lang="ar-SA" sz="2600" b="1" u="sng" dirty="0" smtClean="0">
                <a:solidFill>
                  <a:srgbClr val="FF0000"/>
                </a:solidFill>
              </a:rPr>
              <a:t>ريَى</a:t>
            </a:r>
            <a:r>
              <a:rPr lang="ar-SA" sz="2600" dirty="0" smtClean="0">
                <a:solidFill>
                  <a:schemeClr val="tx1"/>
                </a:solidFill>
              </a:rPr>
              <a:t>) </a:t>
            </a:r>
            <a:r>
              <a:rPr lang="ar-SA" sz="2600" b="1" u="sng" dirty="0" smtClean="0">
                <a:solidFill>
                  <a:srgbClr val="0070C0"/>
                </a:solidFill>
              </a:rPr>
              <a:t>فهما علمان</a:t>
            </a:r>
            <a:r>
              <a:rPr lang="ar-SA" sz="2600" dirty="0" smtClean="0">
                <a:solidFill>
                  <a:schemeClr val="tx1"/>
                </a:solidFill>
              </a:rPr>
              <a:t>.</a:t>
            </a:r>
            <a:endParaRPr 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588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555776" y="304391"/>
            <a:ext cx="4176464" cy="10801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 sz="2800" b="1" dirty="0" smtClean="0">
              <a:solidFill>
                <a:srgbClr val="FF0000"/>
              </a:solidFill>
            </a:endParaRPr>
          </a:p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ثانيا </a:t>
            </a:r>
            <a:r>
              <a:rPr lang="ar-SA" sz="2800" b="1" dirty="0">
                <a:solidFill>
                  <a:srgbClr val="FF0000"/>
                </a:solidFill>
              </a:rPr>
              <a:t>في </a:t>
            </a:r>
            <a:r>
              <a:rPr lang="ar-SA" sz="2800" b="1" dirty="0" smtClean="0">
                <a:solidFill>
                  <a:srgbClr val="FF0000"/>
                </a:solidFill>
              </a:rPr>
              <a:t>الأفعال</a:t>
            </a:r>
            <a:endParaRPr lang="ar-IQ" sz="2800" b="1" dirty="0" smtClean="0">
              <a:solidFill>
                <a:srgbClr val="FF0000"/>
              </a:solidFill>
            </a:endParaRPr>
          </a:p>
          <a:p>
            <a:pPr algn="ctr"/>
            <a:r>
              <a:rPr lang="ar-IQ" sz="2800" b="1" u="sng" dirty="0" smtClean="0">
                <a:solidFill>
                  <a:srgbClr val="FF0000"/>
                </a:solidFill>
              </a:rPr>
              <a:t>1- </a:t>
            </a:r>
            <a:r>
              <a:rPr lang="ar-SA" sz="2800" b="1" u="sng" dirty="0" smtClean="0">
                <a:solidFill>
                  <a:srgbClr val="FF0000"/>
                </a:solidFill>
              </a:rPr>
              <a:t>تكتب </a:t>
            </a:r>
            <a:r>
              <a:rPr lang="ar-SA" sz="2800" b="1" u="sng" dirty="0">
                <a:solidFill>
                  <a:srgbClr val="FF0000"/>
                </a:solidFill>
              </a:rPr>
              <a:t>الفاً طويلة في موضعين </a:t>
            </a:r>
            <a:r>
              <a:rPr lang="ar-SA" sz="2800" dirty="0">
                <a:solidFill>
                  <a:srgbClr val="FF0000"/>
                </a:solidFill>
              </a:rPr>
              <a:t>:</a:t>
            </a:r>
            <a:endParaRPr lang="en-US" sz="2800" dirty="0">
              <a:solidFill>
                <a:srgbClr val="FF0000"/>
              </a:solidFill>
            </a:endParaRPr>
          </a:p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932040" y="1844824"/>
            <a:ext cx="4032448" cy="22322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IQ" sz="2600" dirty="0" smtClean="0">
              <a:solidFill>
                <a:schemeClr val="tx1"/>
              </a:solidFill>
            </a:endParaRPr>
          </a:p>
          <a:p>
            <a:pPr marL="514350" indent="-514350">
              <a:buAutoNum type="arabic1Minus"/>
            </a:pPr>
            <a:r>
              <a:rPr lang="ar-SA" sz="2600" b="1" dirty="0" smtClean="0">
                <a:solidFill>
                  <a:srgbClr val="0070C0"/>
                </a:solidFill>
              </a:rPr>
              <a:t>في </a:t>
            </a:r>
            <a:r>
              <a:rPr lang="ar-SA" sz="2600" b="1" dirty="0">
                <a:solidFill>
                  <a:srgbClr val="0070C0"/>
                </a:solidFill>
              </a:rPr>
              <a:t>كلّ فعل ثلاثي ألفه منقلبة عن واو</a:t>
            </a:r>
            <a:r>
              <a:rPr lang="ar-SA" sz="2600" dirty="0">
                <a:solidFill>
                  <a:schemeClr val="tx1"/>
                </a:solidFill>
              </a:rPr>
              <a:t> مثل </a:t>
            </a:r>
            <a:r>
              <a:rPr lang="ar-SA" sz="2600" dirty="0" smtClean="0">
                <a:solidFill>
                  <a:schemeClr val="tx1"/>
                </a:solidFill>
              </a:rPr>
              <a:t>:</a:t>
            </a:r>
            <a:r>
              <a:rPr lang="ar-IQ" sz="2600" dirty="0" smtClean="0">
                <a:solidFill>
                  <a:schemeClr val="tx1"/>
                </a:solidFill>
              </a:rPr>
              <a:t> </a:t>
            </a:r>
            <a:r>
              <a:rPr lang="ar-SA" sz="2600" b="1" u="sng" dirty="0" smtClean="0">
                <a:solidFill>
                  <a:srgbClr val="FF0000"/>
                </a:solidFill>
              </a:rPr>
              <a:t>غزا</a:t>
            </a:r>
            <a:r>
              <a:rPr lang="ar-SA" sz="2600" dirty="0">
                <a:solidFill>
                  <a:schemeClr val="tx1"/>
                </a:solidFill>
              </a:rPr>
              <a:t>، </a:t>
            </a:r>
            <a:r>
              <a:rPr lang="ar-SA" sz="2600" b="1" u="sng" dirty="0">
                <a:solidFill>
                  <a:srgbClr val="FF0000"/>
                </a:solidFill>
              </a:rPr>
              <a:t>نجا</a:t>
            </a:r>
            <a:r>
              <a:rPr lang="ar-SA" sz="2600" dirty="0">
                <a:solidFill>
                  <a:schemeClr val="tx1"/>
                </a:solidFill>
              </a:rPr>
              <a:t>، </a:t>
            </a:r>
            <a:r>
              <a:rPr lang="ar-SA" sz="2600" b="1" u="sng" dirty="0">
                <a:solidFill>
                  <a:srgbClr val="FF0000"/>
                </a:solidFill>
              </a:rPr>
              <a:t>علا</a:t>
            </a:r>
            <a:r>
              <a:rPr lang="ar-SA" sz="2600" dirty="0">
                <a:solidFill>
                  <a:schemeClr val="tx1"/>
                </a:solidFill>
              </a:rPr>
              <a:t>، </a:t>
            </a:r>
            <a:r>
              <a:rPr lang="ar-SA" sz="2600" b="1" u="sng" dirty="0">
                <a:solidFill>
                  <a:srgbClr val="FF0000"/>
                </a:solidFill>
              </a:rPr>
              <a:t>بدا</a:t>
            </a:r>
            <a:r>
              <a:rPr lang="ar-SA" sz="2600" dirty="0" smtClean="0">
                <a:solidFill>
                  <a:schemeClr val="tx1"/>
                </a:solidFill>
              </a:rPr>
              <a:t>.</a:t>
            </a:r>
            <a:endParaRPr lang="ar-IQ" sz="2600" dirty="0" smtClean="0">
              <a:solidFill>
                <a:schemeClr val="tx1"/>
              </a:solidFill>
            </a:endParaRPr>
          </a:p>
          <a:p>
            <a:r>
              <a:rPr lang="ar-SA" sz="2600" b="1" u="sng" dirty="0" smtClean="0">
                <a:solidFill>
                  <a:srgbClr val="FF0000"/>
                </a:solidFill>
              </a:rPr>
              <a:t>فيُرد الفعل الى مضارعه أو الى مصدره</a:t>
            </a:r>
            <a:r>
              <a:rPr lang="ar-IQ" sz="2600" b="1" u="sng" dirty="0" smtClean="0">
                <a:solidFill>
                  <a:srgbClr val="FF0000"/>
                </a:solidFill>
              </a:rPr>
              <a:t>.</a:t>
            </a:r>
            <a:endParaRPr lang="ar-IQ" sz="2600" dirty="0" smtClean="0">
              <a:solidFill>
                <a:schemeClr val="tx1"/>
              </a:solidFill>
            </a:endParaRPr>
          </a:p>
          <a:p>
            <a:pPr marL="514350" indent="-514350">
              <a:buAutoNum type="arabic1Minus"/>
            </a:pP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917549" y="4820267"/>
            <a:ext cx="4536504" cy="139392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IQ" sz="2600" dirty="0" smtClean="0">
                <a:solidFill>
                  <a:schemeClr val="tx1"/>
                </a:solidFill>
              </a:rPr>
              <a:t>ب- </a:t>
            </a:r>
            <a:r>
              <a:rPr lang="ar-SA" sz="2600" b="1" dirty="0" smtClean="0">
                <a:solidFill>
                  <a:srgbClr val="FF0000"/>
                </a:solidFill>
              </a:rPr>
              <a:t>في </a:t>
            </a:r>
            <a:r>
              <a:rPr lang="ar-SA" sz="2600" b="1" dirty="0">
                <a:solidFill>
                  <a:srgbClr val="FF0000"/>
                </a:solidFill>
              </a:rPr>
              <a:t>كلّ فعل ثلاثي أو غير ثلاثي إذا جاءت قبلها ياء </a:t>
            </a:r>
            <a:r>
              <a:rPr lang="ar-SA" sz="2600" dirty="0">
                <a:solidFill>
                  <a:schemeClr val="tx1"/>
                </a:solidFill>
              </a:rPr>
              <a:t>مثل : </a:t>
            </a:r>
            <a:r>
              <a:rPr lang="ar-SA" sz="2600" dirty="0" smtClean="0">
                <a:solidFill>
                  <a:schemeClr val="tx1"/>
                </a:solidFill>
              </a:rPr>
              <a:t>ح</a:t>
            </a:r>
            <a:r>
              <a:rPr lang="ar-IQ" sz="2600" u="sng" dirty="0" smtClean="0">
                <a:solidFill>
                  <a:srgbClr val="FF0000"/>
                </a:solidFill>
              </a:rPr>
              <a:t>ـ</a:t>
            </a:r>
            <a:r>
              <a:rPr lang="ar-SA" sz="2600" u="sng" dirty="0" smtClean="0">
                <a:solidFill>
                  <a:srgbClr val="FF0000"/>
                </a:solidFill>
              </a:rPr>
              <a:t>ي</a:t>
            </a:r>
            <a:r>
              <a:rPr lang="ar-IQ" sz="2600" u="sng" dirty="0" smtClean="0">
                <a:solidFill>
                  <a:srgbClr val="FF0000"/>
                </a:solidFill>
              </a:rPr>
              <a:t>ـ</a:t>
            </a:r>
            <a:r>
              <a:rPr lang="ar-SA" sz="2600" u="sng" dirty="0" smtClean="0">
                <a:solidFill>
                  <a:srgbClr val="FF0000"/>
                </a:solidFill>
              </a:rPr>
              <a:t>ا </a:t>
            </a:r>
            <a:r>
              <a:rPr lang="ar-SA" sz="2600" dirty="0">
                <a:solidFill>
                  <a:schemeClr val="tx1"/>
                </a:solidFill>
              </a:rPr>
              <a:t>، </a:t>
            </a:r>
            <a:r>
              <a:rPr lang="ar-SA" sz="2600" dirty="0" smtClean="0">
                <a:solidFill>
                  <a:schemeClr val="tx1"/>
                </a:solidFill>
              </a:rPr>
              <a:t>استح</a:t>
            </a:r>
            <a:r>
              <a:rPr lang="ar-IQ" sz="2600" u="sng" dirty="0" smtClean="0">
                <a:solidFill>
                  <a:srgbClr val="FF0000"/>
                </a:solidFill>
              </a:rPr>
              <a:t>ـ</a:t>
            </a:r>
            <a:r>
              <a:rPr lang="ar-SA" sz="2600" u="sng" dirty="0" smtClean="0">
                <a:solidFill>
                  <a:srgbClr val="FF0000"/>
                </a:solidFill>
              </a:rPr>
              <a:t>ي</a:t>
            </a:r>
            <a:r>
              <a:rPr lang="ar-IQ" sz="2600" u="sng" dirty="0" smtClean="0">
                <a:solidFill>
                  <a:srgbClr val="FF0000"/>
                </a:solidFill>
              </a:rPr>
              <a:t>ـ</a:t>
            </a:r>
            <a:r>
              <a:rPr lang="ar-SA" sz="2600" u="sng" dirty="0" smtClean="0">
                <a:solidFill>
                  <a:srgbClr val="FF0000"/>
                </a:solidFill>
              </a:rPr>
              <a:t>ا </a:t>
            </a:r>
            <a:r>
              <a:rPr lang="ar-SA" sz="2600" dirty="0">
                <a:solidFill>
                  <a:schemeClr val="tx1"/>
                </a:solidFill>
              </a:rPr>
              <a:t>، </a:t>
            </a:r>
            <a:r>
              <a:rPr lang="ar-SA" sz="2600" dirty="0" smtClean="0">
                <a:solidFill>
                  <a:schemeClr val="tx1"/>
                </a:solidFill>
              </a:rPr>
              <a:t>ي</a:t>
            </a:r>
            <a:r>
              <a:rPr lang="ar-IQ" sz="2600" dirty="0" smtClean="0">
                <a:solidFill>
                  <a:schemeClr val="tx1"/>
                </a:solidFill>
              </a:rPr>
              <a:t>ـ</a:t>
            </a:r>
            <a:r>
              <a:rPr lang="ar-SA" sz="2600" dirty="0" smtClean="0">
                <a:solidFill>
                  <a:schemeClr val="tx1"/>
                </a:solidFill>
              </a:rPr>
              <a:t>ح</a:t>
            </a:r>
            <a:r>
              <a:rPr lang="ar-IQ" sz="2600" u="sng" dirty="0" smtClean="0">
                <a:solidFill>
                  <a:srgbClr val="FF0000"/>
                </a:solidFill>
              </a:rPr>
              <a:t>ـ</a:t>
            </a:r>
            <a:r>
              <a:rPr lang="ar-SA" sz="2600" u="sng" dirty="0" smtClean="0">
                <a:solidFill>
                  <a:srgbClr val="FF0000"/>
                </a:solidFill>
              </a:rPr>
              <a:t>ي</a:t>
            </a:r>
            <a:r>
              <a:rPr lang="ar-IQ" sz="2600" u="sng" dirty="0" smtClean="0">
                <a:solidFill>
                  <a:srgbClr val="FF0000"/>
                </a:solidFill>
              </a:rPr>
              <a:t>ـ</a:t>
            </a:r>
            <a:r>
              <a:rPr lang="ar-SA" sz="2600" u="sng" dirty="0" smtClean="0">
                <a:solidFill>
                  <a:srgbClr val="FF0000"/>
                </a:solidFill>
              </a:rPr>
              <a:t>ا </a:t>
            </a:r>
            <a:r>
              <a:rPr lang="ar-SA" sz="2600" dirty="0">
                <a:solidFill>
                  <a:schemeClr val="tx1"/>
                </a:solidFill>
              </a:rPr>
              <a:t>.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95536" y="1578663"/>
            <a:ext cx="2375900" cy="326862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 sz="2600" dirty="0" smtClean="0">
              <a:solidFill>
                <a:schemeClr val="tx1"/>
              </a:solidFill>
            </a:endParaRPr>
          </a:p>
          <a:p>
            <a:pPr algn="ctr"/>
            <a:endParaRPr lang="ar-IQ" sz="2600" dirty="0">
              <a:solidFill>
                <a:schemeClr val="tx1"/>
              </a:solidFill>
            </a:endParaRPr>
          </a:p>
          <a:p>
            <a:pPr algn="ctr"/>
            <a:endParaRPr lang="ar-IQ" sz="2600" dirty="0" smtClean="0">
              <a:solidFill>
                <a:schemeClr val="tx1"/>
              </a:solidFill>
            </a:endParaRPr>
          </a:p>
          <a:p>
            <a:pPr algn="ctr"/>
            <a:r>
              <a:rPr lang="ar-IQ" sz="2600" dirty="0" smtClean="0">
                <a:solidFill>
                  <a:schemeClr val="tx1"/>
                </a:solidFill>
              </a:rPr>
              <a:t>نمـ</a:t>
            </a:r>
            <a:r>
              <a:rPr lang="ar-IQ" sz="2600" b="1" dirty="0" smtClean="0">
                <a:solidFill>
                  <a:srgbClr val="FF0000"/>
                </a:solidFill>
              </a:rPr>
              <a:t>ا</a:t>
            </a:r>
            <a:r>
              <a:rPr lang="ar-IQ" sz="2600" dirty="0" smtClean="0">
                <a:solidFill>
                  <a:schemeClr val="tx1"/>
                </a:solidFill>
              </a:rPr>
              <a:t> --- يَنْمـ</a:t>
            </a:r>
            <a:r>
              <a:rPr lang="ar-IQ" sz="2600" b="1" dirty="0" smtClean="0">
                <a:solidFill>
                  <a:srgbClr val="FF0000"/>
                </a:solidFill>
              </a:rPr>
              <a:t>و</a:t>
            </a:r>
          </a:p>
          <a:p>
            <a:pPr algn="ctr"/>
            <a:r>
              <a:rPr lang="ar-IQ" sz="2600" dirty="0" smtClean="0">
                <a:solidFill>
                  <a:schemeClr val="tx1"/>
                </a:solidFill>
              </a:rPr>
              <a:t>دَنـ</a:t>
            </a:r>
            <a:r>
              <a:rPr lang="ar-IQ" sz="2600" b="1" dirty="0" smtClean="0">
                <a:solidFill>
                  <a:srgbClr val="FF0000"/>
                </a:solidFill>
              </a:rPr>
              <a:t>ا</a:t>
            </a:r>
            <a:r>
              <a:rPr lang="ar-IQ" sz="2600" dirty="0" smtClean="0">
                <a:solidFill>
                  <a:schemeClr val="tx1"/>
                </a:solidFill>
              </a:rPr>
              <a:t> --- يَدنْـو</a:t>
            </a:r>
          </a:p>
          <a:p>
            <a:pPr algn="ctr"/>
            <a:r>
              <a:rPr lang="ar-IQ" sz="2600" dirty="0" smtClean="0">
                <a:solidFill>
                  <a:schemeClr val="tx1"/>
                </a:solidFill>
              </a:rPr>
              <a:t>نَجا </a:t>
            </a:r>
            <a:r>
              <a:rPr lang="ar-IQ" sz="2600" dirty="0" smtClean="0">
                <a:solidFill>
                  <a:srgbClr val="FF0000"/>
                </a:solidFill>
              </a:rPr>
              <a:t>----</a:t>
            </a:r>
            <a:r>
              <a:rPr lang="ar-IQ" sz="2600" dirty="0" smtClean="0">
                <a:solidFill>
                  <a:schemeClr val="tx1"/>
                </a:solidFill>
              </a:rPr>
              <a:t> يَنْـجـ</a:t>
            </a:r>
            <a:r>
              <a:rPr lang="ar-IQ" sz="2600" b="1" dirty="0" smtClean="0">
                <a:solidFill>
                  <a:srgbClr val="FF0000"/>
                </a:solidFill>
              </a:rPr>
              <a:t>و</a:t>
            </a:r>
          </a:p>
          <a:p>
            <a:pPr algn="ctr"/>
            <a:r>
              <a:rPr lang="ar-IQ" sz="2600" dirty="0" smtClean="0">
                <a:solidFill>
                  <a:schemeClr val="tx1"/>
                </a:solidFill>
              </a:rPr>
              <a:t>سَمـ</a:t>
            </a:r>
            <a:r>
              <a:rPr lang="ar-IQ" sz="2600" b="1" dirty="0" smtClean="0">
                <a:solidFill>
                  <a:srgbClr val="FF0000"/>
                </a:solidFill>
              </a:rPr>
              <a:t>ا</a:t>
            </a:r>
            <a:r>
              <a:rPr lang="ar-IQ" sz="2600" dirty="0" smtClean="0">
                <a:solidFill>
                  <a:srgbClr val="FF0000"/>
                </a:solidFill>
              </a:rPr>
              <a:t> --- </a:t>
            </a:r>
            <a:r>
              <a:rPr lang="ar-IQ" sz="2600" dirty="0" smtClean="0">
                <a:solidFill>
                  <a:schemeClr val="tx1"/>
                </a:solidFill>
              </a:rPr>
              <a:t>يَسمـ</a:t>
            </a:r>
            <a:r>
              <a:rPr lang="ar-IQ" sz="2600" b="1" dirty="0" smtClean="0">
                <a:solidFill>
                  <a:srgbClr val="FF0000"/>
                </a:solidFill>
              </a:rPr>
              <a:t>و</a:t>
            </a:r>
          </a:p>
          <a:p>
            <a:r>
              <a:rPr lang="ar-IQ" sz="2600" b="1" dirty="0" smtClean="0">
                <a:solidFill>
                  <a:srgbClr val="FF0000"/>
                </a:solidFill>
              </a:rPr>
              <a:t>  </a:t>
            </a:r>
            <a:r>
              <a:rPr lang="ar-SA" sz="2600" dirty="0" smtClean="0">
                <a:solidFill>
                  <a:schemeClr val="tx1"/>
                </a:solidFill>
              </a:rPr>
              <a:t>غز</a:t>
            </a:r>
            <a:r>
              <a:rPr lang="ar-SA" sz="2600" b="1" dirty="0" smtClean="0">
                <a:solidFill>
                  <a:srgbClr val="FF0000"/>
                </a:solidFill>
              </a:rPr>
              <a:t>ا</a:t>
            </a:r>
            <a:r>
              <a:rPr lang="ar-IQ" sz="2600" b="1" dirty="0" smtClean="0">
                <a:solidFill>
                  <a:srgbClr val="FF0000"/>
                </a:solidFill>
              </a:rPr>
              <a:t> ----</a:t>
            </a:r>
            <a:r>
              <a:rPr lang="ar-IQ" sz="2600" b="1" dirty="0" smtClean="0">
                <a:solidFill>
                  <a:schemeClr val="tx1"/>
                </a:solidFill>
              </a:rPr>
              <a:t> </a:t>
            </a:r>
            <a:r>
              <a:rPr lang="ar-IQ" sz="2600" dirty="0" smtClean="0">
                <a:solidFill>
                  <a:schemeClr val="tx1"/>
                </a:solidFill>
              </a:rPr>
              <a:t>يَغز</a:t>
            </a:r>
            <a:r>
              <a:rPr lang="ar-IQ" sz="2600" b="1" dirty="0" smtClean="0">
                <a:solidFill>
                  <a:srgbClr val="FF0000"/>
                </a:solidFill>
              </a:rPr>
              <a:t>و</a:t>
            </a:r>
            <a:r>
              <a:rPr lang="ar-IQ" sz="2600" b="1" dirty="0" smtClean="0">
                <a:solidFill>
                  <a:schemeClr val="tx1"/>
                </a:solidFill>
              </a:rPr>
              <a:t>ا</a:t>
            </a:r>
          </a:p>
          <a:p>
            <a:r>
              <a:rPr lang="ar-IQ" sz="2600" dirty="0" smtClean="0">
                <a:solidFill>
                  <a:schemeClr val="tx1"/>
                </a:solidFill>
              </a:rPr>
              <a:t>عـل</a:t>
            </a:r>
            <a:r>
              <a:rPr lang="ar-IQ" sz="2600" dirty="0" smtClean="0">
                <a:solidFill>
                  <a:srgbClr val="FF0000"/>
                </a:solidFill>
              </a:rPr>
              <a:t>ا ---- </a:t>
            </a:r>
            <a:r>
              <a:rPr lang="ar-IQ" sz="2600" dirty="0" smtClean="0">
                <a:solidFill>
                  <a:schemeClr val="tx1"/>
                </a:solidFill>
              </a:rPr>
              <a:t>يَعلـ</a:t>
            </a:r>
            <a:r>
              <a:rPr lang="ar-IQ" sz="2600" b="1" dirty="0" smtClean="0">
                <a:solidFill>
                  <a:srgbClr val="FF0000"/>
                </a:solidFill>
              </a:rPr>
              <a:t>و</a:t>
            </a:r>
            <a:r>
              <a:rPr lang="ar-IQ" sz="2600" dirty="0" smtClean="0">
                <a:solidFill>
                  <a:schemeClr val="tx1"/>
                </a:solidFill>
              </a:rPr>
              <a:t>ا</a:t>
            </a:r>
          </a:p>
          <a:p>
            <a:r>
              <a:rPr lang="ar-IQ" sz="2600" dirty="0" smtClean="0">
                <a:solidFill>
                  <a:schemeClr val="tx1"/>
                </a:solidFill>
              </a:rPr>
              <a:t>بـد</a:t>
            </a:r>
            <a:r>
              <a:rPr lang="ar-IQ" sz="2600" b="1" dirty="0" smtClean="0">
                <a:solidFill>
                  <a:srgbClr val="FF0000"/>
                </a:solidFill>
              </a:rPr>
              <a:t>ا  ----- </a:t>
            </a:r>
            <a:r>
              <a:rPr lang="ar-IQ" sz="2600" dirty="0" smtClean="0">
                <a:solidFill>
                  <a:schemeClr val="tx1"/>
                </a:solidFill>
              </a:rPr>
              <a:t>يَبد</a:t>
            </a:r>
            <a:r>
              <a:rPr lang="ar-IQ" sz="2600" b="1" dirty="0" smtClean="0">
                <a:solidFill>
                  <a:srgbClr val="FF0000"/>
                </a:solidFill>
              </a:rPr>
              <a:t>و</a:t>
            </a:r>
          </a:p>
          <a:p>
            <a:endParaRPr lang="ar-IQ" sz="2600" b="1" dirty="0" smtClean="0">
              <a:solidFill>
                <a:srgbClr val="FF0000"/>
              </a:solidFill>
            </a:endParaRPr>
          </a:p>
          <a:p>
            <a:endParaRPr lang="ar-IQ" sz="2600" b="1" dirty="0">
              <a:solidFill>
                <a:schemeClr val="tx1"/>
              </a:solidFill>
            </a:endParaRPr>
          </a:p>
          <a:p>
            <a:endParaRPr lang="ar-IQ" sz="2600" b="1" dirty="0">
              <a:solidFill>
                <a:schemeClr val="tx1"/>
              </a:solidFill>
            </a:endParaRPr>
          </a:p>
        </p:txBody>
      </p:sp>
      <p:sp>
        <p:nvSpPr>
          <p:cNvPr id="7" name="Left Arrow 6"/>
          <p:cNvSpPr/>
          <p:nvPr/>
        </p:nvSpPr>
        <p:spPr>
          <a:xfrm>
            <a:off x="3059832" y="2436030"/>
            <a:ext cx="1728192" cy="77694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IQ" sz="2400" b="1" dirty="0" smtClean="0">
                <a:solidFill>
                  <a:schemeClr val="tx1"/>
                </a:solidFill>
              </a:rPr>
              <a:t>أمثلة</a:t>
            </a:r>
            <a:endParaRPr lang="ar-IQ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255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63688" y="188640"/>
            <a:ext cx="5184576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IQ" sz="2800" b="1" dirty="0" smtClean="0">
                <a:solidFill>
                  <a:srgbClr val="FF0000"/>
                </a:solidFill>
              </a:rPr>
              <a:t>2- </a:t>
            </a:r>
            <a:r>
              <a:rPr lang="ar-SA" sz="2800" b="1" dirty="0" smtClean="0">
                <a:solidFill>
                  <a:srgbClr val="FF0000"/>
                </a:solidFill>
              </a:rPr>
              <a:t>وتكتب </a:t>
            </a:r>
            <a:r>
              <a:rPr lang="ar-SA" sz="2800" b="1" dirty="0">
                <a:solidFill>
                  <a:srgbClr val="FF0000"/>
                </a:solidFill>
              </a:rPr>
              <a:t>على صورة ياء في موضعين :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681637" y="1984252"/>
            <a:ext cx="4179714" cy="170648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IQ" sz="2600" dirty="0" smtClean="0">
                <a:solidFill>
                  <a:schemeClr val="tx1"/>
                </a:solidFill>
              </a:rPr>
              <a:t>أ- </a:t>
            </a:r>
            <a:r>
              <a:rPr lang="ar-SA" sz="2600" b="1" dirty="0" smtClean="0">
                <a:solidFill>
                  <a:srgbClr val="FF0000"/>
                </a:solidFill>
              </a:rPr>
              <a:t>في </a:t>
            </a:r>
            <a:r>
              <a:rPr lang="ar-SA" sz="2600" b="1" dirty="0">
                <a:solidFill>
                  <a:srgbClr val="FF0000"/>
                </a:solidFill>
              </a:rPr>
              <a:t>كلّ فعل ثلاثي إذا كانت منقلبة عن ياء </a:t>
            </a:r>
            <a:r>
              <a:rPr lang="ar-SA" sz="2600" dirty="0">
                <a:solidFill>
                  <a:schemeClr val="tx1"/>
                </a:solidFill>
              </a:rPr>
              <a:t>مثل : </a:t>
            </a:r>
            <a:r>
              <a:rPr lang="ar-SA" sz="2800" dirty="0" smtClean="0">
                <a:solidFill>
                  <a:schemeClr val="tx1"/>
                </a:solidFill>
              </a:rPr>
              <a:t>سع</a:t>
            </a:r>
            <a:r>
              <a:rPr lang="ar-IQ" sz="2800" dirty="0" smtClean="0">
                <a:solidFill>
                  <a:schemeClr val="tx1"/>
                </a:solidFill>
              </a:rPr>
              <a:t>ـ</a:t>
            </a:r>
            <a:r>
              <a:rPr lang="ar-SA" sz="2800" u="sng" dirty="0" smtClean="0">
                <a:solidFill>
                  <a:srgbClr val="FF0000"/>
                </a:solidFill>
              </a:rPr>
              <a:t>ى</a:t>
            </a:r>
            <a:r>
              <a:rPr lang="ar-SA" sz="2800" dirty="0" smtClean="0">
                <a:solidFill>
                  <a:schemeClr val="tx1"/>
                </a:solidFill>
              </a:rPr>
              <a:t> </a:t>
            </a:r>
            <a:r>
              <a:rPr lang="ar-SA" sz="2800" dirty="0">
                <a:solidFill>
                  <a:schemeClr val="tx1"/>
                </a:solidFill>
              </a:rPr>
              <a:t>، </a:t>
            </a:r>
            <a:r>
              <a:rPr lang="ar-SA" sz="2800" dirty="0" smtClean="0">
                <a:solidFill>
                  <a:schemeClr val="tx1"/>
                </a:solidFill>
              </a:rPr>
              <a:t>رم</a:t>
            </a:r>
            <a:r>
              <a:rPr lang="ar-IQ" sz="2800" dirty="0" smtClean="0">
                <a:solidFill>
                  <a:schemeClr val="tx1"/>
                </a:solidFill>
              </a:rPr>
              <a:t>ـ</a:t>
            </a:r>
            <a:r>
              <a:rPr lang="ar-SA" sz="2800" u="sng" dirty="0" smtClean="0">
                <a:solidFill>
                  <a:srgbClr val="FF0000"/>
                </a:solidFill>
              </a:rPr>
              <a:t>ى</a:t>
            </a:r>
            <a:r>
              <a:rPr lang="ar-SA" sz="2800" dirty="0" smtClean="0">
                <a:solidFill>
                  <a:schemeClr val="tx1"/>
                </a:solidFill>
              </a:rPr>
              <a:t> </a:t>
            </a:r>
            <a:r>
              <a:rPr lang="ar-SA" sz="2800" dirty="0">
                <a:solidFill>
                  <a:schemeClr val="tx1"/>
                </a:solidFill>
              </a:rPr>
              <a:t>، </a:t>
            </a:r>
            <a:r>
              <a:rPr lang="ar-SA" sz="2800" dirty="0" smtClean="0">
                <a:solidFill>
                  <a:schemeClr val="tx1"/>
                </a:solidFill>
              </a:rPr>
              <a:t>بك</a:t>
            </a:r>
            <a:r>
              <a:rPr lang="ar-IQ" sz="2800" dirty="0" smtClean="0">
                <a:solidFill>
                  <a:schemeClr val="tx1"/>
                </a:solidFill>
              </a:rPr>
              <a:t>ـ</a:t>
            </a:r>
            <a:r>
              <a:rPr lang="ar-SA" sz="2800" u="sng" dirty="0" smtClean="0">
                <a:solidFill>
                  <a:srgbClr val="FF0000"/>
                </a:solidFill>
              </a:rPr>
              <a:t>ى</a:t>
            </a:r>
            <a:r>
              <a:rPr lang="ar-SA" sz="2800" dirty="0">
                <a:solidFill>
                  <a:schemeClr val="tx1"/>
                </a:solidFill>
              </a:rPr>
              <a:t>، جر</a:t>
            </a:r>
            <a:r>
              <a:rPr lang="ar-SA" sz="2800" u="sng" dirty="0">
                <a:solidFill>
                  <a:srgbClr val="FF0000"/>
                </a:solidFill>
              </a:rPr>
              <a:t>ى</a:t>
            </a:r>
            <a:r>
              <a:rPr lang="ar-SA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681637" y="4365104"/>
            <a:ext cx="3816424" cy="201622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IQ" sz="2600" dirty="0" smtClean="0">
                <a:solidFill>
                  <a:schemeClr val="tx1"/>
                </a:solidFill>
              </a:rPr>
              <a:t>ب- </a:t>
            </a:r>
            <a:r>
              <a:rPr lang="ar-SA" sz="2600" b="1" dirty="0" smtClean="0">
                <a:solidFill>
                  <a:srgbClr val="FF0000"/>
                </a:solidFill>
              </a:rPr>
              <a:t>في </a:t>
            </a:r>
            <a:r>
              <a:rPr lang="ar-SA" sz="2600" b="1" dirty="0">
                <a:solidFill>
                  <a:srgbClr val="FF0000"/>
                </a:solidFill>
              </a:rPr>
              <a:t>كلّ فعل زاد عن ثلاثة أحرف ولم يكن قبل آخره  ياء </a:t>
            </a:r>
            <a:r>
              <a:rPr lang="ar-SA" sz="2600" dirty="0">
                <a:solidFill>
                  <a:schemeClr val="tx1"/>
                </a:solidFill>
              </a:rPr>
              <a:t>مثل : </a:t>
            </a:r>
            <a:r>
              <a:rPr lang="ar-SA" sz="2800" dirty="0">
                <a:solidFill>
                  <a:schemeClr val="tx1"/>
                </a:solidFill>
              </a:rPr>
              <a:t>اشتر</a:t>
            </a:r>
            <a:r>
              <a:rPr lang="ar-SA" sz="2800" b="1" u="sng" dirty="0">
                <a:solidFill>
                  <a:srgbClr val="FF0000"/>
                </a:solidFill>
              </a:rPr>
              <a:t>ى </a:t>
            </a:r>
            <a:r>
              <a:rPr lang="ar-SA" sz="2800" dirty="0">
                <a:solidFill>
                  <a:schemeClr val="tx1"/>
                </a:solidFill>
              </a:rPr>
              <a:t>، استرخ</a:t>
            </a:r>
            <a:r>
              <a:rPr lang="ar-SA" sz="2800" u="sng" dirty="0">
                <a:solidFill>
                  <a:srgbClr val="FF0000"/>
                </a:solidFill>
              </a:rPr>
              <a:t>ى</a:t>
            </a:r>
            <a:r>
              <a:rPr lang="ar-SA" sz="2600" dirty="0">
                <a:solidFill>
                  <a:schemeClr val="tx1"/>
                </a:solidFill>
              </a:rPr>
              <a:t>.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23528" y="1413916"/>
            <a:ext cx="2498576" cy="381642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IQ" sz="2600" dirty="0" smtClean="0">
                <a:solidFill>
                  <a:schemeClr val="tx1"/>
                </a:solidFill>
              </a:rPr>
              <a:t>سَعـ</a:t>
            </a:r>
            <a:r>
              <a:rPr lang="ar-IQ" sz="2600" dirty="0" smtClean="0">
                <a:solidFill>
                  <a:srgbClr val="FF0000"/>
                </a:solidFill>
              </a:rPr>
              <a:t>ى</a:t>
            </a:r>
            <a:r>
              <a:rPr lang="ar-IQ" sz="2600" dirty="0" smtClean="0">
                <a:solidFill>
                  <a:schemeClr val="tx1"/>
                </a:solidFill>
              </a:rPr>
              <a:t> ----- يسعـ</a:t>
            </a:r>
            <a:r>
              <a:rPr lang="ar-IQ" sz="2600" dirty="0" smtClean="0">
                <a:solidFill>
                  <a:srgbClr val="FF0000"/>
                </a:solidFill>
              </a:rPr>
              <a:t>ي</a:t>
            </a:r>
          </a:p>
          <a:p>
            <a:pPr algn="ctr"/>
            <a:r>
              <a:rPr lang="ar-IQ" sz="2600" dirty="0" smtClean="0">
                <a:solidFill>
                  <a:schemeClr val="tx1"/>
                </a:solidFill>
              </a:rPr>
              <a:t>رَمـ</a:t>
            </a:r>
            <a:r>
              <a:rPr lang="ar-IQ" sz="2600" dirty="0" smtClean="0">
                <a:solidFill>
                  <a:srgbClr val="FF0000"/>
                </a:solidFill>
              </a:rPr>
              <a:t>ى</a:t>
            </a:r>
            <a:r>
              <a:rPr lang="ar-IQ" sz="2600" dirty="0" smtClean="0">
                <a:solidFill>
                  <a:schemeClr val="tx1"/>
                </a:solidFill>
              </a:rPr>
              <a:t> ----- يرمــ</a:t>
            </a:r>
            <a:r>
              <a:rPr lang="ar-IQ" sz="2600" dirty="0" smtClean="0">
                <a:solidFill>
                  <a:srgbClr val="FF0000"/>
                </a:solidFill>
              </a:rPr>
              <a:t>ي</a:t>
            </a:r>
          </a:p>
          <a:p>
            <a:pPr algn="ctr"/>
            <a:r>
              <a:rPr lang="ar-IQ" sz="2600" dirty="0">
                <a:solidFill>
                  <a:schemeClr val="tx1"/>
                </a:solidFill>
              </a:rPr>
              <a:t> </a:t>
            </a:r>
            <a:r>
              <a:rPr lang="ar-IQ" sz="2600" dirty="0" smtClean="0">
                <a:solidFill>
                  <a:schemeClr val="tx1"/>
                </a:solidFill>
              </a:rPr>
              <a:t>بَك</a:t>
            </a:r>
            <a:r>
              <a:rPr lang="ar-IQ" sz="2600" dirty="0" smtClean="0">
                <a:solidFill>
                  <a:srgbClr val="FF0000"/>
                </a:solidFill>
              </a:rPr>
              <a:t>ى</a:t>
            </a:r>
            <a:r>
              <a:rPr lang="ar-IQ" sz="2600" dirty="0" smtClean="0">
                <a:solidFill>
                  <a:schemeClr val="tx1"/>
                </a:solidFill>
              </a:rPr>
              <a:t> ----- يبكــ</a:t>
            </a:r>
            <a:r>
              <a:rPr lang="ar-IQ" sz="2600" dirty="0" smtClean="0">
                <a:solidFill>
                  <a:srgbClr val="FF0000"/>
                </a:solidFill>
              </a:rPr>
              <a:t>ي</a:t>
            </a:r>
          </a:p>
          <a:p>
            <a:pPr algn="ctr"/>
            <a:r>
              <a:rPr lang="ar-IQ" sz="2600" dirty="0">
                <a:solidFill>
                  <a:schemeClr val="tx1"/>
                </a:solidFill>
              </a:rPr>
              <a:t> </a:t>
            </a:r>
            <a:r>
              <a:rPr lang="ar-IQ" sz="2600" dirty="0" smtClean="0">
                <a:solidFill>
                  <a:schemeClr val="tx1"/>
                </a:solidFill>
              </a:rPr>
              <a:t>جر</a:t>
            </a:r>
            <a:r>
              <a:rPr lang="ar-IQ" sz="2600" dirty="0" smtClean="0">
                <a:solidFill>
                  <a:srgbClr val="FF0000"/>
                </a:solidFill>
              </a:rPr>
              <a:t>ى</a:t>
            </a:r>
            <a:r>
              <a:rPr lang="ar-IQ" sz="2600" dirty="0" smtClean="0">
                <a:solidFill>
                  <a:schemeClr val="tx1"/>
                </a:solidFill>
              </a:rPr>
              <a:t> ----- يجر</a:t>
            </a:r>
            <a:r>
              <a:rPr lang="ar-IQ" sz="2600" dirty="0" smtClean="0">
                <a:solidFill>
                  <a:srgbClr val="FF0000"/>
                </a:solidFill>
              </a:rPr>
              <a:t>ي</a:t>
            </a:r>
          </a:p>
          <a:p>
            <a:pPr algn="ctr"/>
            <a:r>
              <a:rPr lang="ar-IQ" sz="2600" dirty="0" smtClean="0">
                <a:solidFill>
                  <a:schemeClr val="tx1"/>
                </a:solidFill>
              </a:rPr>
              <a:t> بَنـ</a:t>
            </a:r>
            <a:r>
              <a:rPr lang="ar-IQ" sz="2600" dirty="0" smtClean="0">
                <a:solidFill>
                  <a:srgbClr val="FF0000"/>
                </a:solidFill>
              </a:rPr>
              <a:t>ى</a:t>
            </a:r>
            <a:r>
              <a:rPr lang="ar-IQ" sz="2600" dirty="0" smtClean="0">
                <a:solidFill>
                  <a:schemeClr val="tx1"/>
                </a:solidFill>
              </a:rPr>
              <a:t>  -----  يبنــ</a:t>
            </a:r>
            <a:r>
              <a:rPr lang="ar-IQ" sz="2600" dirty="0" smtClean="0">
                <a:solidFill>
                  <a:srgbClr val="FF0000"/>
                </a:solidFill>
              </a:rPr>
              <a:t>ي</a:t>
            </a:r>
          </a:p>
          <a:p>
            <a:pPr algn="ctr"/>
            <a:r>
              <a:rPr lang="ar-IQ" sz="2600" dirty="0" smtClean="0">
                <a:solidFill>
                  <a:schemeClr val="tx1"/>
                </a:solidFill>
              </a:rPr>
              <a:t>مَشـ</a:t>
            </a:r>
            <a:r>
              <a:rPr lang="ar-IQ" sz="2600" dirty="0" smtClean="0">
                <a:solidFill>
                  <a:srgbClr val="FF0000"/>
                </a:solidFill>
              </a:rPr>
              <a:t>ى</a:t>
            </a:r>
            <a:r>
              <a:rPr lang="ar-IQ" sz="2600" dirty="0" smtClean="0">
                <a:solidFill>
                  <a:schemeClr val="tx1"/>
                </a:solidFill>
              </a:rPr>
              <a:t> ---- يَمشــ</a:t>
            </a:r>
            <a:r>
              <a:rPr lang="ar-IQ" sz="2600" dirty="0" smtClean="0">
                <a:solidFill>
                  <a:srgbClr val="FF0000"/>
                </a:solidFill>
              </a:rPr>
              <a:t>ي</a:t>
            </a:r>
          </a:p>
          <a:p>
            <a:pPr algn="ctr"/>
            <a:r>
              <a:rPr lang="ar-IQ" sz="2600" dirty="0" smtClean="0">
                <a:solidFill>
                  <a:schemeClr val="tx1"/>
                </a:solidFill>
              </a:rPr>
              <a:t>جَنــ</a:t>
            </a:r>
            <a:r>
              <a:rPr lang="ar-IQ" sz="2600" dirty="0" smtClean="0">
                <a:solidFill>
                  <a:srgbClr val="FF0000"/>
                </a:solidFill>
              </a:rPr>
              <a:t>ى</a:t>
            </a:r>
            <a:r>
              <a:rPr lang="ar-IQ" sz="2600" dirty="0" smtClean="0">
                <a:solidFill>
                  <a:schemeClr val="tx1"/>
                </a:solidFill>
              </a:rPr>
              <a:t> ---- يَجن</a:t>
            </a:r>
            <a:r>
              <a:rPr lang="ar-IQ" sz="2600" dirty="0" smtClean="0">
                <a:solidFill>
                  <a:srgbClr val="FF0000"/>
                </a:solidFill>
              </a:rPr>
              <a:t>ي</a:t>
            </a:r>
            <a:endParaRPr lang="ar-IQ" sz="2600" dirty="0">
              <a:solidFill>
                <a:srgbClr val="FF0000"/>
              </a:solidFill>
            </a:endParaRPr>
          </a:p>
        </p:txBody>
      </p:sp>
      <p:sp>
        <p:nvSpPr>
          <p:cNvPr id="6" name="Left Arrow 5"/>
          <p:cNvSpPr/>
          <p:nvPr/>
        </p:nvSpPr>
        <p:spPr>
          <a:xfrm>
            <a:off x="3017528" y="2374166"/>
            <a:ext cx="1554472" cy="76680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IQ" sz="2600" dirty="0" smtClean="0">
                <a:solidFill>
                  <a:schemeClr val="tx1"/>
                </a:solidFill>
              </a:rPr>
              <a:t>أمثلة</a:t>
            </a:r>
            <a:endParaRPr lang="ar-IQ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22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491880" y="548680"/>
            <a:ext cx="2858616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ثالثا</a:t>
            </a:r>
            <a:r>
              <a:rPr lang="ar-IQ" sz="2800" b="1" dirty="0" smtClean="0">
                <a:solidFill>
                  <a:srgbClr val="FF0000"/>
                </a:solidFill>
              </a:rPr>
              <a:t>:</a:t>
            </a:r>
            <a:r>
              <a:rPr lang="ar-SA" sz="2800" b="1" dirty="0" smtClean="0">
                <a:solidFill>
                  <a:srgbClr val="FF0000"/>
                </a:solidFill>
              </a:rPr>
              <a:t> </a:t>
            </a:r>
            <a:r>
              <a:rPr lang="ar-SA" sz="2800" b="1" dirty="0">
                <a:solidFill>
                  <a:srgbClr val="FF0000"/>
                </a:solidFill>
              </a:rPr>
              <a:t>في  الحروف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5436096" y="2132856"/>
            <a:ext cx="3169597" cy="273630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IQ" sz="2600" dirty="0" smtClean="0">
                <a:solidFill>
                  <a:schemeClr val="tx1"/>
                </a:solidFill>
              </a:rPr>
              <a:t>أ- </a:t>
            </a:r>
            <a:r>
              <a:rPr lang="ar-SA" sz="2600" dirty="0" smtClean="0">
                <a:solidFill>
                  <a:schemeClr val="tx1"/>
                </a:solidFill>
              </a:rPr>
              <a:t>تكتب </a:t>
            </a:r>
            <a:r>
              <a:rPr lang="ar-SA" sz="2600" dirty="0">
                <a:solidFill>
                  <a:schemeClr val="tx1"/>
                </a:solidFill>
              </a:rPr>
              <a:t>في الحروف </a:t>
            </a:r>
            <a:r>
              <a:rPr lang="ar-SA" sz="2600" b="1" dirty="0">
                <a:solidFill>
                  <a:srgbClr val="FF0000"/>
                </a:solidFill>
              </a:rPr>
              <a:t>ألفا طويلة في أغلب الحروف</a:t>
            </a:r>
            <a:r>
              <a:rPr lang="ar-SA" sz="2600" dirty="0">
                <a:solidFill>
                  <a:schemeClr val="tx1"/>
                </a:solidFill>
              </a:rPr>
              <a:t> </a:t>
            </a:r>
            <a:r>
              <a:rPr lang="ar-SA" sz="2600" dirty="0" smtClean="0">
                <a:solidFill>
                  <a:schemeClr val="tx1"/>
                </a:solidFill>
              </a:rPr>
              <a:t>مثل:</a:t>
            </a:r>
            <a:r>
              <a:rPr lang="ar-IQ" sz="2600" dirty="0" smtClean="0">
                <a:solidFill>
                  <a:schemeClr val="tx1"/>
                </a:solidFill>
              </a:rPr>
              <a:t> </a:t>
            </a:r>
            <a:r>
              <a:rPr lang="ar-SA" sz="2600" b="1" u="sng" dirty="0" smtClean="0">
                <a:solidFill>
                  <a:srgbClr val="FF0000"/>
                </a:solidFill>
              </a:rPr>
              <a:t>إلاّ</a:t>
            </a:r>
            <a:r>
              <a:rPr lang="ar-SA" sz="2600" dirty="0">
                <a:solidFill>
                  <a:schemeClr val="tx1"/>
                </a:solidFill>
              </a:rPr>
              <a:t>، </a:t>
            </a:r>
            <a:r>
              <a:rPr lang="ar-IQ" sz="2600" dirty="0" smtClean="0">
                <a:solidFill>
                  <a:schemeClr val="tx1"/>
                </a:solidFill>
              </a:rPr>
              <a:t> </a:t>
            </a:r>
            <a:r>
              <a:rPr lang="ar-SA" sz="2600" u="sng" dirty="0" smtClean="0">
                <a:solidFill>
                  <a:srgbClr val="FF0000"/>
                </a:solidFill>
              </a:rPr>
              <a:t>أل</a:t>
            </a:r>
            <a:r>
              <a:rPr lang="ar-SA" sz="2600" dirty="0" smtClean="0">
                <a:solidFill>
                  <a:schemeClr val="tx1"/>
                </a:solidFill>
              </a:rPr>
              <a:t>ا</a:t>
            </a:r>
            <a:r>
              <a:rPr lang="ar-SA" sz="2600" dirty="0">
                <a:solidFill>
                  <a:schemeClr val="tx1"/>
                </a:solidFill>
              </a:rPr>
              <a:t>، </a:t>
            </a:r>
            <a:r>
              <a:rPr lang="ar-SA" sz="2600" b="1" u="sng" dirty="0" smtClean="0">
                <a:solidFill>
                  <a:srgbClr val="FF0000"/>
                </a:solidFill>
              </a:rPr>
              <a:t>ما</a:t>
            </a:r>
            <a:r>
              <a:rPr lang="ar-IQ" sz="2600" dirty="0" smtClean="0">
                <a:solidFill>
                  <a:schemeClr val="tx1"/>
                </a:solidFill>
              </a:rPr>
              <a:t> </a:t>
            </a:r>
            <a:r>
              <a:rPr lang="ar-SA" sz="2600" dirty="0" smtClean="0">
                <a:solidFill>
                  <a:schemeClr val="tx1"/>
                </a:solidFill>
              </a:rPr>
              <a:t>،</a:t>
            </a:r>
            <a:r>
              <a:rPr lang="ar-SA" sz="2600" b="1" u="sng" dirty="0" smtClean="0">
                <a:solidFill>
                  <a:srgbClr val="FF0000"/>
                </a:solidFill>
              </a:rPr>
              <a:t> </a:t>
            </a:r>
            <a:r>
              <a:rPr lang="ar-SA" sz="2600" b="1" u="sng" dirty="0">
                <a:solidFill>
                  <a:srgbClr val="FF0000"/>
                </a:solidFill>
              </a:rPr>
              <a:t>يا </a:t>
            </a:r>
            <a:r>
              <a:rPr lang="ar-SA" sz="2600" dirty="0">
                <a:solidFill>
                  <a:schemeClr val="tx1"/>
                </a:solidFill>
              </a:rPr>
              <a:t>، </a:t>
            </a:r>
            <a:r>
              <a:rPr lang="ar-SA" sz="2600" b="1" u="sng" dirty="0">
                <a:solidFill>
                  <a:srgbClr val="FF0000"/>
                </a:solidFill>
              </a:rPr>
              <a:t>هلا</a:t>
            </a:r>
            <a:r>
              <a:rPr lang="ar-SA" sz="2600" dirty="0">
                <a:solidFill>
                  <a:schemeClr val="tx1"/>
                </a:solidFill>
              </a:rPr>
              <a:t>.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51414" y="2132856"/>
            <a:ext cx="3184482" cy="273630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IQ" sz="2600" dirty="0" smtClean="0">
                <a:solidFill>
                  <a:schemeClr val="tx1"/>
                </a:solidFill>
              </a:rPr>
              <a:t>ب- </a:t>
            </a:r>
            <a:r>
              <a:rPr lang="ar-SA" sz="2600" dirty="0" smtClean="0">
                <a:solidFill>
                  <a:schemeClr val="tx1"/>
                </a:solidFill>
              </a:rPr>
              <a:t>وتكتب </a:t>
            </a:r>
            <a:r>
              <a:rPr lang="ar-SA" sz="2600" dirty="0">
                <a:solidFill>
                  <a:schemeClr val="tx1"/>
                </a:solidFill>
              </a:rPr>
              <a:t>على </a:t>
            </a:r>
            <a:r>
              <a:rPr lang="ar-SA" sz="2600" b="1" dirty="0">
                <a:solidFill>
                  <a:srgbClr val="FF0000"/>
                </a:solidFill>
              </a:rPr>
              <a:t>صورة  الياء </a:t>
            </a:r>
            <a:r>
              <a:rPr lang="ar-IQ" sz="2600" b="1" dirty="0" smtClean="0">
                <a:solidFill>
                  <a:srgbClr val="FF0000"/>
                </a:solidFill>
              </a:rPr>
              <a:t>( من غير نقط) </a:t>
            </a:r>
            <a:r>
              <a:rPr lang="ar-SA" sz="2600" b="1" dirty="0" smtClean="0">
                <a:solidFill>
                  <a:srgbClr val="FF0000"/>
                </a:solidFill>
              </a:rPr>
              <a:t>في </a:t>
            </a:r>
            <a:r>
              <a:rPr lang="ar-SA" sz="2600" b="1" dirty="0">
                <a:solidFill>
                  <a:srgbClr val="FF0000"/>
                </a:solidFill>
              </a:rPr>
              <a:t>أربعة حروف </a:t>
            </a:r>
            <a:r>
              <a:rPr lang="ar-SA" sz="2600" dirty="0">
                <a:solidFill>
                  <a:schemeClr val="tx1"/>
                </a:solidFill>
              </a:rPr>
              <a:t>هي : </a:t>
            </a:r>
            <a:r>
              <a:rPr lang="ar-SA" sz="2600" b="1" u="sng" dirty="0">
                <a:solidFill>
                  <a:srgbClr val="FF0000"/>
                </a:solidFill>
              </a:rPr>
              <a:t>إلى</a:t>
            </a:r>
            <a:r>
              <a:rPr lang="ar-SA" sz="2600" dirty="0">
                <a:solidFill>
                  <a:schemeClr val="tx1"/>
                </a:solidFill>
              </a:rPr>
              <a:t> ، </a:t>
            </a:r>
            <a:r>
              <a:rPr lang="ar-SA" sz="2600" b="1" u="sng" dirty="0">
                <a:solidFill>
                  <a:srgbClr val="FF0000"/>
                </a:solidFill>
              </a:rPr>
              <a:t>على</a:t>
            </a:r>
            <a:r>
              <a:rPr lang="ar-SA" sz="2600" dirty="0">
                <a:solidFill>
                  <a:schemeClr val="tx1"/>
                </a:solidFill>
              </a:rPr>
              <a:t> ، </a:t>
            </a:r>
            <a:r>
              <a:rPr lang="ar-SA" sz="2600" b="1" u="sng" dirty="0">
                <a:solidFill>
                  <a:srgbClr val="FF0000"/>
                </a:solidFill>
              </a:rPr>
              <a:t>حتى</a:t>
            </a:r>
            <a:r>
              <a:rPr lang="ar-SA" sz="2600" dirty="0">
                <a:solidFill>
                  <a:schemeClr val="tx1"/>
                </a:solidFill>
              </a:rPr>
              <a:t>، </a:t>
            </a:r>
            <a:r>
              <a:rPr lang="ar-SA" sz="2600" b="1" u="sng" dirty="0">
                <a:solidFill>
                  <a:srgbClr val="FF0000"/>
                </a:solidFill>
              </a:rPr>
              <a:t>بلى</a:t>
            </a:r>
            <a:r>
              <a:rPr lang="ar-SA" sz="2600" dirty="0">
                <a:solidFill>
                  <a:schemeClr val="tx1"/>
                </a:solidFill>
              </a:rPr>
              <a:t>.</a:t>
            </a:r>
            <a:endParaRPr 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7983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248</TotalTime>
  <Words>556</Words>
  <Application>Microsoft Office PowerPoint</Application>
  <PresentationFormat>عرض على الشاشة (3:4)‏</PresentationFormat>
  <Paragraphs>71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Concourse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Enjoy My Fine Releases.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DR.Ahmed Saker 2o1O</dc:creator>
  <cp:lastModifiedBy>lenovo</cp:lastModifiedBy>
  <cp:revision>22</cp:revision>
  <dcterms:created xsi:type="dcterms:W3CDTF">2020-06-25T13:38:55Z</dcterms:created>
  <dcterms:modified xsi:type="dcterms:W3CDTF">2025-05-07T07:01:01Z</dcterms:modified>
</cp:coreProperties>
</file>