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52" r:id="rId2"/>
    <p:sldId id="334" r:id="rId3"/>
    <p:sldId id="335" r:id="rId4"/>
    <p:sldId id="336" r:id="rId5"/>
    <p:sldId id="337" r:id="rId6"/>
    <p:sldId id="338" r:id="rId7"/>
    <p:sldId id="339" r:id="rId8"/>
    <p:sldId id="353" r:id="rId9"/>
    <p:sldId id="354" r:id="rId10"/>
    <p:sldId id="355" r:id="rId11"/>
    <p:sldId id="356" r:id="rId12"/>
    <p:sldId id="357" r:id="rId13"/>
    <p:sldId id="358" r:id="rId14"/>
    <p:sldId id="359" r:id="rId15"/>
    <p:sldId id="360" r:id="rId16"/>
    <p:sldId id="361" r:id="rId17"/>
    <p:sldId id="362" r:id="rId18"/>
    <p:sldId id="363" r:id="rId19"/>
    <p:sldId id="364" r:id="rId20"/>
  </p:sldIdLst>
  <p:sldSz cx="9144000" cy="9144000"/>
  <p:notesSz cx="9144000" cy="9144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746" y="2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16558" y="1987042"/>
            <a:ext cx="6710680" cy="17202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3C3B2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3C3B2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280160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533400" y="0"/>
                </a:moveTo>
                <a:lnTo>
                  <a:pt x="0" y="0"/>
                </a:lnTo>
                <a:lnTo>
                  <a:pt x="0" y="228600"/>
                </a:lnTo>
                <a:lnTo>
                  <a:pt x="533400" y="228600"/>
                </a:lnTo>
                <a:lnTo>
                  <a:pt x="533400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91312" y="128016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8552688" y="0"/>
                </a:moveTo>
                <a:lnTo>
                  <a:pt x="0" y="0"/>
                </a:lnTo>
                <a:lnTo>
                  <a:pt x="0" y="228600"/>
                </a:lnTo>
                <a:lnTo>
                  <a:pt x="8552688" y="228600"/>
                </a:lnTo>
                <a:lnTo>
                  <a:pt x="8552688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3C3B2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10362" y="2375654"/>
            <a:ext cx="3886200" cy="37166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801361" y="2373909"/>
            <a:ext cx="3886200" cy="39096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3C3B2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350520"/>
            <a:ext cx="8229600" cy="1127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3C3B2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6549" y="1626234"/>
            <a:ext cx="7915909" cy="3917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22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acebook.com/notesdental" TargetMode="External"/><Relationship Id="rId3" Type="http://schemas.openxmlformats.org/officeDocument/2006/relationships/image" Target="../media/image18.png"/><Relationship Id="rId7" Type="http://schemas.openxmlformats.org/officeDocument/2006/relationships/image" Target="../media/image2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Relationship Id="rId9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27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2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0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3.jp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8.png"/><Relationship Id="rId7" Type="http://schemas.openxmlformats.org/officeDocument/2006/relationships/image" Target="../media/image2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facebook.com/notesdental" TargetMode="Externa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-12700" y="-27940"/>
            <a:ext cx="2457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Dr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61544" y="141731"/>
            <a:ext cx="8830310" cy="6563995"/>
            <a:chOff x="161544" y="141731"/>
            <a:chExt cx="8830310" cy="656399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4592" y="144779"/>
              <a:ext cx="8816340" cy="250850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66878" y="147065"/>
              <a:ext cx="8815070" cy="2506980"/>
            </a:xfrm>
            <a:custGeom>
              <a:avLst/>
              <a:gdLst/>
              <a:ahLst/>
              <a:cxnLst/>
              <a:rect l="l" t="t" r="r" b="b"/>
              <a:pathLst>
                <a:path w="8815070" h="2506980">
                  <a:moveTo>
                    <a:pt x="295808" y="0"/>
                  </a:moveTo>
                  <a:lnTo>
                    <a:pt x="8814562" y="0"/>
                  </a:lnTo>
                  <a:lnTo>
                    <a:pt x="8814562" y="2210816"/>
                  </a:lnTo>
                  <a:lnTo>
                    <a:pt x="8810752" y="2258821"/>
                  </a:lnTo>
                  <a:lnTo>
                    <a:pt x="8799449" y="2304287"/>
                  </a:lnTo>
                  <a:lnTo>
                    <a:pt x="8781542" y="2346832"/>
                  </a:lnTo>
                  <a:lnTo>
                    <a:pt x="8757539" y="2385567"/>
                  </a:lnTo>
                  <a:lnTo>
                    <a:pt x="8727948" y="2419984"/>
                  </a:lnTo>
                  <a:lnTo>
                    <a:pt x="8693404" y="2449575"/>
                  </a:lnTo>
                  <a:lnTo>
                    <a:pt x="8654669" y="2473705"/>
                  </a:lnTo>
                  <a:lnTo>
                    <a:pt x="8612251" y="2491612"/>
                  </a:lnTo>
                  <a:lnTo>
                    <a:pt x="8566785" y="2502788"/>
                  </a:lnTo>
                  <a:lnTo>
                    <a:pt x="8518779" y="2506725"/>
                  </a:lnTo>
                  <a:lnTo>
                    <a:pt x="0" y="2506725"/>
                  </a:lnTo>
                  <a:lnTo>
                    <a:pt x="0" y="295909"/>
                  </a:lnTo>
                  <a:lnTo>
                    <a:pt x="3873" y="247903"/>
                  </a:lnTo>
                  <a:lnTo>
                    <a:pt x="15074" y="202437"/>
                  </a:lnTo>
                  <a:lnTo>
                    <a:pt x="33019" y="159892"/>
                  </a:lnTo>
                  <a:lnTo>
                    <a:pt x="57073" y="121157"/>
                  </a:lnTo>
                  <a:lnTo>
                    <a:pt x="86639" y="86740"/>
                  </a:lnTo>
                  <a:lnTo>
                    <a:pt x="121107" y="57150"/>
                  </a:lnTo>
                  <a:lnTo>
                    <a:pt x="159867" y="33019"/>
                  </a:lnTo>
                  <a:lnTo>
                    <a:pt x="202311" y="15112"/>
                  </a:lnTo>
                  <a:lnTo>
                    <a:pt x="247827" y="3936"/>
                  </a:lnTo>
                  <a:lnTo>
                    <a:pt x="295808" y="0"/>
                  </a:lnTo>
                  <a:close/>
                </a:path>
              </a:pathLst>
            </a:custGeom>
            <a:ln w="10668">
              <a:solidFill>
                <a:srgbClr val="9D9F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43199" y="1949196"/>
              <a:ext cx="3488436" cy="51511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82000" y="6095999"/>
              <a:ext cx="609600" cy="6096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4592" y="147828"/>
              <a:ext cx="8811768" cy="656691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66877" y="148589"/>
              <a:ext cx="8809990" cy="6566534"/>
            </a:xfrm>
            <a:custGeom>
              <a:avLst/>
              <a:gdLst/>
              <a:ahLst/>
              <a:cxnLst/>
              <a:rect l="l" t="t" r="r" b="b"/>
              <a:pathLst>
                <a:path w="8809990" h="6566534">
                  <a:moveTo>
                    <a:pt x="775131" y="0"/>
                  </a:moveTo>
                  <a:lnTo>
                    <a:pt x="8809863" y="0"/>
                  </a:lnTo>
                  <a:lnTo>
                    <a:pt x="8809863" y="5791123"/>
                  </a:lnTo>
                  <a:lnTo>
                    <a:pt x="8808466" y="5838342"/>
                  </a:lnTo>
                  <a:lnTo>
                    <a:pt x="8804275" y="5884824"/>
                  </a:lnTo>
                  <a:lnTo>
                    <a:pt x="8797417" y="5930480"/>
                  </a:lnTo>
                  <a:lnTo>
                    <a:pt x="8787892" y="5975222"/>
                  </a:lnTo>
                  <a:lnTo>
                    <a:pt x="8775827" y="6018961"/>
                  </a:lnTo>
                  <a:lnTo>
                    <a:pt x="8761349" y="6061646"/>
                  </a:lnTo>
                  <a:lnTo>
                    <a:pt x="8744458" y="6103162"/>
                  </a:lnTo>
                  <a:lnTo>
                    <a:pt x="8725408" y="6143447"/>
                  </a:lnTo>
                  <a:lnTo>
                    <a:pt x="8704072" y="6182423"/>
                  </a:lnTo>
                  <a:lnTo>
                    <a:pt x="8680577" y="6219990"/>
                  </a:lnTo>
                  <a:lnTo>
                    <a:pt x="8655050" y="6256096"/>
                  </a:lnTo>
                  <a:lnTo>
                    <a:pt x="8627491" y="6290627"/>
                  </a:lnTo>
                  <a:lnTo>
                    <a:pt x="8598154" y="6323520"/>
                  </a:lnTo>
                  <a:lnTo>
                    <a:pt x="8567039" y="6354698"/>
                  </a:lnTo>
                  <a:lnTo>
                    <a:pt x="8534146" y="6384074"/>
                  </a:lnTo>
                  <a:lnTo>
                    <a:pt x="8499602" y="6411556"/>
                  </a:lnTo>
                  <a:lnTo>
                    <a:pt x="8463534" y="6437083"/>
                  </a:lnTo>
                  <a:lnTo>
                    <a:pt x="8425942" y="6460553"/>
                  </a:lnTo>
                  <a:lnTo>
                    <a:pt x="8386953" y="6481902"/>
                  </a:lnTo>
                  <a:lnTo>
                    <a:pt x="8346694" y="6501053"/>
                  </a:lnTo>
                  <a:lnTo>
                    <a:pt x="8305165" y="6517906"/>
                  </a:lnTo>
                  <a:lnTo>
                    <a:pt x="8262493" y="6532384"/>
                  </a:lnTo>
                  <a:lnTo>
                    <a:pt x="8218805" y="6544411"/>
                  </a:lnTo>
                  <a:lnTo>
                    <a:pt x="8173974" y="6553911"/>
                  </a:lnTo>
                  <a:lnTo>
                    <a:pt x="8128381" y="6560807"/>
                  </a:lnTo>
                  <a:lnTo>
                    <a:pt x="8081899" y="6564998"/>
                  </a:lnTo>
                  <a:lnTo>
                    <a:pt x="8034655" y="6566408"/>
                  </a:lnTo>
                  <a:lnTo>
                    <a:pt x="0" y="6566408"/>
                  </a:lnTo>
                  <a:lnTo>
                    <a:pt x="0" y="775334"/>
                  </a:lnTo>
                  <a:lnTo>
                    <a:pt x="1409" y="728090"/>
                  </a:lnTo>
                  <a:lnTo>
                    <a:pt x="5600" y="681608"/>
                  </a:lnTo>
                  <a:lnTo>
                    <a:pt x="12484" y="636015"/>
                  </a:lnTo>
                  <a:lnTo>
                    <a:pt x="21983" y="591184"/>
                  </a:lnTo>
                  <a:lnTo>
                    <a:pt x="34010" y="547496"/>
                  </a:lnTo>
                  <a:lnTo>
                    <a:pt x="48488" y="504824"/>
                  </a:lnTo>
                  <a:lnTo>
                    <a:pt x="65341" y="463295"/>
                  </a:lnTo>
                  <a:lnTo>
                    <a:pt x="84480" y="423036"/>
                  </a:lnTo>
                  <a:lnTo>
                    <a:pt x="105829" y="384047"/>
                  </a:lnTo>
                  <a:lnTo>
                    <a:pt x="129298" y="346455"/>
                  </a:lnTo>
                  <a:lnTo>
                    <a:pt x="154812" y="310387"/>
                  </a:lnTo>
                  <a:lnTo>
                    <a:pt x="182295" y="275843"/>
                  </a:lnTo>
                  <a:lnTo>
                    <a:pt x="211670" y="242950"/>
                  </a:lnTo>
                  <a:lnTo>
                    <a:pt x="242836" y="211708"/>
                  </a:lnTo>
                  <a:lnTo>
                    <a:pt x="275729" y="182371"/>
                  </a:lnTo>
                  <a:lnTo>
                    <a:pt x="310248" y="154812"/>
                  </a:lnTo>
                  <a:lnTo>
                    <a:pt x="346341" y="129285"/>
                  </a:lnTo>
                  <a:lnTo>
                    <a:pt x="383908" y="105917"/>
                  </a:lnTo>
                  <a:lnTo>
                    <a:pt x="422871" y="84454"/>
                  </a:lnTo>
                  <a:lnTo>
                    <a:pt x="463156" y="65404"/>
                  </a:lnTo>
                  <a:lnTo>
                    <a:pt x="504659" y="48513"/>
                  </a:lnTo>
                  <a:lnTo>
                    <a:pt x="547331" y="34035"/>
                  </a:lnTo>
                  <a:lnTo>
                    <a:pt x="591070" y="21970"/>
                  </a:lnTo>
                  <a:lnTo>
                    <a:pt x="635800" y="12445"/>
                  </a:lnTo>
                  <a:lnTo>
                    <a:pt x="681443" y="5587"/>
                  </a:lnTo>
                  <a:lnTo>
                    <a:pt x="727913" y="1396"/>
                  </a:lnTo>
                  <a:lnTo>
                    <a:pt x="775131" y="0"/>
                  </a:lnTo>
                  <a:close/>
                </a:path>
              </a:pathLst>
            </a:custGeom>
            <a:ln w="10668">
              <a:solidFill>
                <a:srgbClr val="9D9F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3023" y="1421891"/>
              <a:ext cx="8031480" cy="3962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88263" y="1424924"/>
              <a:ext cx="8001000" cy="8890"/>
            </a:xfrm>
            <a:custGeom>
              <a:avLst/>
              <a:gdLst/>
              <a:ahLst/>
              <a:cxnLst/>
              <a:rect l="l" t="t" r="r" b="b"/>
              <a:pathLst>
                <a:path w="8001000" h="8890">
                  <a:moveTo>
                    <a:pt x="8001000" y="0"/>
                  </a:moveTo>
                  <a:lnTo>
                    <a:pt x="0" y="0"/>
                  </a:lnTo>
                  <a:lnTo>
                    <a:pt x="0" y="8778"/>
                  </a:lnTo>
                  <a:lnTo>
                    <a:pt x="8001000" y="8778"/>
                  </a:lnTo>
                  <a:lnTo>
                    <a:pt x="8001000" y="0"/>
                  </a:lnTo>
                  <a:close/>
                </a:path>
              </a:pathLst>
            </a:custGeom>
            <a:solidFill>
              <a:srgbClr val="70A1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50307" y="755904"/>
              <a:ext cx="3851147" cy="60960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51282" y="1196085"/>
            <a:ext cx="8612505" cy="2884805"/>
          </a:xfrm>
          <a:prstGeom prst="rect">
            <a:avLst/>
          </a:prstGeom>
        </p:spPr>
        <p:txBody>
          <a:bodyPr vert="horz" wrap="square" lIns="0" tIns="214629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689"/>
              </a:spcBef>
              <a:buChar char="•"/>
              <a:tabLst>
                <a:tab pos="355600" algn="l"/>
              </a:tabLst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Begins</a:t>
            </a:r>
            <a:r>
              <a:rPr sz="24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4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4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distal</a:t>
            </a:r>
            <a:r>
              <a:rPr sz="24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part</a:t>
            </a:r>
            <a:r>
              <a:rPr sz="24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4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limb</a:t>
            </a:r>
            <a:r>
              <a:rPr sz="24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due</a:t>
            </a:r>
            <a:r>
              <a:rPr sz="24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ischaemia.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595"/>
              </a:spcBef>
              <a:buChar char="•"/>
              <a:tabLst>
                <a:tab pos="355600" algn="l"/>
              </a:tabLst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4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gangrene</a:t>
            </a:r>
            <a:r>
              <a:rPr sz="24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spreads</a:t>
            </a:r>
            <a:r>
              <a:rPr sz="24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slowly</a:t>
            </a:r>
            <a:r>
              <a:rPr sz="24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upwards</a:t>
            </a:r>
            <a:r>
              <a:rPr sz="24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until</a:t>
            </a:r>
            <a:r>
              <a:rPr sz="24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it</a:t>
            </a:r>
            <a:r>
              <a:rPr sz="24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reaches</a:t>
            </a:r>
            <a:r>
              <a:rPr sz="24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point</a:t>
            </a:r>
            <a:endParaRPr sz="24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1445"/>
              </a:spcBef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where</a:t>
            </a:r>
            <a:r>
              <a:rPr sz="24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4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blood</a:t>
            </a:r>
            <a:r>
              <a:rPr sz="24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supply</a:t>
            </a:r>
            <a:r>
              <a:rPr sz="24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4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adequate</a:t>
            </a:r>
            <a:r>
              <a:rPr sz="24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4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keep</a:t>
            </a:r>
            <a:r>
              <a:rPr sz="24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4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tissue</a:t>
            </a:r>
            <a:r>
              <a:rPr sz="24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viable.</a:t>
            </a:r>
            <a:endParaRPr sz="2400">
              <a:latin typeface="Arial"/>
              <a:cs typeface="Arial"/>
            </a:endParaRPr>
          </a:p>
          <a:p>
            <a:pPr marL="355600" marR="763270" indent="-343535">
              <a:lnSpc>
                <a:spcPct val="150100"/>
              </a:lnSpc>
              <a:spcBef>
                <a:spcPts val="595"/>
              </a:spcBef>
              <a:buChar char="•"/>
              <a:tabLst>
                <a:tab pos="355600" algn="l"/>
              </a:tabLst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i="1" dirty="0">
                <a:solidFill>
                  <a:srgbClr val="FFFFFF"/>
                </a:solidFill>
                <a:latin typeface="Arial"/>
                <a:cs typeface="Arial"/>
              </a:rPr>
              <a:t>line</a:t>
            </a:r>
            <a:r>
              <a:rPr sz="2400" b="1" i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i="1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400" b="1" i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i="1" dirty="0">
                <a:solidFill>
                  <a:srgbClr val="FFFFFF"/>
                </a:solidFill>
                <a:latin typeface="Arial"/>
                <a:cs typeface="Arial"/>
              </a:rPr>
              <a:t>separation</a:t>
            </a:r>
            <a:r>
              <a:rPr sz="2400" b="1" i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4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formed</a:t>
            </a:r>
            <a:r>
              <a:rPr sz="24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at</a:t>
            </a:r>
            <a:r>
              <a:rPr sz="24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this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point</a:t>
            </a:r>
            <a:r>
              <a:rPr sz="24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between</a:t>
            </a:r>
            <a:r>
              <a:rPr sz="2400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gangrenous</a:t>
            </a:r>
            <a:r>
              <a:rPr sz="24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part</a:t>
            </a:r>
            <a:r>
              <a:rPr sz="24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4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4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viable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part.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4592" y="147828"/>
              <a:ext cx="8811768" cy="656691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66877" y="148589"/>
              <a:ext cx="8809990" cy="6566534"/>
            </a:xfrm>
            <a:custGeom>
              <a:avLst/>
              <a:gdLst/>
              <a:ahLst/>
              <a:cxnLst/>
              <a:rect l="l" t="t" r="r" b="b"/>
              <a:pathLst>
                <a:path w="8809990" h="6566534">
                  <a:moveTo>
                    <a:pt x="775131" y="0"/>
                  </a:moveTo>
                  <a:lnTo>
                    <a:pt x="8809863" y="0"/>
                  </a:lnTo>
                  <a:lnTo>
                    <a:pt x="8809863" y="5791123"/>
                  </a:lnTo>
                  <a:lnTo>
                    <a:pt x="8808466" y="5838342"/>
                  </a:lnTo>
                  <a:lnTo>
                    <a:pt x="8804275" y="5884824"/>
                  </a:lnTo>
                  <a:lnTo>
                    <a:pt x="8797417" y="5930480"/>
                  </a:lnTo>
                  <a:lnTo>
                    <a:pt x="8787892" y="5975222"/>
                  </a:lnTo>
                  <a:lnTo>
                    <a:pt x="8775827" y="6018961"/>
                  </a:lnTo>
                  <a:lnTo>
                    <a:pt x="8761349" y="6061646"/>
                  </a:lnTo>
                  <a:lnTo>
                    <a:pt x="8744458" y="6103162"/>
                  </a:lnTo>
                  <a:lnTo>
                    <a:pt x="8725408" y="6143447"/>
                  </a:lnTo>
                  <a:lnTo>
                    <a:pt x="8704072" y="6182423"/>
                  </a:lnTo>
                  <a:lnTo>
                    <a:pt x="8680577" y="6219990"/>
                  </a:lnTo>
                  <a:lnTo>
                    <a:pt x="8655050" y="6256096"/>
                  </a:lnTo>
                  <a:lnTo>
                    <a:pt x="8627491" y="6290627"/>
                  </a:lnTo>
                  <a:lnTo>
                    <a:pt x="8598154" y="6323520"/>
                  </a:lnTo>
                  <a:lnTo>
                    <a:pt x="8567039" y="6354698"/>
                  </a:lnTo>
                  <a:lnTo>
                    <a:pt x="8534146" y="6384074"/>
                  </a:lnTo>
                  <a:lnTo>
                    <a:pt x="8499602" y="6411556"/>
                  </a:lnTo>
                  <a:lnTo>
                    <a:pt x="8463534" y="6437083"/>
                  </a:lnTo>
                  <a:lnTo>
                    <a:pt x="8425942" y="6460553"/>
                  </a:lnTo>
                  <a:lnTo>
                    <a:pt x="8386953" y="6481902"/>
                  </a:lnTo>
                  <a:lnTo>
                    <a:pt x="8346694" y="6501053"/>
                  </a:lnTo>
                  <a:lnTo>
                    <a:pt x="8305165" y="6517906"/>
                  </a:lnTo>
                  <a:lnTo>
                    <a:pt x="8262493" y="6532384"/>
                  </a:lnTo>
                  <a:lnTo>
                    <a:pt x="8218805" y="6544411"/>
                  </a:lnTo>
                  <a:lnTo>
                    <a:pt x="8173974" y="6553911"/>
                  </a:lnTo>
                  <a:lnTo>
                    <a:pt x="8128381" y="6560807"/>
                  </a:lnTo>
                  <a:lnTo>
                    <a:pt x="8081899" y="6564998"/>
                  </a:lnTo>
                  <a:lnTo>
                    <a:pt x="8034655" y="6566408"/>
                  </a:lnTo>
                  <a:lnTo>
                    <a:pt x="0" y="6566408"/>
                  </a:lnTo>
                  <a:lnTo>
                    <a:pt x="0" y="775334"/>
                  </a:lnTo>
                  <a:lnTo>
                    <a:pt x="1409" y="728090"/>
                  </a:lnTo>
                  <a:lnTo>
                    <a:pt x="5600" y="681608"/>
                  </a:lnTo>
                  <a:lnTo>
                    <a:pt x="12484" y="636015"/>
                  </a:lnTo>
                  <a:lnTo>
                    <a:pt x="21983" y="591184"/>
                  </a:lnTo>
                  <a:lnTo>
                    <a:pt x="34010" y="547496"/>
                  </a:lnTo>
                  <a:lnTo>
                    <a:pt x="48488" y="504824"/>
                  </a:lnTo>
                  <a:lnTo>
                    <a:pt x="65341" y="463295"/>
                  </a:lnTo>
                  <a:lnTo>
                    <a:pt x="84480" y="423036"/>
                  </a:lnTo>
                  <a:lnTo>
                    <a:pt x="105829" y="384047"/>
                  </a:lnTo>
                  <a:lnTo>
                    <a:pt x="129298" y="346455"/>
                  </a:lnTo>
                  <a:lnTo>
                    <a:pt x="154812" y="310387"/>
                  </a:lnTo>
                  <a:lnTo>
                    <a:pt x="182295" y="275843"/>
                  </a:lnTo>
                  <a:lnTo>
                    <a:pt x="211670" y="242950"/>
                  </a:lnTo>
                  <a:lnTo>
                    <a:pt x="242836" y="211708"/>
                  </a:lnTo>
                  <a:lnTo>
                    <a:pt x="275729" y="182371"/>
                  </a:lnTo>
                  <a:lnTo>
                    <a:pt x="310248" y="154812"/>
                  </a:lnTo>
                  <a:lnTo>
                    <a:pt x="346341" y="129285"/>
                  </a:lnTo>
                  <a:lnTo>
                    <a:pt x="383908" y="105917"/>
                  </a:lnTo>
                  <a:lnTo>
                    <a:pt x="422871" y="84454"/>
                  </a:lnTo>
                  <a:lnTo>
                    <a:pt x="463156" y="65404"/>
                  </a:lnTo>
                  <a:lnTo>
                    <a:pt x="504659" y="48513"/>
                  </a:lnTo>
                  <a:lnTo>
                    <a:pt x="547331" y="34035"/>
                  </a:lnTo>
                  <a:lnTo>
                    <a:pt x="591070" y="21970"/>
                  </a:lnTo>
                  <a:lnTo>
                    <a:pt x="635800" y="12445"/>
                  </a:lnTo>
                  <a:lnTo>
                    <a:pt x="681443" y="5587"/>
                  </a:lnTo>
                  <a:lnTo>
                    <a:pt x="727913" y="1396"/>
                  </a:lnTo>
                  <a:lnTo>
                    <a:pt x="775131" y="0"/>
                  </a:lnTo>
                  <a:close/>
                </a:path>
              </a:pathLst>
            </a:custGeom>
            <a:ln w="10668">
              <a:solidFill>
                <a:srgbClr val="9D9F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72000" y="76200"/>
              <a:ext cx="4572000" cy="297180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61187" y="1331213"/>
            <a:ext cx="239395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50240">
              <a:lnSpc>
                <a:spcPct val="100000"/>
              </a:lnSpc>
              <a:spcBef>
                <a:spcPts val="95"/>
              </a:spcBef>
            </a:pPr>
            <a:r>
              <a:rPr b="1" spc="-25" dirty="0">
                <a:solidFill>
                  <a:srgbClr val="FFFFFF"/>
                </a:solidFill>
                <a:latin typeface="Arial"/>
                <a:cs typeface="Arial"/>
              </a:rPr>
              <a:t>Dry </a:t>
            </a:r>
            <a:r>
              <a:rPr b="1" spc="-10" dirty="0">
                <a:solidFill>
                  <a:srgbClr val="FFFFFF"/>
                </a:solidFill>
                <a:latin typeface="Arial"/>
                <a:cs typeface="Arial"/>
              </a:rPr>
              <a:t>Gangrene</a:t>
            </a:r>
          </a:p>
        </p:txBody>
      </p:sp>
      <p:sp>
        <p:nvSpPr>
          <p:cNvPr id="8" name="object 8"/>
          <p:cNvSpPr/>
          <p:nvPr/>
        </p:nvSpPr>
        <p:spPr>
          <a:xfrm>
            <a:off x="3048000" y="5408676"/>
            <a:ext cx="2590800" cy="457200"/>
          </a:xfrm>
          <a:custGeom>
            <a:avLst/>
            <a:gdLst/>
            <a:ahLst/>
            <a:cxnLst/>
            <a:rect l="l" t="t" r="r" b="b"/>
            <a:pathLst>
              <a:path w="2590800" h="457200">
                <a:moveTo>
                  <a:pt x="2590800" y="0"/>
                </a:moveTo>
                <a:lnTo>
                  <a:pt x="0" y="0"/>
                </a:lnTo>
                <a:lnTo>
                  <a:pt x="0" y="457200"/>
                </a:lnTo>
                <a:lnTo>
                  <a:pt x="2590800" y="457200"/>
                </a:lnTo>
                <a:lnTo>
                  <a:pt x="2590800" y="0"/>
                </a:lnTo>
                <a:close/>
              </a:path>
            </a:pathLst>
          </a:custGeom>
          <a:solidFill>
            <a:srgbClr val="4F81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677158" y="3595877"/>
            <a:ext cx="1310005" cy="253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64"/>
              </a:lnSpc>
            </a:pPr>
            <a:r>
              <a:rPr sz="1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Dry</a:t>
            </a:r>
            <a:r>
              <a:rPr sz="1800" b="1" spc="-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gangrene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0" y="2971800"/>
            <a:ext cx="9144000" cy="3881754"/>
            <a:chOff x="0" y="2971800"/>
            <a:chExt cx="9144000" cy="3881754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579875"/>
              <a:ext cx="5785103" cy="327355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72000" y="2971800"/>
              <a:ext cx="4572000" cy="62941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91200" y="3810000"/>
              <a:ext cx="3352800" cy="2816352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3106039" y="6426504"/>
            <a:ext cx="22936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u="sng" spc="-25" dirty="0">
                <a:solidFill>
                  <a:srgbClr val="DB5252"/>
                </a:solidFill>
                <a:uFill>
                  <a:solidFill>
                    <a:srgbClr val="DB5252"/>
                  </a:solidFill>
                </a:uFill>
                <a:latin typeface="Arial"/>
                <a:cs typeface="Arial"/>
                <a:hlinkClick r:id="rId8"/>
              </a:rPr>
              <a:t>www.facebook.com/notesdental</a:t>
            </a:r>
            <a:endParaRPr sz="1300">
              <a:latin typeface="Arial"/>
              <a:cs typeface="Arial"/>
            </a:endParaRPr>
          </a:p>
        </p:txBody>
      </p:sp>
      <p:pic>
        <p:nvPicPr>
          <p:cNvPr id="15" name="object 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4592" y="147828"/>
              <a:ext cx="8811768" cy="656691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66877" y="148589"/>
              <a:ext cx="8809990" cy="6566534"/>
            </a:xfrm>
            <a:custGeom>
              <a:avLst/>
              <a:gdLst/>
              <a:ahLst/>
              <a:cxnLst/>
              <a:rect l="l" t="t" r="r" b="b"/>
              <a:pathLst>
                <a:path w="8809990" h="6566534">
                  <a:moveTo>
                    <a:pt x="775131" y="0"/>
                  </a:moveTo>
                  <a:lnTo>
                    <a:pt x="8809863" y="0"/>
                  </a:lnTo>
                  <a:lnTo>
                    <a:pt x="8809863" y="5791123"/>
                  </a:lnTo>
                  <a:lnTo>
                    <a:pt x="8808466" y="5838342"/>
                  </a:lnTo>
                  <a:lnTo>
                    <a:pt x="8804275" y="5884824"/>
                  </a:lnTo>
                  <a:lnTo>
                    <a:pt x="8797417" y="5930480"/>
                  </a:lnTo>
                  <a:lnTo>
                    <a:pt x="8787892" y="5975222"/>
                  </a:lnTo>
                  <a:lnTo>
                    <a:pt x="8775827" y="6018961"/>
                  </a:lnTo>
                  <a:lnTo>
                    <a:pt x="8761349" y="6061646"/>
                  </a:lnTo>
                  <a:lnTo>
                    <a:pt x="8744458" y="6103162"/>
                  </a:lnTo>
                  <a:lnTo>
                    <a:pt x="8725408" y="6143447"/>
                  </a:lnTo>
                  <a:lnTo>
                    <a:pt x="8704072" y="6182423"/>
                  </a:lnTo>
                  <a:lnTo>
                    <a:pt x="8680577" y="6219990"/>
                  </a:lnTo>
                  <a:lnTo>
                    <a:pt x="8655050" y="6256096"/>
                  </a:lnTo>
                  <a:lnTo>
                    <a:pt x="8627491" y="6290627"/>
                  </a:lnTo>
                  <a:lnTo>
                    <a:pt x="8598154" y="6323520"/>
                  </a:lnTo>
                  <a:lnTo>
                    <a:pt x="8567039" y="6354698"/>
                  </a:lnTo>
                  <a:lnTo>
                    <a:pt x="8534146" y="6384074"/>
                  </a:lnTo>
                  <a:lnTo>
                    <a:pt x="8499602" y="6411556"/>
                  </a:lnTo>
                  <a:lnTo>
                    <a:pt x="8463534" y="6437083"/>
                  </a:lnTo>
                  <a:lnTo>
                    <a:pt x="8425942" y="6460553"/>
                  </a:lnTo>
                  <a:lnTo>
                    <a:pt x="8386953" y="6481902"/>
                  </a:lnTo>
                  <a:lnTo>
                    <a:pt x="8346694" y="6501053"/>
                  </a:lnTo>
                  <a:lnTo>
                    <a:pt x="8305165" y="6517906"/>
                  </a:lnTo>
                  <a:lnTo>
                    <a:pt x="8262493" y="6532384"/>
                  </a:lnTo>
                  <a:lnTo>
                    <a:pt x="8218805" y="6544411"/>
                  </a:lnTo>
                  <a:lnTo>
                    <a:pt x="8173974" y="6553911"/>
                  </a:lnTo>
                  <a:lnTo>
                    <a:pt x="8128381" y="6560807"/>
                  </a:lnTo>
                  <a:lnTo>
                    <a:pt x="8081899" y="6564998"/>
                  </a:lnTo>
                  <a:lnTo>
                    <a:pt x="8034655" y="6566408"/>
                  </a:lnTo>
                  <a:lnTo>
                    <a:pt x="0" y="6566408"/>
                  </a:lnTo>
                  <a:lnTo>
                    <a:pt x="0" y="775334"/>
                  </a:lnTo>
                  <a:lnTo>
                    <a:pt x="1409" y="728090"/>
                  </a:lnTo>
                  <a:lnTo>
                    <a:pt x="5600" y="681608"/>
                  </a:lnTo>
                  <a:lnTo>
                    <a:pt x="12484" y="636015"/>
                  </a:lnTo>
                  <a:lnTo>
                    <a:pt x="21983" y="591184"/>
                  </a:lnTo>
                  <a:lnTo>
                    <a:pt x="34010" y="547496"/>
                  </a:lnTo>
                  <a:lnTo>
                    <a:pt x="48488" y="504824"/>
                  </a:lnTo>
                  <a:lnTo>
                    <a:pt x="65341" y="463295"/>
                  </a:lnTo>
                  <a:lnTo>
                    <a:pt x="84480" y="423036"/>
                  </a:lnTo>
                  <a:lnTo>
                    <a:pt x="105829" y="384047"/>
                  </a:lnTo>
                  <a:lnTo>
                    <a:pt x="129298" y="346455"/>
                  </a:lnTo>
                  <a:lnTo>
                    <a:pt x="154812" y="310387"/>
                  </a:lnTo>
                  <a:lnTo>
                    <a:pt x="182295" y="275843"/>
                  </a:lnTo>
                  <a:lnTo>
                    <a:pt x="211670" y="242950"/>
                  </a:lnTo>
                  <a:lnTo>
                    <a:pt x="242836" y="211708"/>
                  </a:lnTo>
                  <a:lnTo>
                    <a:pt x="275729" y="182371"/>
                  </a:lnTo>
                  <a:lnTo>
                    <a:pt x="310248" y="154812"/>
                  </a:lnTo>
                  <a:lnTo>
                    <a:pt x="346341" y="129285"/>
                  </a:lnTo>
                  <a:lnTo>
                    <a:pt x="383908" y="105917"/>
                  </a:lnTo>
                  <a:lnTo>
                    <a:pt x="422871" y="84454"/>
                  </a:lnTo>
                  <a:lnTo>
                    <a:pt x="463156" y="65404"/>
                  </a:lnTo>
                  <a:lnTo>
                    <a:pt x="504659" y="48513"/>
                  </a:lnTo>
                  <a:lnTo>
                    <a:pt x="547331" y="34035"/>
                  </a:lnTo>
                  <a:lnTo>
                    <a:pt x="591070" y="21970"/>
                  </a:lnTo>
                  <a:lnTo>
                    <a:pt x="635800" y="12445"/>
                  </a:lnTo>
                  <a:lnTo>
                    <a:pt x="681443" y="5587"/>
                  </a:lnTo>
                  <a:lnTo>
                    <a:pt x="727913" y="1396"/>
                  </a:lnTo>
                  <a:lnTo>
                    <a:pt x="775131" y="0"/>
                  </a:lnTo>
                  <a:close/>
                </a:path>
              </a:pathLst>
            </a:custGeom>
            <a:ln w="10668">
              <a:solidFill>
                <a:srgbClr val="9D9F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3023" y="1421891"/>
              <a:ext cx="8031480" cy="3962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88263" y="1424924"/>
              <a:ext cx="8001000" cy="8890"/>
            </a:xfrm>
            <a:custGeom>
              <a:avLst/>
              <a:gdLst/>
              <a:ahLst/>
              <a:cxnLst/>
              <a:rect l="l" t="t" r="r" b="b"/>
              <a:pathLst>
                <a:path w="8001000" h="8890">
                  <a:moveTo>
                    <a:pt x="8001000" y="0"/>
                  </a:moveTo>
                  <a:lnTo>
                    <a:pt x="0" y="0"/>
                  </a:lnTo>
                  <a:lnTo>
                    <a:pt x="0" y="8778"/>
                  </a:lnTo>
                  <a:lnTo>
                    <a:pt x="8001000" y="8778"/>
                  </a:lnTo>
                  <a:lnTo>
                    <a:pt x="8001000" y="0"/>
                  </a:lnTo>
                  <a:close/>
                </a:path>
              </a:pathLst>
            </a:custGeom>
            <a:solidFill>
              <a:srgbClr val="70A1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18287" y="505409"/>
            <a:ext cx="11614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Grossly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18287" y="760323"/>
            <a:ext cx="8599805" cy="5732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6285" marR="5080" indent="-287020">
              <a:lnSpc>
                <a:spcPct val="150000"/>
              </a:lnSpc>
              <a:spcBef>
                <a:spcPts val="100"/>
              </a:spcBef>
              <a:buChar char="–"/>
              <a:tabLst>
                <a:tab pos="756285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affected</a:t>
            </a:r>
            <a:r>
              <a:rPr sz="200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part</a:t>
            </a:r>
            <a:r>
              <a:rPr sz="2000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000" spc="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dry,</a:t>
            </a:r>
            <a:r>
              <a:rPr sz="20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shrunken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dark</a:t>
            </a:r>
            <a:r>
              <a:rPr sz="2000" spc="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black,</a:t>
            </a:r>
            <a:r>
              <a:rPr sz="2000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resembling</a:t>
            </a:r>
            <a:r>
              <a:rPr sz="2000" spc="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spc="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foot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mummy.</a:t>
            </a:r>
            <a:endParaRPr sz="2000">
              <a:latin typeface="Arial"/>
              <a:cs typeface="Arial"/>
            </a:endParaRPr>
          </a:p>
          <a:p>
            <a:pPr marL="756285" marR="14604" indent="-287020">
              <a:lnSpc>
                <a:spcPct val="150100"/>
              </a:lnSpc>
              <a:spcBef>
                <a:spcPts val="945"/>
              </a:spcBef>
              <a:buChar char="–"/>
              <a:tabLst>
                <a:tab pos="756285" algn="l"/>
                <a:tab pos="1028700" algn="l"/>
                <a:tab pos="1345565" algn="l"/>
                <a:tab pos="2071370" algn="l"/>
                <a:tab pos="2629535" algn="l"/>
                <a:tab pos="2972435" algn="l"/>
                <a:tab pos="4135120" algn="l"/>
                <a:tab pos="4478020" algn="l"/>
                <a:tab pos="6068060" algn="l"/>
                <a:tab pos="6706870" algn="l"/>
                <a:tab pos="8209280" algn="l"/>
              </a:tabLst>
            </a:pP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It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black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due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liberation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haemoglobin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from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haemolysed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red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blood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cells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which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acted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upon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endParaRPr sz="20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755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hydrogen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disulfide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(H2S)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produced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bacteria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resulting</a:t>
            </a:r>
            <a:endParaRPr sz="2000">
              <a:latin typeface="Arial"/>
              <a:cs typeface="Arial"/>
            </a:endParaRPr>
          </a:p>
          <a:p>
            <a:pPr marL="469900" algn="just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formation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black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iron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sulfide.</a:t>
            </a:r>
            <a:endParaRPr sz="2000">
              <a:latin typeface="Arial"/>
              <a:cs typeface="Arial"/>
            </a:endParaRPr>
          </a:p>
          <a:p>
            <a:pPr marL="753745" marR="5080" indent="-284480" algn="just">
              <a:lnSpc>
                <a:spcPct val="150000"/>
              </a:lnSpc>
              <a:spcBef>
                <a:spcPts val="490"/>
              </a:spcBef>
              <a:buChar char="–"/>
              <a:tabLst>
                <a:tab pos="756285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spc="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line</a:t>
            </a:r>
            <a:r>
              <a:rPr sz="2000" spc="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separation</a:t>
            </a:r>
            <a:r>
              <a:rPr sz="2000" spc="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usually</a:t>
            </a:r>
            <a:r>
              <a:rPr sz="2000" spc="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brings</a:t>
            </a:r>
            <a:r>
              <a:rPr sz="2000" spc="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about</a:t>
            </a:r>
            <a:r>
              <a:rPr sz="2000" spc="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complete</a:t>
            </a:r>
            <a:r>
              <a:rPr sz="2000" spc="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separation</a:t>
            </a:r>
            <a:r>
              <a:rPr sz="2000" spc="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with 	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eventual  falling  off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gangrenous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tissue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if  it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not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removed 	surgically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35"/>
              </a:spcBef>
            </a:pP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Histologically</a:t>
            </a:r>
            <a:endParaRPr sz="24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1315"/>
              </a:spcBef>
              <a:buChar char="–"/>
              <a:tabLst>
                <a:tab pos="299085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Necrosis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tissue.</a:t>
            </a:r>
            <a:endParaRPr sz="20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1705"/>
              </a:spcBef>
              <a:buChar char="–"/>
              <a:tabLst>
                <a:tab pos="299085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line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separation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consists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inflammatory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granulation</a:t>
            </a:r>
            <a:r>
              <a:rPr sz="2000" spc="-2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tissue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4592" y="147828"/>
              <a:ext cx="8811768" cy="656691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66877" y="148589"/>
              <a:ext cx="8809990" cy="6566534"/>
            </a:xfrm>
            <a:custGeom>
              <a:avLst/>
              <a:gdLst/>
              <a:ahLst/>
              <a:cxnLst/>
              <a:rect l="l" t="t" r="r" b="b"/>
              <a:pathLst>
                <a:path w="8809990" h="6566534">
                  <a:moveTo>
                    <a:pt x="775131" y="0"/>
                  </a:moveTo>
                  <a:lnTo>
                    <a:pt x="8809863" y="0"/>
                  </a:lnTo>
                  <a:lnTo>
                    <a:pt x="8809863" y="5791123"/>
                  </a:lnTo>
                  <a:lnTo>
                    <a:pt x="8808466" y="5838342"/>
                  </a:lnTo>
                  <a:lnTo>
                    <a:pt x="8804275" y="5884824"/>
                  </a:lnTo>
                  <a:lnTo>
                    <a:pt x="8797417" y="5930480"/>
                  </a:lnTo>
                  <a:lnTo>
                    <a:pt x="8787892" y="5975222"/>
                  </a:lnTo>
                  <a:lnTo>
                    <a:pt x="8775827" y="6018961"/>
                  </a:lnTo>
                  <a:lnTo>
                    <a:pt x="8761349" y="6061646"/>
                  </a:lnTo>
                  <a:lnTo>
                    <a:pt x="8744458" y="6103162"/>
                  </a:lnTo>
                  <a:lnTo>
                    <a:pt x="8725408" y="6143447"/>
                  </a:lnTo>
                  <a:lnTo>
                    <a:pt x="8704072" y="6182423"/>
                  </a:lnTo>
                  <a:lnTo>
                    <a:pt x="8680577" y="6219990"/>
                  </a:lnTo>
                  <a:lnTo>
                    <a:pt x="8655050" y="6256096"/>
                  </a:lnTo>
                  <a:lnTo>
                    <a:pt x="8627491" y="6290627"/>
                  </a:lnTo>
                  <a:lnTo>
                    <a:pt x="8598154" y="6323520"/>
                  </a:lnTo>
                  <a:lnTo>
                    <a:pt x="8567039" y="6354698"/>
                  </a:lnTo>
                  <a:lnTo>
                    <a:pt x="8534146" y="6384074"/>
                  </a:lnTo>
                  <a:lnTo>
                    <a:pt x="8499602" y="6411556"/>
                  </a:lnTo>
                  <a:lnTo>
                    <a:pt x="8463534" y="6437083"/>
                  </a:lnTo>
                  <a:lnTo>
                    <a:pt x="8425942" y="6460553"/>
                  </a:lnTo>
                  <a:lnTo>
                    <a:pt x="8386953" y="6481902"/>
                  </a:lnTo>
                  <a:lnTo>
                    <a:pt x="8346694" y="6501053"/>
                  </a:lnTo>
                  <a:lnTo>
                    <a:pt x="8305165" y="6517906"/>
                  </a:lnTo>
                  <a:lnTo>
                    <a:pt x="8262493" y="6532384"/>
                  </a:lnTo>
                  <a:lnTo>
                    <a:pt x="8218805" y="6544411"/>
                  </a:lnTo>
                  <a:lnTo>
                    <a:pt x="8173974" y="6553911"/>
                  </a:lnTo>
                  <a:lnTo>
                    <a:pt x="8128381" y="6560807"/>
                  </a:lnTo>
                  <a:lnTo>
                    <a:pt x="8081899" y="6564998"/>
                  </a:lnTo>
                  <a:lnTo>
                    <a:pt x="8034655" y="6566408"/>
                  </a:lnTo>
                  <a:lnTo>
                    <a:pt x="0" y="6566408"/>
                  </a:lnTo>
                  <a:lnTo>
                    <a:pt x="0" y="775334"/>
                  </a:lnTo>
                  <a:lnTo>
                    <a:pt x="1409" y="728090"/>
                  </a:lnTo>
                  <a:lnTo>
                    <a:pt x="5600" y="681608"/>
                  </a:lnTo>
                  <a:lnTo>
                    <a:pt x="12484" y="636015"/>
                  </a:lnTo>
                  <a:lnTo>
                    <a:pt x="21983" y="591184"/>
                  </a:lnTo>
                  <a:lnTo>
                    <a:pt x="34010" y="547496"/>
                  </a:lnTo>
                  <a:lnTo>
                    <a:pt x="48488" y="504824"/>
                  </a:lnTo>
                  <a:lnTo>
                    <a:pt x="65341" y="463295"/>
                  </a:lnTo>
                  <a:lnTo>
                    <a:pt x="84480" y="423036"/>
                  </a:lnTo>
                  <a:lnTo>
                    <a:pt x="105829" y="384047"/>
                  </a:lnTo>
                  <a:lnTo>
                    <a:pt x="129298" y="346455"/>
                  </a:lnTo>
                  <a:lnTo>
                    <a:pt x="154812" y="310387"/>
                  </a:lnTo>
                  <a:lnTo>
                    <a:pt x="182295" y="275843"/>
                  </a:lnTo>
                  <a:lnTo>
                    <a:pt x="211670" y="242950"/>
                  </a:lnTo>
                  <a:lnTo>
                    <a:pt x="242836" y="211708"/>
                  </a:lnTo>
                  <a:lnTo>
                    <a:pt x="275729" y="182371"/>
                  </a:lnTo>
                  <a:lnTo>
                    <a:pt x="310248" y="154812"/>
                  </a:lnTo>
                  <a:lnTo>
                    <a:pt x="346341" y="129285"/>
                  </a:lnTo>
                  <a:lnTo>
                    <a:pt x="383908" y="105917"/>
                  </a:lnTo>
                  <a:lnTo>
                    <a:pt x="422871" y="84454"/>
                  </a:lnTo>
                  <a:lnTo>
                    <a:pt x="463156" y="65404"/>
                  </a:lnTo>
                  <a:lnTo>
                    <a:pt x="504659" y="48513"/>
                  </a:lnTo>
                  <a:lnTo>
                    <a:pt x="547331" y="34035"/>
                  </a:lnTo>
                  <a:lnTo>
                    <a:pt x="591070" y="21970"/>
                  </a:lnTo>
                  <a:lnTo>
                    <a:pt x="635800" y="12445"/>
                  </a:lnTo>
                  <a:lnTo>
                    <a:pt x="681443" y="5587"/>
                  </a:lnTo>
                  <a:lnTo>
                    <a:pt x="727913" y="1396"/>
                  </a:lnTo>
                  <a:lnTo>
                    <a:pt x="775131" y="0"/>
                  </a:lnTo>
                  <a:close/>
                </a:path>
              </a:pathLst>
            </a:custGeom>
            <a:ln w="10668">
              <a:solidFill>
                <a:srgbClr val="9D9F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3023" y="1421891"/>
              <a:ext cx="8031480" cy="3962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88263" y="1424924"/>
              <a:ext cx="8001000" cy="8890"/>
            </a:xfrm>
            <a:custGeom>
              <a:avLst/>
              <a:gdLst/>
              <a:ahLst/>
              <a:cxnLst/>
              <a:rect l="l" t="t" r="r" b="b"/>
              <a:pathLst>
                <a:path w="8001000" h="8890">
                  <a:moveTo>
                    <a:pt x="8001000" y="0"/>
                  </a:moveTo>
                  <a:lnTo>
                    <a:pt x="0" y="0"/>
                  </a:lnTo>
                  <a:lnTo>
                    <a:pt x="0" y="8778"/>
                  </a:lnTo>
                  <a:lnTo>
                    <a:pt x="8001000" y="8778"/>
                  </a:lnTo>
                  <a:lnTo>
                    <a:pt x="8001000" y="0"/>
                  </a:lnTo>
                  <a:close/>
                </a:path>
              </a:pathLst>
            </a:custGeom>
            <a:solidFill>
              <a:srgbClr val="70A1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75048" y="1060703"/>
              <a:ext cx="3950207" cy="60960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75082" y="1510411"/>
            <a:ext cx="8639810" cy="4603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483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Naturally</a:t>
            </a:r>
            <a:r>
              <a:rPr sz="24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moist</a:t>
            </a:r>
            <a:r>
              <a:rPr sz="24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tissues</a:t>
            </a:r>
            <a:r>
              <a:rPr sz="24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4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organs</a:t>
            </a:r>
            <a:r>
              <a:rPr sz="24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such</a:t>
            </a:r>
            <a:r>
              <a:rPr sz="24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as</a:t>
            </a:r>
            <a:r>
              <a:rPr sz="24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4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mouth,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bowel,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lung,</a:t>
            </a:r>
            <a:r>
              <a:rPr sz="24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cervix,</a:t>
            </a:r>
            <a:endParaRPr sz="2400">
              <a:latin typeface="Arial"/>
              <a:cs typeface="Arial"/>
            </a:endParaRPr>
          </a:p>
          <a:p>
            <a:pPr marL="355600" marR="282575" indent="-343535">
              <a:lnSpc>
                <a:spcPct val="150100"/>
              </a:lnSpc>
              <a:spcBef>
                <a:spcPts val="165"/>
              </a:spcBef>
              <a:buChar char="•"/>
              <a:tabLst>
                <a:tab pos="355600" algn="l"/>
              </a:tabLst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develops</a:t>
            </a:r>
            <a:r>
              <a:rPr sz="24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rapidly</a:t>
            </a:r>
            <a:r>
              <a:rPr sz="24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due</a:t>
            </a:r>
            <a:r>
              <a:rPr sz="24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4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blockage</a:t>
            </a:r>
            <a:r>
              <a:rPr sz="24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4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venous,</a:t>
            </a:r>
            <a:r>
              <a:rPr sz="24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4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less </a:t>
            </a:r>
            <a:r>
              <a:rPr sz="2400" spc="-50" dirty="0">
                <a:solidFill>
                  <a:srgbClr val="FFFFFF"/>
                </a:solidFill>
                <a:latin typeface="Arial"/>
                <a:cs typeface="Arial"/>
              </a:rPr>
              <a:t>commonly,</a:t>
            </a:r>
            <a:r>
              <a:rPr sz="24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arterial</a:t>
            </a:r>
            <a:r>
              <a:rPr sz="24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blood</a:t>
            </a:r>
            <a:r>
              <a:rPr sz="24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flow</a:t>
            </a:r>
            <a:r>
              <a:rPr sz="24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from</a:t>
            </a:r>
            <a:r>
              <a:rPr sz="24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thrombosis</a:t>
            </a:r>
            <a:r>
              <a:rPr sz="24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sz="2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embolism.</a:t>
            </a:r>
            <a:endParaRPr sz="2400">
              <a:latin typeface="Arial"/>
              <a:cs typeface="Arial"/>
            </a:endParaRPr>
          </a:p>
          <a:p>
            <a:pPr marL="355600" marR="36830" indent="-343535">
              <a:lnSpc>
                <a:spcPct val="150000"/>
              </a:lnSpc>
              <a:spcBef>
                <a:spcPts val="695"/>
              </a:spcBef>
              <a:buChar char="•"/>
              <a:tabLst>
                <a:tab pos="355600" algn="l"/>
              </a:tabLst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4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affected</a:t>
            </a:r>
            <a:r>
              <a:rPr sz="24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part</a:t>
            </a:r>
            <a:r>
              <a:rPr sz="24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4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stuffed</a:t>
            </a:r>
            <a:r>
              <a:rPr sz="24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sz="24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blood</a:t>
            </a:r>
            <a:r>
              <a:rPr sz="24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which</a:t>
            </a:r>
            <a:r>
              <a:rPr sz="24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favours</a:t>
            </a:r>
            <a:r>
              <a:rPr sz="24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4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rapid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growth</a:t>
            </a:r>
            <a:r>
              <a:rPr sz="24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4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putrefactive</a:t>
            </a:r>
            <a:r>
              <a:rPr sz="2400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bacteria.</a:t>
            </a:r>
            <a:endParaRPr sz="2400">
              <a:latin typeface="Arial"/>
              <a:cs typeface="Arial"/>
            </a:endParaRPr>
          </a:p>
          <a:p>
            <a:pPr marL="355600" marR="248285" indent="-343535">
              <a:lnSpc>
                <a:spcPct val="150000"/>
              </a:lnSpc>
              <a:spcBef>
                <a:spcPts val="710"/>
              </a:spcBef>
              <a:buChar char="•"/>
              <a:tabLst>
                <a:tab pos="355600" algn="l"/>
              </a:tabLst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4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toxic</a:t>
            </a:r>
            <a:r>
              <a:rPr sz="24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products</a:t>
            </a:r>
            <a:r>
              <a:rPr sz="24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formed</a:t>
            </a:r>
            <a:r>
              <a:rPr sz="24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sz="24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bacteria</a:t>
            </a:r>
            <a:r>
              <a:rPr sz="24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leads</a:t>
            </a:r>
            <a:r>
              <a:rPr sz="24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4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septicaemia,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4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finally</a:t>
            </a:r>
            <a:r>
              <a:rPr sz="24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death.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4592" y="147828"/>
              <a:ext cx="8811768" cy="656691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66877" y="148589"/>
              <a:ext cx="8809990" cy="6566534"/>
            </a:xfrm>
            <a:custGeom>
              <a:avLst/>
              <a:gdLst/>
              <a:ahLst/>
              <a:cxnLst/>
              <a:rect l="l" t="t" r="r" b="b"/>
              <a:pathLst>
                <a:path w="8809990" h="6566534">
                  <a:moveTo>
                    <a:pt x="775131" y="0"/>
                  </a:moveTo>
                  <a:lnTo>
                    <a:pt x="8809863" y="0"/>
                  </a:lnTo>
                  <a:lnTo>
                    <a:pt x="8809863" y="5791123"/>
                  </a:lnTo>
                  <a:lnTo>
                    <a:pt x="8808466" y="5838342"/>
                  </a:lnTo>
                  <a:lnTo>
                    <a:pt x="8804275" y="5884824"/>
                  </a:lnTo>
                  <a:lnTo>
                    <a:pt x="8797417" y="5930480"/>
                  </a:lnTo>
                  <a:lnTo>
                    <a:pt x="8787892" y="5975222"/>
                  </a:lnTo>
                  <a:lnTo>
                    <a:pt x="8775827" y="6018961"/>
                  </a:lnTo>
                  <a:lnTo>
                    <a:pt x="8761349" y="6061646"/>
                  </a:lnTo>
                  <a:lnTo>
                    <a:pt x="8744458" y="6103162"/>
                  </a:lnTo>
                  <a:lnTo>
                    <a:pt x="8725408" y="6143447"/>
                  </a:lnTo>
                  <a:lnTo>
                    <a:pt x="8704072" y="6182423"/>
                  </a:lnTo>
                  <a:lnTo>
                    <a:pt x="8680577" y="6219990"/>
                  </a:lnTo>
                  <a:lnTo>
                    <a:pt x="8655050" y="6256096"/>
                  </a:lnTo>
                  <a:lnTo>
                    <a:pt x="8627491" y="6290627"/>
                  </a:lnTo>
                  <a:lnTo>
                    <a:pt x="8598154" y="6323520"/>
                  </a:lnTo>
                  <a:lnTo>
                    <a:pt x="8567039" y="6354698"/>
                  </a:lnTo>
                  <a:lnTo>
                    <a:pt x="8534146" y="6384074"/>
                  </a:lnTo>
                  <a:lnTo>
                    <a:pt x="8499602" y="6411556"/>
                  </a:lnTo>
                  <a:lnTo>
                    <a:pt x="8463534" y="6437083"/>
                  </a:lnTo>
                  <a:lnTo>
                    <a:pt x="8425942" y="6460553"/>
                  </a:lnTo>
                  <a:lnTo>
                    <a:pt x="8386953" y="6481902"/>
                  </a:lnTo>
                  <a:lnTo>
                    <a:pt x="8346694" y="6501053"/>
                  </a:lnTo>
                  <a:lnTo>
                    <a:pt x="8305165" y="6517906"/>
                  </a:lnTo>
                  <a:lnTo>
                    <a:pt x="8262493" y="6532384"/>
                  </a:lnTo>
                  <a:lnTo>
                    <a:pt x="8218805" y="6544411"/>
                  </a:lnTo>
                  <a:lnTo>
                    <a:pt x="8173974" y="6553911"/>
                  </a:lnTo>
                  <a:lnTo>
                    <a:pt x="8128381" y="6560807"/>
                  </a:lnTo>
                  <a:lnTo>
                    <a:pt x="8081899" y="6564998"/>
                  </a:lnTo>
                  <a:lnTo>
                    <a:pt x="8034655" y="6566408"/>
                  </a:lnTo>
                  <a:lnTo>
                    <a:pt x="0" y="6566408"/>
                  </a:lnTo>
                  <a:lnTo>
                    <a:pt x="0" y="775334"/>
                  </a:lnTo>
                  <a:lnTo>
                    <a:pt x="1409" y="728090"/>
                  </a:lnTo>
                  <a:lnTo>
                    <a:pt x="5600" y="681608"/>
                  </a:lnTo>
                  <a:lnTo>
                    <a:pt x="12484" y="636015"/>
                  </a:lnTo>
                  <a:lnTo>
                    <a:pt x="21983" y="591184"/>
                  </a:lnTo>
                  <a:lnTo>
                    <a:pt x="34010" y="547496"/>
                  </a:lnTo>
                  <a:lnTo>
                    <a:pt x="48488" y="504824"/>
                  </a:lnTo>
                  <a:lnTo>
                    <a:pt x="65341" y="463295"/>
                  </a:lnTo>
                  <a:lnTo>
                    <a:pt x="84480" y="423036"/>
                  </a:lnTo>
                  <a:lnTo>
                    <a:pt x="105829" y="384047"/>
                  </a:lnTo>
                  <a:lnTo>
                    <a:pt x="129298" y="346455"/>
                  </a:lnTo>
                  <a:lnTo>
                    <a:pt x="154812" y="310387"/>
                  </a:lnTo>
                  <a:lnTo>
                    <a:pt x="182295" y="275843"/>
                  </a:lnTo>
                  <a:lnTo>
                    <a:pt x="211670" y="242950"/>
                  </a:lnTo>
                  <a:lnTo>
                    <a:pt x="242836" y="211708"/>
                  </a:lnTo>
                  <a:lnTo>
                    <a:pt x="275729" y="182371"/>
                  </a:lnTo>
                  <a:lnTo>
                    <a:pt x="310248" y="154812"/>
                  </a:lnTo>
                  <a:lnTo>
                    <a:pt x="346341" y="129285"/>
                  </a:lnTo>
                  <a:lnTo>
                    <a:pt x="383908" y="105917"/>
                  </a:lnTo>
                  <a:lnTo>
                    <a:pt x="422871" y="84454"/>
                  </a:lnTo>
                  <a:lnTo>
                    <a:pt x="463156" y="65404"/>
                  </a:lnTo>
                  <a:lnTo>
                    <a:pt x="504659" y="48513"/>
                  </a:lnTo>
                  <a:lnTo>
                    <a:pt x="547331" y="34035"/>
                  </a:lnTo>
                  <a:lnTo>
                    <a:pt x="591070" y="21970"/>
                  </a:lnTo>
                  <a:lnTo>
                    <a:pt x="635800" y="12445"/>
                  </a:lnTo>
                  <a:lnTo>
                    <a:pt x="681443" y="5587"/>
                  </a:lnTo>
                  <a:lnTo>
                    <a:pt x="727913" y="1396"/>
                  </a:lnTo>
                  <a:lnTo>
                    <a:pt x="775131" y="0"/>
                  </a:lnTo>
                  <a:close/>
                </a:path>
              </a:pathLst>
            </a:custGeom>
            <a:ln w="10668">
              <a:solidFill>
                <a:srgbClr val="9D9F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3023" y="1421891"/>
              <a:ext cx="8031480" cy="3962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88263" y="1424924"/>
              <a:ext cx="8001000" cy="8890"/>
            </a:xfrm>
            <a:custGeom>
              <a:avLst/>
              <a:gdLst/>
              <a:ahLst/>
              <a:cxnLst/>
              <a:rect l="l" t="t" r="r" b="b"/>
              <a:pathLst>
                <a:path w="8001000" h="8890">
                  <a:moveTo>
                    <a:pt x="8001000" y="0"/>
                  </a:moveTo>
                  <a:lnTo>
                    <a:pt x="0" y="0"/>
                  </a:lnTo>
                  <a:lnTo>
                    <a:pt x="0" y="8778"/>
                  </a:lnTo>
                  <a:lnTo>
                    <a:pt x="8001000" y="8778"/>
                  </a:lnTo>
                  <a:lnTo>
                    <a:pt x="8001000" y="0"/>
                  </a:lnTo>
                  <a:close/>
                </a:path>
              </a:pathLst>
            </a:custGeom>
            <a:solidFill>
              <a:srgbClr val="70A1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599691" y="346709"/>
            <a:ext cx="3322954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spc="-80" dirty="0">
                <a:solidFill>
                  <a:srgbClr val="FFFFFF"/>
                </a:solidFill>
                <a:latin typeface="Calibri"/>
                <a:cs typeface="Calibri"/>
              </a:rPr>
              <a:t>Wet</a:t>
            </a:r>
            <a:r>
              <a:rPr sz="4400" b="1" spc="-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Gangrene</a:t>
            </a:r>
            <a:endParaRPr sz="44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181600" y="1065275"/>
            <a:ext cx="3810000" cy="5715000"/>
            <a:chOff x="5181600" y="1065275"/>
            <a:chExt cx="3810000" cy="5715000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81600" y="1065275"/>
              <a:ext cx="3598163" cy="28956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81600" y="4037074"/>
              <a:ext cx="3619500" cy="274319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382000" y="6095999"/>
              <a:ext cx="609600" cy="609600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227482" y="1250497"/>
            <a:ext cx="4725670" cy="4800600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19"/>
              </a:spcBef>
              <a:buFont typeface="Arial"/>
              <a:buChar char="•"/>
              <a:tabLst>
                <a:tab pos="355600" algn="l"/>
              </a:tabLst>
            </a:pP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Diabetic</a:t>
            </a:r>
            <a:r>
              <a:rPr sz="3200" b="1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20" dirty="0">
                <a:solidFill>
                  <a:srgbClr val="FFFFFF"/>
                </a:solidFill>
                <a:latin typeface="Arial"/>
                <a:cs typeface="Arial"/>
              </a:rPr>
              <a:t>foot</a:t>
            </a:r>
            <a:endParaRPr sz="3200">
              <a:latin typeface="Arial"/>
              <a:cs typeface="Arial"/>
            </a:endParaRPr>
          </a:p>
          <a:p>
            <a:pPr marL="755015" marR="69850" lvl="1" indent="-285750">
              <a:lnSpc>
                <a:spcPct val="100000"/>
              </a:lnSpc>
              <a:spcBef>
                <a:spcPts val="715"/>
              </a:spcBef>
              <a:buChar char="–"/>
              <a:tabLst>
                <a:tab pos="756285" algn="l"/>
              </a:tabLst>
            </a:pP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high</a:t>
            </a:r>
            <a:r>
              <a:rPr sz="28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sugar</a:t>
            </a:r>
            <a:r>
              <a:rPr sz="28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content</a:t>
            </a:r>
            <a:r>
              <a:rPr sz="28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8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Arial"/>
                <a:cs typeface="Arial"/>
              </a:rPr>
              <a:t>the 	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necrosed</a:t>
            </a:r>
            <a:r>
              <a:rPr sz="28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tissue</a:t>
            </a:r>
            <a:r>
              <a:rPr sz="2800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which 	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favours</a:t>
            </a:r>
            <a:r>
              <a:rPr sz="28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growth</a:t>
            </a:r>
            <a:r>
              <a:rPr sz="28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Arial"/>
                <a:cs typeface="Arial"/>
              </a:rPr>
              <a:t>of 	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bacteria.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90"/>
              </a:spcBef>
              <a:buFont typeface="Arial"/>
              <a:buChar char="•"/>
              <a:tabLst>
                <a:tab pos="355600" algn="l"/>
              </a:tabLst>
            </a:pP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Bed</a:t>
            </a:r>
            <a:r>
              <a:rPr sz="3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sores</a:t>
            </a:r>
            <a:endParaRPr sz="3200">
              <a:latin typeface="Arial"/>
              <a:cs typeface="Arial"/>
            </a:endParaRPr>
          </a:p>
          <a:p>
            <a:pPr marL="755015" marR="5080" lvl="1" indent="-285750">
              <a:lnSpc>
                <a:spcPct val="100000"/>
              </a:lnSpc>
              <a:spcBef>
                <a:spcPts val="710"/>
              </a:spcBef>
              <a:buChar char="–"/>
              <a:tabLst>
                <a:tab pos="756285" algn="l"/>
              </a:tabLst>
            </a:pP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bed-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ridden</a:t>
            </a:r>
            <a:r>
              <a:rPr sz="28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patient</a:t>
            </a:r>
            <a:r>
              <a:rPr sz="28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due</a:t>
            </a:r>
            <a:r>
              <a:rPr sz="28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Arial"/>
                <a:cs typeface="Arial"/>
              </a:rPr>
              <a:t>to 	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pressure</a:t>
            </a:r>
            <a:r>
              <a:rPr sz="28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28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sites</a:t>
            </a:r>
            <a:r>
              <a:rPr sz="28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like</a:t>
            </a:r>
            <a:r>
              <a:rPr sz="28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Arial"/>
                <a:cs typeface="Arial"/>
              </a:rPr>
              <a:t>the 	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sacrum,</a:t>
            </a:r>
            <a:r>
              <a:rPr sz="2800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buttocks</a:t>
            </a:r>
            <a:r>
              <a:rPr sz="28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Arial"/>
                <a:cs typeface="Arial"/>
              </a:rPr>
              <a:t>and 	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heels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4592" y="147828"/>
              <a:ext cx="8811768" cy="656691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66877" y="148589"/>
              <a:ext cx="8809990" cy="6566534"/>
            </a:xfrm>
            <a:custGeom>
              <a:avLst/>
              <a:gdLst/>
              <a:ahLst/>
              <a:cxnLst/>
              <a:rect l="l" t="t" r="r" b="b"/>
              <a:pathLst>
                <a:path w="8809990" h="6566534">
                  <a:moveTo>
                    <a:pt x="775131" y="0"/>
                  </a:moveTo>
                  <a:lnTo>
                    <a:pt x="8809863" y="0"/>
                  </a:lnTo>
                  <a:lnTo>
                    <a:pt x="8809863" y="5791123"/>
                  </a:lnTo>
                  <a:lnTo>
                    <a:pt x="8808466" y="5838342"/>
                  </a:lnTo>
                  <a:lnTo>
                    <a:pt x="8804275" y="5884824"/>
                  </a:lnTo>
                  <a:lnTo>
                    <a:pt x="8797417" y="5930480"/>
                  </a:lnTo>
                  <a:lnTo>
                    <a:pt x="8787892" y="5975222"/>
                  </a:lnTo>
                  <a:lnTo>
                    <a:pt x="8775827" y="6018961"/>
                  </a:lnTo>
                  <a:lnTo>
                    <a:pt x="8761349" y="6061646"/>
                  </a:lnTo>
                  <a:lnTo>
                    <a:pt x="8744458" y="6103162"/>
                  </a:lnTo>
                  <a:lnTo>
                    <a:pt x="8725408" y="6143447"/>
                  </a:lnTo>
                  <a:lnTo>
                    <a:pt x="8704072" y="6182423"/>
                  </a:lnTo>
                  <a:lnTo>
                    <a:pt x="8680577" y="6219990"/>
                  </a:lnTo>
                  <a:lnTo>
                    <a:pt x="8655050" y="6256096"/>
                  </a:lnTo>
                  <a:lnTo>
                    <a:pt x="8627491" y="6290627"/>
                  </a:lnTo>
                  <a:lnTo>
                    <a:pt x="8598154" y="6323520"/>
                  </a:lnTo>
                  <a:lnTo>
                    <a:pt x="8567039" y="6354698"/>
                  </a:lnTo>
                  <a:lnTo>
                    <a:pt x="8534146" y="6384074"/>
                  </a:lnTo>
                  <a:lnTo>
                    <a:pt x="8499602" y="6411556"/>
                  </a:lnTo>
                  <a:lnTo>
                    <a:pt x="8463534" y="6437083"/>
                  </a:lnTo>
                  <a:lnTo>
                    <a:pt x="8425942" y="6460553"/>
                  </a:lnTo>
                  <a:lnTo>
                    <a:pt x="8386953" y="6481902"/>
                  </a:lnTo>
                  <a:lnTo>
                    <a:pt x="8346694" y="6501053"/>
                  </a:lnTo>
                  <a:lnTo>
                    <a:pt x="8305165" y="6517906"/>
                  </a:lnTo>
                  <a:lnTo>
                    <a:pt x="8262493" y="6532384"/>
                  </a:lnTo>
                  <a:lnTo>
                    <a:pt x="8218805" y="6544411"/>
                  </a:lnTo>
                  <a:lnTo>
                    <a:pt x="8173974" y="6553911"/>
                  </a:lnTo>
                  <a:lnTo>
                    <a:pt x="8128381" y="6560807"/>
                  </a:lnTo>
                  <a:lnTo>
                    <a:pt x="8081899" y="6564998"/>
                  </a:lnTo>
                  <a:lnTo>
                    <a:pt x="8034655" y="6566408"/>
                  </a:lnTo>
                  <a:lnTo>
                    <a:pt x="0" y="6566408"/>
                  </a:lnTo>
                  <a:lnTo>
                    <a:pt x="0" y="775334"/>
                  </a:lnTo>
                  <a:lnTo>
                    <a:pt x="1409" y="728090"/>
                  </a:lnTo>
                  <a:lnTo>
                    <a:pt x="5600" y="681608"/>
                  </a:lnTo>
                  <a:lnTo>
                    <a:pt x="12484" y="636015"/>
                  </a:lnTo>
                  <a:lnTo>
                    <a:pt x="21983" y="591184"/>
                  </a:lnTo>
                  <a:lnTo>
                    <a:pt x="34010" y="547496"/>
                  </a:lnTo>
                  <a:lnTo>
                    <a:pt x="48488" y="504824"/>
                  </a:lnTo>
                  <a:lnTo>
                    <a:pt x="65341" y="463295"/>
                  </a:lnTo>
                  <a:lnTo>
                    <a:pt x="84480" y="423036"/>
                  </a:lnTo>
                  <a:lnTo>
                    <a:pt x="105829" y="384047"/>
                  </a:lnTo>
                  <a:lnTo>
                    <a:pt x="129298" y="346455"/>
                  </a:lnTo>
                  <a:lnTo>
                    <a:pt x="154812" y="310387"/>
                  </a:lnTo>
                  <a:lnTo>
                    <a:pt x="182295" y="275843"/>
                  </a:lnTo>
                  <a:lnTo>
                    <a:pt x="211670" y="242950"/>
                  </a:lnTo>
                  <a:lnTo>
                    <a:pt x="242836" y="211708"/>
                  </a:lnTo>
                  <a:lnTo>
                    <a:pt x="275729" y="182371"/>
                  </a:lnTo>
                  <a:lnTo>
                    <a:pt x="310248" y="154812"/>
                  </a:lnTo>
                  <a:lnTo>
                    <a:pt x="346341" y="129285"/>
                  </a:lnTo>
                  <a:lnTo>
                    <a:pt x="383908" y="105917"/>
                  </a:lnTo>
                  <a:lnTo>
                    <a:pt x="422871" y="84454"/>
                  </a:lnTo>
                  <a:lnTo>
                    <a:pt x="463156" y="65404"/>
                  </a:lnTo>
                  <a:lnTo>
                    <a:pt x="504659" y="48513"/>
                  </a:lnTo>
                  <a:lnTo>
                    <a:pt x="547331" y="34035"/>
                  </a:lnTo>
                  <a:lnTo>
                    <a:pt x="591070" y="21970"/>
                  </a:lnTo>
                  <a:lnTo>
                    <a:pt x="635800" y="12445"/>
                  </a:lnTo>
                  <a:lnTo>
                    <a:pt x="681443" y="5587"/>
                  </a:lnTo>
                  <a:lnTo>
                    <a:pt x="727913" y="1396"/>
                  </a:lnTo>
                  <a:lnTo>
                    <a:pt x="775131" y="0"/>
                  </a:lnTo>
                  <a:close/>
                </a:path>
              </a:pathLst>
            </a:custGeom>
            <a:ln w="10668">
              <a:solidFill>
                <a:srgbClr val="9D9F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3023" y="1421891"/>
              <a:ext cx="8031480" cy="3962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88263" y="1424924"/>
              <a:ext cx="8001000" cy="8890"/>
            </a:xfrm>
            <a:custGeom>
              <a:avLst/>
              <a:gdLst/>
              <a:ahLst/>
              <a:cxnLst/>
              <a:rect l="l" t="t" r="r" b="b"/>
              <a:pathLst>
                <a:path w="8001000" h="8890">
                  <a:moveTo>
                    <a:pt x="8001000" y="0"/>
                  </a:moveTo>
                  <a:lnTo>
                    <a:pt x="0" y="0"/>
                  </a:lnTo>
                  <a:lnTo>
                    <a:pt x="0" y="8778"/>
                  </a:lnTo>
                  <a:lnTo>
                    <a:pt x="8001000" y="8778"/>
                  </a:lnTo>
                  <a:lnTo>
                    <a:pt x="8001000" y="0"/>
                  </a:lnTo>
                  <a:close/>
                </a:path>
              </a:pathLst>
            </a:custGeom>
            <a:solidFill>
              <a:srgbClr val="70A1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61743" y="1501139"/>
              <a:ext cx="6865620" cy="44500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532587" y="2401562"/>
            <a:ext cx="7632065" cy="2131695"/>
          </a:xfrm>
          <a:prstGeom prst="rect">
            <a:avLst/>
          </a:prstGeom>
        </p:spPr>
        <p:txBody>
          <a:bodyPr vert="horz" wrap="square" lIns="0" tIns="2165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705"/>
              </a:spcBef>
              <a:buFont typeface="Arial"/>
              <a:buChar char="•"/>
              <a:tabLst>
                <a:tab pos="354965" algn="l"/>
              </a:tabLst>
            </a:pPr>
            <a:r>
              <a:rPr sz="2500" b="1" i="1" spc="-10" dirty="0">
                <a:solidFill>
                  <a:srgbClr val="FFFFFF"/>
                </a:solidFill>
                <a:latin typeface="Arial"/>
                <a:cs typeface="Arial"/>
              </a:rPr>
              <a:t>Grossly,</a:t>
            </a:r>
            <a:endParaRPr sz="25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1405"/>
              </a:spcBef>
              <a:buChar char="–"/>
              <a:tabLst>
                <a:tab pos="756285" algn="l"/>
              </a:tabLst>
            </a:pP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2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Arial"/>
                <a:cs typeface="Arial"/>
              </a:rPr>
              <a:t>affected</a:t>
            </a:r>
            <a:r>
              <a:rPr sz="22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part</a:t>
            </a:r>
            <a:r>
              <a:rPr sz="22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2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soft,</a:t>
            </a:r>
            <a:r>
              <a:rPr sz="22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swollen,</a:t>
            </a:r>
            <a:r>
              <a:rPr sz="22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putrid,</a:t>
            </a:r>
            <a:r>
              <a:rPr sz="22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rotten</a:t>
            </a:r>
            <a:r>
              <a:rPr sz="22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200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Arial"/>
                <a:cs typeface="Arial"/>
              </a:rPr>
              <a:t>dark.</a:t>
            </a:r>
            <a:endParaRPr sz="22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1330"/>
              </a:spcBef>
              <a:buChar char="–"/>
              <a:tabLst>
                <a:tab pos="756285" algn="l"/>
              </a:tabLst>
            </a:pP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2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classic</a:t>
            </a:r>
            <a:r>
              <a:rPr sz="22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example</a:t>
            </a:r>
            <a:r>
              <a:rPr sz="22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2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gangrene</a:t>
            </a:r>
            <a:r>
              <a:rPr sz="22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2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bowel,</a:t>
            </a:r>
            <a:r>
              <a:rPr sz="22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Arial"/>
                <a:cs typeface="Arial"/>
              </a:rPr>
              <a:t>commonly</a:t>
            </a:r>
            <a:endParaRPr sz="2200">
              <a:latin typeface="Arial"/>
              <a:cs typeface="Arial"/>
            </a:endParaRPr>
          </a:p>
          <a:p>
            <a:pPr marL="756285">
              <a:lnSpc>
                <a:spcPct val="100000"/>
              </a:lnSpc>
              <a:spcBef>
                <a:spcPts val="1320"/>
              </a:spcBef>
            </a:pP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due</a:t>
            </a:r>
            <a:r>
              <a:rPr sz="22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2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Arial"/>
                <a:cs typeface="Arial"/>
              </a:rPr>
              <a:t>strangulated</a:t>
            </a:r>
            <a:r>
              <a:rPr sz="22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Arial"/>
                <a:cs typeface="Arial"/>
              </a:rPr>
              <a:t>hernia</a:t>
            </a:r>
            <a:endParaRPr sz="2200"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4592" y="147828"/>
              <a:ext cx="8811768" cy="656691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66877" y="148589"/>
              <a:ext cx="8809990" cy="6566534"/>
            </a:xfrm>
            <a:custGeom>
              <a:avLst/>
              <a:gdLst/>
              <a:ahLst/>
              <a:cxnLst/>
              <a:rect l="l" t="t" r="r" b="b"/>
              <a:pathLst>
                <a:path w="8809990" h="6566534">
                  <a:moveTo>
                    <a:pt x="775131" y="0"/>
                  </a:moveTo>
                  <a:lnTo>
                    <a:pt x="8809863" y="0"/>
                  </a:lnTo>
                  <a:lnTo>
                    <a:pt x="8809863" y="5791123"/>
                  </a:lnTo>
                  <a:lnTo>
                    <a:pt x="8808466" y="5838342"/>
                  </a:lnTo>
                  <a:lnTo>
                    <a:pt x="8804275" y="5884824"/>
                  </a:lnTo>
                  <a:lnTo>
                    <a:pt x="8797417" y="5930480"/>
                  </a:lnTo>
                  <a:lnTo>
                    <a:pt x="8787892" y="5975222"/>
                  </a:lnTo>
                  <a:lnTo>
                    <a:pt x="8775827" y="6018961"/>
                  </a:lnTo>
                  <a:lnTo>
                    <a:pt x="8761349" y="6061646"/>
                  </a:lnTo>
                  <a:lnTo>
                    <a:pt x="8744458" y="6103162"/>
                  </a:lnTo>
                  <a:lnTo>
                    <a:pt x="8725408" y="6143447"/>
                  </a:lnTo>
                  <a:lnTo>
                    <a:pt x="8704072" y="6182423"/>
                  </a:lnTo>
                  <a:lnTo>
                    <a:pt x="8680577" y="6219990"/>
                  </a:lnTo>
                  <a:lnTo>
                    <a:pt x="8655050" y="6256096"/>
                  </a:lnTo>
                  <a:lnTo>
                    <a:pt x="8627491" y="6290627"/>
                  </a:lnTo>
                  <a:lnTo>
                    <a:pt x="8598154" y="6323520"/>
                  </a:lnTo>
                  <a:lnTo>
                    <a:pt x="8567039" y="6354698"/>
                  </a:lnTo>
                  <a:lnTo>
                    <a:pt x="8534146" y="6384074"/>
                  </a:lnTo>
                  <a:lnTo>
                    <a:pt x="8499602" y="6411556"/>
                  </a:lnTo>
                  <a:lnTo>
                    <a:pt x="8463534" y="6437083"/>
                  </a:lnTo>
                  <a:lnTo>
                    <a:pt x="8425942" y="6460553"/>
                  </a:lnTo>
                  <a:lnTo>
                    <a:pt x="8386953" y="6481902"/>
                  </a:lnTo>
                  <a:lnTo>
                    <a:pt x="8346694" y="6501053"/>
                  </a:lnTo>
                  <a:lnTo>
                    <a:pt x="8305165" y="6517906"/>
                  </a:lnTo>
                  <a:lnTo>
                    <a:pt x="8262493" y="6532384"/>
                  </a:lnTo>
                  <a:lnTo>
                    <a:pt x="8218805" y="6544411"/>
                  </a:lnTo>
                  <a:lnTo>
                    <a:pt x="8173974" y="6553911"/>
                  </a:lnTo>
                  <a:lnTo>
                    <a:pt x="8128381" y="6560807"/>
                  </a:lnTo>
                  <a:lnTo>
                    <a:pt x="8081899" y="6564998"/>
                  </a:lnTo>
                  <a:lnTo>
                    <a:pt x="8034655" y="6566408"/>
                  </a:lnTo>
                  <a:lnTo>
                    <a:pt x="0" y="6566408"/>
                  </a:lnTo>
                  <a:lnTo>
                    <a:pt x="0" y="775334"/>
                  </a:lnTo>
                  <a:lnTo>
                    <a:pt x="1409" y="728090"/>
                  </a:lnTo>
                  <a:lnTo>
                    <a:pt x="5600" y="681608"/>
                  </a:lnTo>
                  <a:lnTo>
                    <a:pt x="12484" y="636015"/>
                  </a:lnTo>
                  <a:lnTo>
                    <a:pt x="21983" y="591184"/>
                  </a:lnTo>
                  <a:lnTo>
                    <a:pt x="34010" y="547496"/>
                  </a:lnTo>
                  <a:lnTo>
                    <a:pt x="48488" y="504824"/>
                  </a:lnTo>
                  <a:lnTo>
                    <a:pt x="65341" y="463295"/>
                  </a:lnTo>
                  <a:lnTo>
                    <a:pt x="84480" y="423036"/>
                  </a:lnTo>
                  <a:lnTo>
                    <a:pt x="105829" y="384047"/>
                  </a:lnTo>
                  <a:lnTo>
                    <a:pt x="129298" y="346455"/>
                  </a:lnTo>
                  <a:lnTo>
                    <a:pt x="154812" y="310387"/>
                  </a:lnTo>
                  <a:lnTo>
                    <a:pt x="182295" y="275843"/>
                  </a:lnTo>
                  <a:lnTo>
                    <a:pt x="211670" y="242950"/>
                  </a:lnTo>
                  <a:lnTo>
                    <a:pt x="242836" y="211708"/>
                  </a:lnTo>
                  <a:lnTo>
                    <a:pt x="275729" y="182371"/>
                  </a:lnTo>
                  <a:lnTo>
                    <a:pt x="310248" y="154812"/>
                  </a:lnTo>
                  <a:lnTo>
                    <a:pt x="346341" y="129285"/>
                  </a:lnTo>
                  <a:lnTo>
                    <a:pt x="383908" y="105917"/>
                  </a:lnTo>
                  <a:lnTo>
                    <a:pt x="422871" y="84454"/>
                  </a:lnTo>
                  <a:lnTo>
                    <a:pt x="463156" y="65404"/>
                  </a:lnTo>
                  <a:lnTo>
                    <a:pt x="504659" y="48513"/>
                  </a:lnTo>
                  <a:lnTo>
                    <a:pt x="547331" y="34035"/>
                  </a:lnTo>
                  <a:lnTo>
                    <a:pt x="591070" y="21970"/>
                  </a:lnTo>
                  <a:lnTo>
                    <a:pt x="635800" y="12445"/>
                  </a:lnTo>
                  <a:lnTo>
                    <a:pt x="681443" y="5587"/>
                  </a:lnTo>
                  <a:lnTo>
                    <a:pt x="727913" y="1396"/>
                  </a:lnTo>
                  <a:lnTo>
                    <a:pt x="775131" y="0"/>
                  </a:lnTo>
                  <a:close/>
                </a:path>
              </a:pathLst>
            </a:custGeom>
            <a:ln w="10668">
              <a:solidFill>
                <a:srgbClr val="9D9F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77617" y="578865"/>
            <a:ext cx="458152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4300" marR="5080" indent="-102235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Contrasting</a:t>
            </a:r>
            <a:r>
              <a:rPr sz="3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Features</a:t>
            </a:r>
            <a:r>
              <a:rPr sz="3200" b="1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25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Dry</a:t>
            </a:r>
            <a:r>
              <a:rPr sz="32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3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Wet</a:t>
            </a:r>
            <a:r>
              <a:rPr sz="3200" b="1" spc="-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Gangrene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52400" y="1828800"/>
            <a:ext cx="8894445" cy="4876800"/>
            <a:chOff x="152400" y="1828800"/>
            <a:chExt cx="8894445" cy="487680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2400" y="1828800"/>
              <a:ext cx="8894064" cy="45720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82000" y="6096000"/>
              <a:ext cx="609600" cy="6096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4592" y="147828"/>
              <a:ext cx="8811768" cy="656691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66877" y="148589"/>
              <a:ext cx="8809990" cy="6566534"/>
            </a:xfrm>
            <a:custGeom>
              <a:avLst/>
              <a:gdLst/>
              <a:ahLst/>
              <a:cxnLst/>
              <a:rect l="l" t="t" r="r" b="b"/>
              <a:pathLst>
                <a:path w="8809990" h="6566534">
                  <a:moveTo>
                    <a:pt x="775131" y="0"/>
                  </a:moveTo>
                  <a:lnTo>
                    <a:pt x="8809863" y="0"/>
                  </a:lnTo>
                  <a:lnTo>
                    <a:pt x="8809863" y="5791123"/>
                  </a:lnTo>
                  <a:lnTo>
                    <a:pt x="8808466" y="5838342"/>
                  </a:lnTo>
                  <a:lnTo>
                    <a:pt x="8804275" y="5884824"/>
                  </a:lnTo>
                  <a:lnTo>
                    <a:pt x="8797417" y="5930480"/>
                  </a:lnTo>
                  <a:lnTo>
                    <a:pt x="8787892" y="5975222"/>
                  </a:lnTo>
                  <a:lnTo>
                    <a:pt x="8775827" y="6018961"/>
                  </a:lnTo>
                  <a:lnTo>
                    <a:pt x="8761349" y="6061646"/>
                  </a:lnTo>
                  <a:lnTo>
                    <a:pt x="8744458" y="6103162"/>
                  </a:lnTo>
                  <a:lnTo>
                    <a:pt x="8725408" y="6143447"/>
                  </a:lnTo>
                  <a:lnTo>
                    <a:pt x="8704072" y="6182423"/>
                  </a:lnTo>
                  <a:lnTo>
                    <a:pt x="8680577" y="6219990"/>
                  </a:lnTo>
                  <a:lnTo>
                    <a:pt x="8655050" y="6256096"/>
                  </a:lnTo>
                  <a:lnTo>
                    <a:pt x="8627491" y="6290627"/>
                  </a:lnTo>
                  <a:lnTo>
                    <a:pt x="8598154" y="6323520"/>
                  </a:lnTo>
                  <a:lnTo>
                    <a:pt x="8567039" y="6354698"/>
                  </a:lnTo>
                  <a:lnTo>
                    <a:pt x="8534146" y="6384074"/>
                  </a:lnTo>
                  <a:lnTo>
                    <a:pt x="8499602" y="6411556"/>
                  </a:lnTo>
                  <a:lnTo>
                    <a:pt x="8463534" y="6437083"/>
                  </a:lnTo>
                  <a:lnTo>
                    <a:pt x="8425942" y="6460553"/>
                  </a:lnTo>
                  <a:lnTo>
                    <a:pt x="8386953" y="6481902"/>
                  </a:lnTo>
                  <a:lnTo>
                    <a:pt x="8346694" y="6501053"/>
                  </a:lnTo>
                  <a:lnTo>
                    <a:pt x="8305165" y="6517906"/>
                  </a:lnTo>
                  <a:lnTo>
                    <a:pt x="8262493" y="6532384"/>
                  </a:lnTo>
                  <a:lnTo>
                    <a:pt x="8218805" y="6544411"/>
                  </a:lnTo>
                  <a:lnTo>
                    <a:pt x="8173974" y="6553911"/>
                  </a:lnTo>
                  <a:lnTo>
                    <a:pt x="8128381" y="6560807"/>
                  </a:lnTo>
                  <a:lnTo>
                    <a:pt x="8081899" y="6564998"/>
                  </a:lnTo>
                  <a:lnTo>
                    <a:pt x="8034655" y="6566408"/>
                  </a:lnTo>
                  <a:lnTo>
                    <a:pt x="0" y="6566408"/>
                  </a:lnTo>
                  <a:lnTo>
                    <a:pt x="0" y="775334"/>
                  </a:lnTo>
                  <a:lnTo>
                    <a:pt x="1409" y="728090"/>
                  </a:lnTo>
                  <a:lnTo>
                    <a:pt x="5600" y="681608"/>
                  </a:lnTo>
                  <a:lnTo>
                    <a:pt x="12484" y="636015"/>
                  </a:lnTo>
                  <a:lnTo>
                    <a:pt x="21983" y="591184"/>
                  </a:lnTo>
                  <a:lnTo>
                    <a:pt x="34010" y="547496"/>
                  </a:lnTo>
                  <a:lnTo>
                    <a:pt x="48488" y="504824"/>
                  </a:lnTo>
                  <a:lnTo>
                    <a:pt x="65341" y="463295"/>
                  </a:lnTo>
                  <a:lnTo>
                    <a:pt x="84480" y="423036"/>
                  </a:lnTo>
                  <a:lnTo>
                    <a:pt x="105829" y="384047"/>
                  </a:lnTo>
                  <a:lnTo>
                    <a:pt x="129298" y="346455"/>
                  </a:lnTo>
                  <a:lnTo>
                    <a:pt x="154812" y="310387"/>
                  </a:lnTo>
                  <a:lnTo>
                    <a:pt x="182295" y="275843"/>
                  </a:lnTo>
                  <a:lnTo>
                    <a:pt x="211670" y="242950"/>
                  </a:lnTo>
                  <a:lnTo>
                    <a:pt x="242836" y="211708"/>
                  </a:lnTo>
                  <a:lnTo>
                    <a:pt x="275729" y="182371"/>
                  </a:lnTo>
                  <a:lnTo>
                    <a:pt x="310248" y="154812"/>
                  </a:lnTo>
                  <a:lnTo>
                    <a:pt x="346341" y="129285"/>
                  </a:lnTo>
                  <a:lnTo>
                    <a:pt x="383908" y="105917"/>
                  </a:lnTo>
                  <a:lnTo>
                    <a:pt x="422871" y="84454"/>
                  </a:lnTo>
                  <a:lnTo>
                    <a:pt x="463156" y="65404"/>
                  </a:lnTo>
                  <a:lnTo>
                    <a:pt x="504659" y="48513"/>
                  </a:lnTo>
                  <a:lnTo>
                    <a:pt x="547331" y="34035"/>
                  </a:lnTo>
                  <a:lnTo>
                    <a:pt x="591070" y="21970"/>
                  </a:lnTo>
                  <a:lnTo>
                    <a:pt x="635800" y="12445"/>
                  </a:lnTo>
                  <a:lnTo>
                    <a:pt x="681443" y="5587"/>
                  </a:lnTo>
                  <a:lnTo>
                    <a:pt x="727913" y="1396"/>
                  </a:lnTo>
                  <a:lnTo>
                    <a:pt x="775131" y="0"/>
                  </a:lnTo>
                  <a:close/>
                </a:path>
              </a:pathLst>
            </a:custGeom>
            <a:ln w="10668">
              <a:solidFill>
                <a:srgbClr val="9D9F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3023" y="1421891"/>
              <a:ext cx="8031480" cy="3962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88263" y="1424924"/>
              <a:ext cx="8001000" cy="8890"/>
            </a:xfrm>
            <a:custGeom>
              <a:avLst/>
              <a:gdLst/>
              <a:ahLst/>
              <a:cxnLst/>
              <a:rect l="l" t="t" r="r" b="b"/>
              <a:pathLst>
                <a:path w="8001000" h="8890">
                  <a:moveTo>
                    <a:pt x="8001000" y="0"/>
                  </a:moveTo>
                  <a:lnTo>
                    <a:pt x="0" y="0"/>
                  </a:lnTo>
                  <a:lnTo>
                    <a:pt x="0" y="8778"/>
                  </a:lnTo>
                  <a:lnTo>
                    <a:pt x="8001000" y="8778"/>
                  </a:lnTo>
                  <a:lnTo>
                    <a:pt x="8001000" y="0"/>
                  </a:lnTo>
                  <a:close/>
                </a:path>
              </a:pathLst>
            </a:custGeom>
            <a:solidFill>
              <a:srgbClr val="70A1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93236" y="1213103"/>
              <a:ext cx="4803648" cy="49530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535940" y="1752472"/>
            <a:ext cx="7527925" cy="4106545"/>
          </a:xfrm>
          <a:prstGeom prst="rect">
            <a:avLst/>
          </a:prstGeom>
        </p:spPr>
        <p:txBody>
          <a:bodyPr vert="horz" wrap="square" lIns="0" tIns="18986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495"/>
              </a:spcBef>
              <a:buChar char="•"/>
              <a:tabLst>
                <a:tab pos="354965" algn="l"/>
              </a:tabLst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Special</a:t>
            </a:r>
            <a:r>
              <a:rPr sz="24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form</a:t>
            </a:r>
            <a:r>
              <a:rPr sz="24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4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wet</a:t>
            </a:r>
            <a:r>
              <a:rPr sz="24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gangrene</a:t>
            </a:r>
            <a:r>
              <a:rPr sz="24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caused</a:t>
            </a:r>
            <a:r>
              <a:rPr sz="24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sz="2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gas-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forming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90"/>
              </a:spcBef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clostridia</a:t>
            </a:r>
            <a:r>
              <a:rPr sz="24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(gram-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positive</a:t>
            </a:r>
            <a:r>
              <a:rPr sz="24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anaerobic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bacteria).</a:t>
            </a:r>
            <a:endParaRPr sz="2400">
              <a:latin typeface="Arial"/>
              <a:cs typeface="Arial"/>
            </a:endParaRPr>
          </a:p>
          <a:p>
            <a:pPr marL="355600" marR="638810" indent="-342900">
              <a:lnSpc>
                <a:spcPct val="150000"/>
              </a:lnSpc>
              <a:spcBef>
                <a:spcPts val="170"/>
              </a:spcBef>
              <a:buChar char="•"/>
              <a:tabLst>
                <a:tab pos="355600" algn="l"/>
              </a:tabLst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Bacteria</a:t>
            </a:r>
            <a:r>
              <a:rPr sz="24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gain</a:t>
            </a:r>
            <a:r>
              <a:rPr sz="24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entry</a:t>
            </a:r>
            <a:r>
              <a:rPr sz="24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into</a:t>
            </a:r>
            <a:r>
              <a:rPr sz="24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4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tissues</a:t>
            </a:r>
            <a:r>
              <a:rPr sz="24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through</a:t>
            </a:r>
            <a:r>
              <a:rPr sz="24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open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contaminated</a:t>
            </a:r>
            <a:r>
              <a:rPr sz="2400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wounds,eg.</a:t>
            </a:r>
            <a:r>
              <a:rPr sz="2400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road</a:t>
            </a:r>
            <a:r>
              <a:rPr sz="24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traffic</a:t>
            </a:r>
            <a:r>
              <a:rPr sz="24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accident</a:t>
            </a:r>
            <a:endParaRPr sz="2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2535"/>
              </a:spcBef>
              <a:buChar char="•"/>
              <a:tabLst>
                <a:tab pos="354965" algn="l"/>
              </a:tabLst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Results</a:t>
            </a:r>
            <a:r>
              <a:rPr sz="24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4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myonecrosis</a:t>
            </a:r>
            <a:r>
              <a:rPr sz="24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i.e.</a:t>
            </a:r>
            <a:r>
              <a:rPr sz="24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necrosis</a:t>
            </a:r>
            <a:r>
              <a:rPr sz="24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muscles.</a:t>
            </a:r>
            <a:endParaRPr sz="2400">
              <a:latin typeface="Arial"/>
              <a:cs typeface="Arial"/>
            </a:endParaRPr>
          </a:p>
          <a:p>
            <a:pPr marL="355600" marR="5080" indent="-342900">
              <a:lnSpc>
                <a:spcPct val="148400"/>
              </a:lnSpc>
              <a:spcBef>
                <a:spcPts val="815"/>
              </a:spcBef>
              <a:buChar char="•"/>
              <a:tabLst>
                <a:tab pos="355600" algn="l"/>
              </a:tabLst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It</a:t>
            </a:r>
            <a:r>
              <a:rPr sz="24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produce</a:t>
            </a:r>
            <a:r>
              <a:rPr sz="2400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various</a:t>
            </a:r>
            <a:r>
              <a:rPr sz="24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toxins</a:t>
            </a:r>
            <a:r>
              <a:rPr sz="24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which</a:t>
            </a:r>
            <a:r>
              <a:rPr sz="24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produce</a:t>
            </a:r>
            <a:r>
              <a:rPr sz="24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necrosis</a:t>
            </a:r>
            <a:r>
              <a:rPr sz="240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oedema</a:t>
            </a:r>
            <a:r>
              <a:rPr sz="2400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locally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4592" y="147828"/>
              <a:ext cx="8811768" cy="656691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66877" y="148589"/>
              <a:ext cx="8809990" cy="6566534"/>
            </a:xfrm>
            <a:custGeom>
              <a:avLst/>
              <a:gdLst/>
              <a:ahLst/>
              <a:cxnLst/>
              <a:rect l="l" t="t" r="r" b="b"/>
              <a:pathLst>
                <a:path w="8809990" h="6566534">
                  <a:moveTo>
                    <a:pt x="775131" y="0"/>
                  </a:moveTo>
                  <a:lnTo>
                    <a:pt x="8809863" y="0"/>
                  </a:lnTo>
                  <a:lnTo>
                    <a:pt x="8809863" y="5791123"/>
                  </a:lnTo>
                  <a:lnTo>
                    <a:pt x="8808466" y="5838342"/>
                  </a:lnTo>
                  <a:lnTo>
                    <a:pt x="8804275" y="5884824"/>
                  </a:lnTo>
                  <a:lnTo>
                    <a:pt x="8797417" y="5930480"/>
                  </a:lnTo>
                  <a:lnTo>
                    <a:pt x="8787892" y="5975222"/>
                  </a:lnTo>
                  <a:lnTo>
                    <a:pt x="8775827" y="6018961"/>
                  </a:lnTo>
                  <a:lnTo>
                    <a:pt x="8761349" y="6061646"/>
                  </a:lnTo>
                  <a:lnTo>
                    <a:pt x="8744458" y="6103162"/>
                  </a:lnTo>
                  <a:lnTo>
                    <a:pt x="8725408" y="6143447"/>
                  </a:lnTo>
                  <a:lnTo>
                    <a:pt x="8704072" y="6182423"/>
                  </a:lnTo>
                  <a:lnTo>
                    <a:pt x="8680577" y="6219990"/>
                  </a:lnTo>
                  <a:lnTo>
                    <a:pt x="8655050" y="6256096"/>
                  </a:lnTo>
                  <a:lnTo>
                    <a:pt x="8627491" y="6290627"/>
                  </a:lnTo>
                  <a:lnTo>
                    <a:pt x="8598154" y="6323520"/>
                  </a:lnTo>
                  <a:lnTo>
                    <a:pt x="8567039" y="6354698"/>
                  </a:lnTo>
                  <a:lnTo>
                    <a:pt x="8534146" y="6384074"/>
                  </a:lnTo>
                  <a:lnTo>
                    <a:pt x="8499602" y="6411556"/>
                  </a:lnTo>
                  <a:lnTo>
                    <a:pt x="8463534" y="6437083"/>
                  </a:lnTo>
                  <a:lnTo>
                    <a:pt x="8425942" y="6460553"/>
                  </a:lnTo>
                  <a:lnTo>
                    <a:pt x="8386953" y="6481902"/>
                  </a:lnTo>
                  <a:lnTo>
                    <a:pt x="8346694" y="6501053"/>
                  </a:lnTo>
                  <a:lnTo>
                    <a:pt x="8305165" y="6517906"/>
                  </a:lnTo>
                  <a:lnTo>
                    <a:pt x="8262493" y="6532384"/>
                  </a:lnTo>
                  <a:lnTo>
                    <a:pt x="8218805" y="6544411"/>
                  </a:lnTo>
                  <a:lnTo>
                    <a:pt x="8173974" y="6553911"/>
                  </a:lnTo>
                  <a:lnTo>
                    <a:pt x="8128381" y="6560807"/>
                  </a:lnTo>
                  <a:lnTo>
                    <a:pt x="8081899" y="6564998"/>
                  </a:lnTo>
                  <a:lnTo>
                    <a:pt x="8034655" y="6566408"/>
                  </a:lnTo>
                  <a:lnTo>
                    <a:pt x="0" y="6566408"/>
                  </a:lnTo>
                  <a:lnTo>
                    <a:pt x="0" y="775334"/>
                  </a:lnTo>
                  <a:lnTo>
                    <a:pt x="1409" y="728090"/>
                  </a:lnTo>
                  <a:lnTo>
                    <a:pt x="5600" y="681608"/>
                  </a:lnTo>
                  <a:lnTo>
                    <a:pt x="12484" y="636015"/>
                  </a:lnTo>
                  <a:lnTo>
                    <a:pt x="21983" y="591184"/>
                  </a:lnTo>
                  <a:lnTo>
                    <a:pt x="34010" y="547496"/>
                  </a:lnTo>
                  <a:lnTo>
                    <a:pt x="48488" y="504824"/>
                  </a:lnTo>
                  <a:lnTo>
                    <a:pt x="65341" y="463295"/>
                  </a:lnTo>
                  <a:lnTo>
                    <a:pt x="84480" y="423036"/>
                  </a:lnTo>
                  <a:lnTo>
                    <a:pt x="105829" y="384047"/>
                  </a:lnTo>
                  <a:lnTo>
                    <a:pt x="129298" y="346455"/>
                  </a:lnTo>
                  <a:lnTo>
                    <a:pt x="154812" y="310387"/>
                  </a:lnTo>
                  <a:lnTo>
                    <a:pt x="182295" y="275843"/>
                  </a:lnTo>
                  <a:lnTo>
                    <a:pt x="211670" y="242950"/>
                  </a:lnTo>
                  <a:lnTo>
                    <a:pt x="242836" y="211708"/>
                  </a:lnTo>
                  <a:lnTo>
                    <a:pt x="275729" y="182371"/>
                  </a:lnTo>
                  <a:lnTo>
                    <a:pt x="310248" y="154812"/>
                  </a:lnTo>
                  <a:lnTo>
                    <a:pt x="346341" y="129285"/>
                  </a:lnTo>
                  <a:lnTo>
                    <a:pt x="383908" y="105917"/>
                  </a:lnTo>
                  <a:lnTo>
                    <a:pt x="422871" y="84454"/>
                  </a:lnTo>
                  <a:lnTo>
                    <a:pt x="463156" y="65404"/>
                  </a:lnTo>
                  <a:lnTo>
                    <a:pt x="504659" y="48513"/>
                  </a:lnTo>
                  <a:lnTo>
                    <a:pt x="547331" y="34035"/>
                  </a:lnTo>
                  <a:lnTo>
                    <a:pt x="591070" y="21970"/>
                  </a:lnTo>
                  <a:lnTo>
                    <a:pt x="635800" y="12445"/>
                  </a:lnTo>
                  <a:lnTo>
                    <a:pt x="681443" y="5587"/>
                  </a:lnTo>
                  <a:lnTo>
                    <a:pt x="727913" y="1396"/>
                  </a:lnTo>
                  <a:lnTo>
                    <a:pt x="775131" y="0"/>
                  </a:lnTo>
                  <a:close/>
                </a:path>
              </a:pathLst>
            </a:custGeom>
            <a:ln w="10668">
              <a:solidFill>
                <a:srgbClr val="9D9F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3023" y="1421891"/>
              <a:ext cx="8031480" cy="3962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88263" y="1424924"/>
              <a:ext cx="8001000" cy="8890"/>
            </a:xfrm>
            <a:custGeom>
              <a:avLst/>
              <a:gdLst/>
              <a:ahLst/>
              <a:cxnLst/>
              <a:rect l="l" t="t" r="r" b="b"/>
              <a:pathLst>
                <a:path w="8001000" h="8890">
                  <a:moveTo>
                    <a:pt x="8001000" y="0"/>
                  </a:moveTo>
                  <a:lnTo>
                    <a:pt x="0" y="0"/>
                  </a:lnTo>
                  <a:lnTo>
                    <a:pt x="0" y="8778"/>
                  </a:lnTo>
                  <a:lnTo>
                    <a:pt x="8001000" y="8778"/>
                  </a:lnTo>
                  <a:lnTo>
                    <a:pt x="8001000" y="0"/>
                  </a:lnTo>
                  <a:close/>
                </a:path>
              </a:pathLst>
            </a:custGeom>
            <a:solidFill>
              <a:srgbClr val="70A1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61743" y="967739"/>
              <a:ext cx="6865620" cy="44500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75082" y="1430715"/>
            <a:ext cx="8658860" cy="4415790"/>
          </a:xfrm>
          <a:prstGeom prst="rect">
            <a:avLst/>
          </a:prstGeom>
        </p:spPr>
        <p:txBody>
          <a:bodyPr vert="horz" wrap="square" lIns="0" tIns="22669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785"/>
              </a:spcBef>
              <a:buFont typeface="Arial"/>
              <a:buChar char="•"/>
              <a:tabLst>
                <a:tab pos="355600" algn="l"/>
              </a:tabLst>
            </a:pP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Grossly</a:t>
            </a:r>
            <a:endParaRPr sz="2400">
              <a:latin typeface="Arial"/>
              <a:cs typeface="Arial"/>
            </a:endParaRPr>
          </a:p>
          <a:p>
            <a:pPr marL="756285" marR="183515" lvl="1" indent="-287020">
              <a:lnSpc>
                <a:spcPct val="150000"/>
              </a:lnSpc>
              <a:spcBef>
                <a:spcPts val="215"/>
              </a:spcBef>
              <a:buChar char="–"/>
              <a:tabLst>
                <a:tab pos="756285" algn="l"/>
              </a:tabLst>
            </a:pP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2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Arial"/>
                <a:cs typeface="Arial"/>
              </a:rPr>
              <a:t>affected</a:t>
            </a:r>
            <a:r>
              <a:rPr sz="22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area</a:t>
            </a:r>
            <a:r>
              <a:rPr sz="22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2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swollen,</a:t>
            </a:r>
            <a:r>
              <a:rPr sz="22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Arial"/>
                <a:cs typeface="Arial"/>
              </a:rPr>
              <a:t>oedematous,</a:t>
            </a:r>
            <a:r>
              <a:rPr sz="22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painful</a:t>
            </a:r>
            <a:r>
              <a:rPr sz="22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2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Arial"/>
                <a:cs typeface="Arial"/>
              </a:rPr>
              <a:t>crepitant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due</a:t>
            </a:r>
            <a:r>
              <a:rPr sz="22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2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Arial"/>
                <a:cs typeface="Arial"/>
              </a:rPr>
              <a:t>accumulation</a:t>
            </a:r>
            <a:r>
              <a:rPr sz="22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2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gas</a:t>
            </a:r>
            <a:r>
              <a:rPr sz="22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bubbles</a:t>
            </a:r>
            <a:r>
              <a:rPr sz="22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within</a:t>
            </a:r>
            <a:r>
              <a:rPr sz="22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2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Arial"/>
                <a:cs typeface="Arial"/>
              </a:rPr>
              <a:t>tissues.</a:t>
            </a:r>
            <a:endParaRPr sz="22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1920"/>
              </a:spcBef>
              <a:buChar char="–"/>
              <a:tabLst>
                <a:tab pos="756285" algn="l"/>
              </a:tabLst>
            </a:pPr>
            <a:r>
              <a:rPr sz="2200" spc="-35" dirty="0">
                <a:solidFill>
                  <a:srgbClr val="FFFFFF"/>
                </a:solidFill>
                <a:latin typeface="Arial"/>
                <a:cs typeface="Arial"/>
              </a:rPr>
              <a:t>Subsequently,</a:t>
            </a:r>
            <a:r>
              <a:rPr sz="22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2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Arial"/>
                <a:cs typeface="Arial"/>
              </a:rPr>
              <a:t>affected</a:t>
            </a:r>
            <a:r>
              <a:rPr sz="22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tissue</a:t>
            </a:r>
            <a:r>
              <a:rPr sz="22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becomes</a:t>
            </a:r>
            <a:r>
              <a:rPr sz="22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dark</a:t>
            </a:r>
            <a:r>
              <a:rPr sz="22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black</a:t>
            </a:r>
            <a:r>
              <a:rPr sz="22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2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Arial"/>
                <a:cs typeface="Arial"/>
              </a:rPr>
              <a:t>foul</a:t>
            </a:r>
            <a:endParaRPr sz="2200">
              <a:latin typeface="Arial"/>
              <a:cs typeface="Arial"/>
            </a:endParaRPr>
          </a:p>
          <a:p>
            <a:pPr marL="756285">
              <a:lnSpc>
                <a:spcPct val="100000"/>
              </a:lnSpc>
              <a:spcBef>
                <a:spcPts val="1320"/>
              </a:spcBef>
            </a:pPr>
            <a:r>
              <a:rPr sz="2200" spc="-10" dirty="0">
                <a:solidFill>
                  <a:srgbClr val="FFFFFF"/>
                </a:solidFill>
                <a:latin typeface="Arial"/>
                <a:cs typeface="Arial"/>
              </a:rPr>
              <a:t>smelling.</a:t>
            </a:r>
            <a:endParaRPr sz="2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889"/>
              </a:spcBef>
              <a:buFont typeface="Arial"/>
              <a:buChar char="•"/>
              <a:tabLst>
                <a:tab pos="355600" algn="l"/>
              </a:tabLst>
            </a:pP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Microscopically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000"/>
              </a:spcBef>
              <a:buChar char="–"/>
              <a:tabLst>
                <a:tab pos="756285" algn="l"/>
              </a:tabLst>
            </a:pP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2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muscle</a:t>
            </a:r>
            <a:r>
              <a:rPr sz="22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fibres</a:t>
            </a:r>
            <a:r>
              <a:rPr sz="22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undergo</a:t>
            </a:r>
            <a:r>
              <a:rPr sz="22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Arial"/>
                <a:cs typeface="Arial"/>
              </a:rPr>
              <a:t>coagulative</a:t>
            </a:r>
            <a:r>
              <a:rPr sz="22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necrosis</a:t>
            </a:r>
            <a:r>
              <a:rPr sz="22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sz="2200" spc="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Arial"/>
                <a:cs typeface="Arial"/>
              </a:rPr>
              <a:t>liquefaction</a:t>
            </a:r>
            <a:endParaRPr sz="22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1295"/>
              </a:spcBef>
              <a:buChar char="–"/>
              <a:tabLst>
                <a:tab pos="756285" algn="l"/>
              </a:tabLst>
            </a:pP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Large</a:t>
            </a:r>
            <a:r>
              <a:rPr sz="22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number</a:t>
            </a:r>
            <a:r>
              <a:rPr sz="22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2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Arial"/>
                <a:cs typeface="Arial"/>
              </a:rPr>
              <a:t>gram-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positive</a:t>
            </a:r>
            <a:r>
              <a:rPr sz="22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bacilli</a:t>
            </a:r>
            <a:r>
              <a:rPr sz="22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can</a:t>
            </a:r>
            <a:r>
              <a:rPr sz="22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be</a:t>
            </a:r>
            <a:r>
              <a:rPr sz="22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Arial"/>
                <a:cs typeface="Arial"/>
              </a:rPr>
              <a:t>identified.</a:t>
            </a:r>
            <a:endParaRPr sz="2200"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4592" y="147828"/>
              <a:ext cx="8811768" cy="656691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66877" y="148589"/>
              <a:ext cx="8809990" cy="6566534"/>
            </a:xfrm>
            <a:custGeom>
              <a:avLst/>
              <a:gdLst/>
              <a:ahLst/>
              <a:cxnLst/>
              <a:rect l="l" t="t" r="r" b="b"/>
              <a:pathLst>
                <a:path w="8809990" h="6566534">
                  <a:moveTo>
                    <a:pt x="775131" y="0"/>
                  </a:moveTo>
                  <a:lnTo>
                    <a:pt x="8809863" y="0"/>
                  </a:lnTo>
                  <a:lnTo>
                    <a:pt x="8809863" y="5791123"/>
                  </a:lnTo>
                  <a:lnTo>
                    <a:pt x="8808466" y="5838342"/>
                  </a:lnTo>
                  <a:lnTo>
                    <a:pt x="8804275" y="5884824"/>
                  </a:lnTo>
                  <a:lnTo>
                    <a:pt x="8797417" y="5930480"/>
                  </a:lnTo>
                  <a:lnTo>
                    <a:pt x="8787892" y="5975222"/>
                  </a:lnTo>
                  <a:lnTo>
                    <a:pt x="8775827" y="6018961"/>
                  </a:lnTo>
                  <a:lnTo>
                    <a:pt x="8761349" y="6061646"/>
                  </a:lnTo>
                  <a:lnTo>
                    <a:pt x="8744458" y="6103162"/>
                  </a:lnTo>
                  <a:lnTo>
                    <a:pt x="8725408" y="6143447"/>
                  </a:lnTo>
                  <a:lnTo>
                    <a:pt x="8704072" y="6182423"/>
                  </a:lnTo>
                  <a:lnTo>
                    <a:pt x="8680577" y="6219990"/>
                  </a:lnTo>
                  <a:lnTo>
                    <a:pt x="8655050" y="6256096"/>
                  </a:lnTo>
                  <a:lnTo>
                    <a:pt x="8627491" y="6290627"/>
                  </a:lnTo>
                  <a:lnTo>
                    <a:pt x="8598154" y="6323520"/>
                  </a:lnTo>
                  <a:lnTo>
                    <a:pt x="8567039" y="6354698"/>
                  </a:lnTo>
                  <a:lnTo>
                    <a:pt x="8534146" y="6384074"/>
                  </a:lnTo>
                  <a:lnTo>
                    <a:pt x="8499602" y="6411556"/>
                  </a:lnTo>
                  <a:lnTo>
                    <a:pt x="8463534" y="6437083"/>
                  </a:lnTo>
                  <a:lnTo>
                    <a:pt x="8425942" y="6460553"/>
                  </a:lnTo>
                  <a:lnTo>
                    <a:pt x="8386953" y="6481902"/>
                  </a:lnTo>
                  <a:lnTo>
                    <a:pt x="8346694" y="6501053"/>
                  </a:lnTo>
                  <a:lnTo>
                    <a:pt x="8305165" y="6517906"/>
                  </a:lnTo>
                  <a:lnTo>
                    <a:pt x="8262493" y="6532384"/>
                  </a:lnTo>
                  <a:lnTo>
                    <a:pt x="8218805" y="6544411"/>
                  </a:lnTo>
                  <a:lnTo>
                    <a:pt x="8173974" y="6553911"/>
                  </a:lnTo>
                  <a:lnTo>
                    <a:pt x="8128381" y="6560807"/>
                  </a:lnTo>
                  <a:lnTo>
                    <a:pt x="8081899" y="6564998"/>
                  </a:lnTo>
                  <a:lnTo>
                    <a:pt x="8034655" y="6566408"/>
                  </a:lnTo>
                  <a:lnTo>
                    <a:pt x="0" y="6566408"/>
                  </a:lnTo>
                  <a:lnTo>
                    <a:pt x="0" y="775334"/>
                  </a:lnTo>
                  <a:lnTo>
                    <a:pt x="1409" y="728090"/>
                  </a:lnTo>
                  <a:lnTo>
                    <a:pt x="5600" y="681608"/>
                  </a:lnTo>
                  <a:lnTo>
                    <a:pt x="12484" y="636015"/>
                  </a:lnTo>
                  <a:lnTo>
                    <a:pt x="21983" y="591184"/>
                  </a:lnTo>
                  <a:lnTo>
                    <a:pt x="34010" y="547496"/>
                  </a:lnTo>
                  <a:lnTo>
                    <a:pt x="48488" y="504824"/>
                  </a:lnTo>
                  <a:lnTo>
                    <a:pt x="65341" y="463295"/>
                  </a:lnTo>
                  <a:lnTo>
                    <a:pt x="84480" y="423036"/>
                  </a:lnTo>
                  <a:lnTo>
                    <a:pt x="105829" y="384047"/>
                  </a:lnTo>
                  <a:lnTo>
                    <a:pt x="129298" y="346455"/>
                  </a:lnTo>
                  <a:lnTo>
                    <a:pt x="154812" y="310387"/>
                  </a:lnTo>
                  <a:lnTo>
                    <a:pt x="182295" y="275843"/>
                  </a:lnTo>
                  <a:lnTo>
                    <a:pt x="211670" y="242950"/>
                  </a:lnTo>
                  <a:lnTo>
                    <a:pt x="242836" y="211708"/>
                  </a:lnTo>
                  <a:lnTo>
                    <a:pt x="275729" y="182371"/>
                  </a:lnTo>
                  <a:lnTo>
                    <a:pt x="310248" y="154812"/>
                  </a:lnTo>
                  <a:lnTo>
                    <a:pt x="346341" y="129285"/>
                  </a:lnTo>
                  <a:lnTo>
                    <a:pt x="383908" y="105917"/>
                  </a:lnTo>
                  <a:lnTo>
                    <a:pt x="422871" y="84454"/>
                  </a:lnTo>
                  <a:lnTo>
                    <a:pt x="463156" y="65404"/>
                  </a:lnTo>
                  <a:lnTo>
                    <a:pt x="504659" y="48513"/>
                  </a:lnTo>
                  <a:lnTo>
                    <a:pt x="547331" y="34035"/>
                  </a:lnTo>
                  <a:lnTo>
                    <a:pt x="591070" y="21970"/>
                  </a:lnTo>
                  <a:lnTo>
                    <a:pt x="635800" y="12445"/>
                  </a:lnTo>
                  <a:lnTo>
                    <a:pt x="681443" y="5587"/>
                  </a:lnTo>
                  <a:lnTo>
                    <a:pt x="727913" y="1396"/>
                  </a:lnTo>
                  <a:lnTo>
                    <a:pt x="775131" y="0"/>
                  </a:lnTo>
                  <a:close/>
                </a:path>
              </a:pathLst>
            </a:custGeom>
            <a:ln w="10668">
              <a:solidFill>
                <a:srgbClr val="9D9F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3023" y="1421891"/>
              <a:ext cx="8031480" cy="3962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88263" y="1424924"/>
              <a:ext cx="8001000" cy="8890"/>
            </a:xfrm>
            <a:custGeom>
              <a:avLst/>
              <a:gdLst/>
              <a:ahLst/>
              <a:cxnLst/>
              <a:rect l="l" t="t" r="r" b="b"/>
              <a:pathLst>
                <a:path w="8001000" h="8890">
                  <a:moveTo>
                    <a:pt x="8001000" y="0"/>
                  </a:moveTo>
                  <a:lnTo>
                    <a:pt x="0" y="0"/>
                  </a:lnTo>
                  <a:lnTo>
                    <a:pt x="0" y="8778"/>
                  </a:lnTo>
                  <a:lnTo>
                    <a:pt x="8001000" y="8778"/>
                  </a:lnTo>
                  <a:lnTo>
                    <a:pt x="8001000" y="0"/>
                  </a:lnTo>
                  <a:close/>
                </a:path>
              </a:pathLst>
            </a:custGeom>
            <a:solidFill>
              <a:srgbClr val="70A1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8599" y="381000"/>
              <a:ext cx="8686800" cy="62484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82000" y="6096000"/>
              <a:ext cx="609600" cy="6096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4631" y="1002791"/>
              <a:ext cx="6932676" cy="527303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611835" y="3415410"/>
            <a:ext cx="7474584" cy="19367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080" indent="-274320">
              <a:lnSpc>
                <a:spcPct val="100000"/>
              </a:lnSpc>
              <a:spcBef>
                <a:spcPts val="95"/>
              </a:spcBef>
              <a:buClr>
                <a:srgbClr val="AC0000"/>
              </a:buClr>
              <a:buFont typeface="Arial"/>
              <a:buChar char="•"/>
              <a:tabLst>
                <a:tab pos="286385" algn="l"/>
              </a:tabLst>
            </a:pP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Gangrene</a:t>
            </a:r>
            <a:r>
              <a:rPr sz="28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is</a:t>
            </a:r>
            <a:r>
              <a:rPr sz="2800" spc="-6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the</a:t>
            </a:r>
            <a:r>
              <a:rPr sz="2800" spc="-6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necrosis</a:t>
            </a:r>
            <a:r>
              <a:rPr sz="2800" spc="-8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of</a:t>
            </a:r>
            <a:r>
              <a:rPr sz="2800" spc="-3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tissue</a:t>
            </a:r>
            <a:r>
              <a:rPr sz="2800" spc="-6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with</a:t>
            </a:r>
            <a:r>
              <a:rPr sz="2800" spc="-6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2E2E2E"/>
                </a:solidFill>
                <a:latin typeface="Times New Roman"/>
                <a:cs typeface="Times New Roman"/>
              </a:rPr>
              <a:t>superadded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putrefaction</a:t>
            </a:r>
            <a:r>
              <a:rPr sz="2800" spc="-15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(enzymatic</a:t>
            </a:r>
            <a:r>
              <a:rPr sz="2800" spc="-17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2E2E2E"/>
                </a:solidFill>
                <a:latin typeface="Times New Roman"/>
                <a:cs typeface="Times New Roman"/>
              </a:rPr>
              <a:t>decomposition).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750"/>
              </a:spcBef>
              <a:buClr>
                <a:srgbClr val="AC0000"/>
              </a:buClr>
              <a:buFont typeface="Arial"/>
              <a:buChar char="•"/>
            </a:pPr>
            <a:endParaRPr sz="28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buClr>
                <a:srgbClr val="AC0000"/>
              </a:buClr>
              <a:buFont typeface="Arial"/>
              <a:buChar char="•"/>
              <a:tabLst>
                <a:tab pos="286385" algn="l"/>
              </a:tabLst>
            </a:pPr>
            <a:r>
              <a:rPr sz="2800" dirty="0">
                <a:latin typeface="Times New Roman"/>
                <a:cs typeface="Times New Roman"/>
              </a:rPr>
              <a:t>Gangree=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Necrosis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infection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putrefaction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2000" y="6096000"/>
              <a:ext cx="609600" cy="6096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0163" y="870203"/>
              <a:ext cx="6326124" cy="611124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840435" y="1407108"/>
            <a:ext cx="2520315" cy="2907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105"/>
              </a:spcBef>
              <a:buClr>
                <a:srgbClr val="AC0000"/>
              </a:buClr>
              <a:buFont typeface="Arial"/>
              <a:buChar char="•"/>
              <a:tabLst>
                <a:tab pos="286385" algn="l"/>
              </a:tabLst>
            </a:pPr>
            <a:r>
              <a:rPr sz="3200" dirty="0">
                <a:solidFill>
                  <a:srgbClr val="2E2E2E"/>
                </a:solidFill>
                <a:latin typeface="Times New Roman"/>
                <a:cs typeface="Times New Roman"/>
              </a:rPr>
              <a:t>Dry</a:t>
            </a:r>
            <a:r>
              <a:rPr sz="3200" spc="-10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2E2E2E"/>
                </a:solidFill>
                <a:latin typeface="Times New Roman"/>
                <a:cs typeface="Times New Roman"/>
              </a:rPr>
              <a:t>gangrene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00"/>
              </a:spcBef>
              <a:buClr>
                <a:srgbClr val="AC0000"/>
              </a:buClr>
              <a:buFont typeface="Arial"/>
              <a:buChar char="•"/>
            </a:pPr>
            <a:endParaRPr sz="3200">
              <a:latin typeface="Times New Roman"/>
              <a:cs typeface="Times New Roman"/>
            </a:endParaRPr>
          </a:p>
          <a:p>
            <a:pPr marL="285750" indent="-273050">
              <a:lnSpc>
                <a:spcPct val="100000"/>
              </a:lnSpc>
              <a:buClr>
                <a:srgbClr val="AC0000"/>
              </a:buClr>
              <a:buFont typeface="Arial"/>
              <a:buChar char="•"/>
              <a:tabLst>
                <a:tab pos="285750" algn="l"/>
              </a:tabLst>
            </a:pPr>
            <a:r>
              <a:rPr sz="3200" spc="-165" dirty="0">
                <a:solidFill>
                  <a:srgbClr val="2E2E2E"/>
                </a:solidFill>
                <a:latin typeface="Times New Roman"/>
                <a:cs typeface="Times New Roman"/>
              </a:rPr>
              <a:t>Wet</a:t>
            </a:r>
            <a:r>
              <a:rPr sz="3200" spc="-14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2E2E2E"/>
                </a:solidFill>
                <a:latin typeface="Times New Roman"/>
                <a:cs typeface="Times New Roman"/>
              </a:rPr>
              <a:t>gangrene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05"/>
              </a:spcBef>
              <a:buClr>
                <a:srgbClr val="AC0000"/>
              </a:buClr>
              <a:buFont typeface="Arial"/>
              <a:buChar char="•"/>
            </a:pPr>
            <a:endParaRPr sz="3200">
              <a:latin typeface="Times New Roman"/>
              <a:cs typeface="Times New Roman"/>
            </a:endParaRPr>
          </a:p>
          <a:p>
            <a:pPr marL="285750" indent="-273050">
              <a:lnSpc>
                <a:spcPct val="100000"/>
              </a:lnSpc>
              <a:buClr>
                <a:srgbClr val="AC0000"/>
              </a:buClr>
              <a:buFont typeface="Arial"/>
              <a:buChar char="•"/>
              <a:tabLst>
                <a:tab pos="285750" algn="l"/>
              </a:tabLst>
            </a:pPr>
            <a:r>
              <a:rPr sz="3200" dirty="0">
                <a:solidFill>
                  <a:srgbClr val="2E2E2E"/>
                </a:solidFill>
                <a:latin typeface="Times New Roman"/>
                <a:cs typeface="Times New Roman"/>
              </a:rPr>
              <a:t>Gas</a:t>
            </a:r>
            <a:r>
              <a:rPr sz="3200" spc="-11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2E2E2E"/>
                </a:solidFill>
                <a:latin typeface="Times New Roman"/>
                <a:cs typeface="Times New Roman"/>
              </a:rPr>
              <a:t>gangrene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4359" y="804672"/>
              <a:ext cx="6966204" cy="58826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1791" y="1793748"/>
              <a:ext cx="3837432" cy="454609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29327" y="1703831"/>
              <a:ext cx="3855720" cy="515416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82000" y="6096000"/>
              <a:ext cx="609600" cy="6096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3999" cy="39090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9143999" cy="371703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2544" y="4123944"/>
              <a:ext cx="6784848" cy="2060448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2745994" y="3042920"/>
            <a:ext cx="22129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50265" algn="l"/>
              </a:tabLst>
            </a:pPr>
            <a:r>
              <a:rPr sz="2400" spc="-25" dirty="0">
                <a:solidFill>
                  <a:srgbClr val="FFFFFF"/>
                </a:solidFill>
                <a:latin typeface="Arial Black"/>
                <a:cs typeface="Arial Black"/>
              </a:rPr>
              <a:t>Wet</a:t>
            </a:r>
            <a:r>
              <a:rPr sz="2400" dirty="0">
                <a:solidFill>
                  <a:srgbClr val="FFFFFF"/>
                </a:solidFill>
                <a:latin typeface="Arial Black"/>
                <a:cs typeface="Arial Black"/>
              </a:rPr>
              <a:t>	gang</a:t>
            </a:r>
            <a:r>
              <a:rPr sz="2400" spc="22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Arial Black"/>
                <a:cs typeface="Arial Black"/>
              </a:rPr>
              <a:t>en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693409" y="3042920"/>
            <a:ext cx="14973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FFFF"/>
                </a:solidFill>
                <a:latin typeface="Arial Black"/>
                <a:cs typeface="Arial Black"/>
              </a:rPr>
              <a:t>intestine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17394" y="6168338"/>
            <a:ext cx="286004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850265" algn="l"/>
              </a:tabLst>
            </a:pPr>
            <a:r>
              <a:rPr sz="2400" spc="-25" dirty="0">
                <a:latin typeface="Arial Black"/>
                <a:cs typeface="Arial Black"/>
              </a:rPr>
              <a:t>Wet</a:t>
            </a:r>
            <a:r>
              <a:rPr sz="2400" dirty="0">
                <a:latin typeface="Arial Black"/>
                <a:cs typeface="Arial Black"/>
              </a:rPr>
              <a:t>	gangrene</a:t>
            </a:r>
            <a:r>
              <a:rPr sz="2400" spc="114" dirty="0">
                <a:latin typeface="Arial Black"/>
                <a:cs typeface="Arial Black"/>
              </a:rPr>
              <a:t> </a:t>
            </a:r>
            <a:r>
              <a:rPr sz="2400" spc="-25" dirty="0">
                <a:latin typeface="Arial Black"/>
                <a:cs typeface="Arial Black"/>
              </a:rPr>
              <a:t>of </a:t>
            </a:r>
            <a:r>
              <a:rPr sz="2400" spc="-10" dirty="0">
                <a:latin typeface="Arial Black"/>
                <a:cs typeface="Arial Black"/>
              </a:rPr>
              <a:t>appendix</a:t>
            </a:r>
            <a:endParaRPr sz="2400">
              <a:latin typeface="Arial Black"/>
              <a:cs typeface="Arial Black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7076" y="1751076"/>
              <a:ext cx="4270248" cy="43662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72939" y="1642872"/>
              <a:ext cx="4338827" cy="458571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840435" y="5801969"/>
            <a:ext cx="35756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Times New Roman"/>
                <a:cs typeface="Times New Roman"/>
              </a:rPr>
              <a:t>Gas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gangrene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muscles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37809" y="5801969"/>
            <a:ext cx="31965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Times New Roman"/>
                <a:cs typeface="Times New Roman"/>
              </a:rPr>
              <a:t>Gas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gangrene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Liver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4592" y="147828"/>
              <a:ext cx="8811768" cy="656691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66877" y="148589"/>
              <a:ext cx="8809990" cy="6566534"/>
            </a:xfrm>
            <a:custGeom>
              <a:avLst/>
              <a:gdLst/>
              <a:ahLst/>
              <a:cxnLst/>
              <a:rect l="l" t="t" r="r" b="b"/>
              <a:pathLst>
                <a:path w="8809990" h="6566534">
                  <a:moveTo>
                    <a:pt x="775131" y="0"/>
                  </a:moveTo>
                  <a:lnTo>
                    <a:pt x="8809863" y="0"/>
                  </a:lnTo>
                  <a:lnTo>
                    <a:pt x="8809863" y="5791123"/>
                  </a:lnTo>
                  <a:lnTo>
                    <a:pt x="8808466" y="5838342"/>
                  </a:lnTo>
                  <a:lnTo>
                    <a:pt x="8804275" y="5884824"/>
                  </a:lnTo>
                  <a:lnTo>
                    <a:pt x="8797417" y="5930480"/>
                  </a:lnTo>
                  <a:lnTo>
                    <a:pt x="8787892" y="5975222"/>
                  </a:lnTo>
                  <a:lnTo>
                    <a:pt x="8775827" y="6018961"/>
                  </a:lnTo>
                  <a:lnTo>
                    <a:pt x="8761349" y="6061646"/>
                  </a:lnTo>
                  <a:lnTo>
                    <a:pt x="8744458" y="6103162"/>
                  </a:lnTo>
                  <a:lnTo>
                    <a:pt x="8725408" y="6143447"/>
                  </a:lnTo>
                  <a:lnTo>
                    <a:pt x="8704072" y="6182423"/>
                  </a:lnTo>
                  <a:lnTo>
                    <a:pt x="8680577" y="6219990"/>
                  </a:lnTo>
                  <a:lnTo>
                    <a:pt x="8655050" y="6256096"/>
                  </a:lnTo>
                  <a:lnTo>
                    <a:pt x="8627491" y="6290627"/>
                  </a:lnTo>
                  <a:lnTo>
                    <a:pt x="8598154" y="6323520"/>
                  </a:lnTo>
                  <a:lnTo>
                    <a:pt x="8567039" y="6354698"/>
                  </a:lnTo>
                  <a:lnTo>
                    <a:pt x="8534146" y="6384074"/>
                  </a:lnTo>
                  <a:lnTo>
                    <a:pt x="8499602" y="6411556"/>
                  </a:lnTo>
                  <a:lnTo>
                    <a:pt x="8463534" y="6437083"/>
                  </a:lnTo>
                  <a:lnTo>
                    <a:pt x="8425942" y="6460553"/>
                  </a:lnTo>
                  <a:lnTo>
                    <a:pt x="8386953" y="6481902"/>
                  </a:lnTo>
                  <a:lnTo>
                    <a:pt x="8346694" y="6501053"/>
                  </a:lnTo>
                  <a:lnTo>
                    <a:pt x="8305165" y="6517906"/>
                  </a:lnTo>
                  <a:lnTo>
                    <a:pt x="8262493" y="6532384"/>
                  </a:lnTo>
                  <a:lnTo>
                    <a:pt x="8218805" y="6544411"/>
                  </a:lnTo>
                  <a:lnTo>
                    <a:pt x="8173974" y="6553911"/>
                  </a:lnTo>
                  <a:lnTo>
                    <a:pt x="8128381" y="6560807"/>
                  </a:lnTo>
                  <a:lnTo>
                    <a:pt x="8081899" y="6564998"/>
                  </a:lnTo>
                  <a:lnTo>
                    <a:pt x="8034655" y="6566408"/>
                  </a:lnTo>
                  <a:lnTo>
                    <a:pt x="0" y="6566408"/>
                  </a:lnTo>
                  <a:lnTo>
                    <a:pt x="0" y="775334"/>
                  </a:lnTo>
                  <a:lnTo>
                    <a:pt x="1409" y="728090"/>
                  </a:lnTo>
                  <a:lnTo>
                    <a:pt x="5600" y="681608"/>
                  </a:lnTo>
                  <a:lnTo>
                    <a:pt x="12484" y="636015"/>
                  </a:lnTo>
                  <a:lnTo>
                    <a:pt x="21983" y="591184"/>
                  </a:lnTo>
                  <a:lnTo>
                    <a:pt x="34010" y="547496"/>
                  </a:lnTo>
                  <a:lnTo>
                    <a:pt x="48488" y="504824"/>
                  </a:lnTo>
                  <a:lnTo>
                    <a:pt x="65341" y="463295"/>
                  </a:lnTo>
                  <a:lnTo>
                    <a:pt x="84480" y="423036"/>
                  </a:lnTo>
                  <a:lnTo>
                    <a:pt x="105829" y="384047"/>
                  </a:lnTo>
                  <a:lnTo>
                    <a:pt x="129298" y="346455"/>
                  </a:lnTo>
                  <a:lnTo>
                    <a:pt x="154812" y="310387"/>
                  </a:lnTo>
                  <a:lnTo>
                    <a:pt x="182295" y="275843"/>
                  </a:lnTo>
                  <a:lnTo>
                    <a:pt x="211670" y="242950"/>
                  </a:lnTo>
                  <a:lnTo>
                    <a:pt x="242836" y="211708"/>
                  </a:lnTo>
                  <a:lnTo>
                    <a:pt x="275729" y="182371"/>
                  </a:lnTo>
                  <a:lnTo>
                    <a:pt x="310248" y="154812"/>
                  </a:lnTo>
                  <a:lnTo>
                    <a:pt x="346341" y="129285"/>
                  </a:lnTo>
                  <a:lnTo>
                    <a:pt x="383908" y="105917"/>
                  </a:lnTo>
                  <a:lnTo>
                    <a:pt x="422871" y="84454"/>
                  </a:lnTo>
                  <a:lnTo>
                    <a:pt x="463156" y="65404"/>
                  </a:lnTo>
                  <a:lnTo>
                    <a:pt x="504659" y="48513"/>
                  </a:lnTo>
                  <a:lnTo>
                    <a:pt x="547331" y="34035"/>
                  </a:lnTo>
                  <a:lnTo>
                    <a:pt x="591070" y="21970"/>
                  </a:lnTo>
                  <a:lnTo>
                    <a:pt x="635800" y="12445"/>
                  </a:lnTo>
                  <a:lnTo>
                    <a:pt x="681443" y="5587"/>
                  </a:lnTo>
                  <a:lnTo>
                    <a:pt x="727913" y="1396"/>
                  </a:lnTo>
                  <a:lnTo>
                    <a:pt x="775131" y="0"/>
                  </a:lnTo>
                  <a:close/>
                </a:path>
              </a:pathLst>
            </a:custGeom>
            <a:ln w="10668">
              <a:solidFill>
                <a:srgbClr val="9D9F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3023" y="1421891"/>
              <a:ext cx="8031480" cy="3962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88263" y="1424924"/>
              <a:ext cx="8001000" cy="8890"/>
            </a:xfrm>
            <a:custGeom>
              <a:avLst/>
              <a:gdLst/>
              <a:ahLst/>
              <a:cxnLst/>
              <a:rect l="l" t="t" r="r" b="b"/>
              <a:pathLst>
                <a:path w="8001000" h="8890">
                  <a:moveTo>
                    <a:pt x="8001000" y="0"/>
                  </a:moveTo>
                  <a:lnTo>
                    <a:pt x="0" y="0"/>
                  </a:lnTo>
                  <a:lnTo>
                    <a:pt x="0" y="8778"/>
                  </a:lnTo>
                  <a:lnTo>
                    <a:pt x="8001000" y="8778"/>
                  </a:lnTo>
                  <a:lnTo>
                    <a:pt x="8001000" y="0"/>
                  </a:lnTo>
                  <a:close/>
                </a:path>
              </a:pathLst>
            </a:custGeom>
            <a:solidFill>
              <a:srgbClr val="70A1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80187" y="111313"/>
            <a:ext cx="8085455" cy="3966845"/>
          </a:xfrm>
          <a:prstGeom prst="rect">
            <a:avLst/>
          </a:prstGeom>
        </p:spPr>
        <p:txBody>
          <a:bodyPr vert="horz" wrap="square" lIns="0" tIns="2159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700"/>
              </a:spcBef>
              <a:buChar char="•"/>
              <a:tabLst>
                <a:tab pos="354965" algn="l"/>
              </a:tabLst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form</a:t>
            </a:r>
            <a:r>
              <a:rPr sz="24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4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necrosis</a:t>
            </a:r>
            <a:r>
              <a:rPr sz="24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4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tissue</a:t>
            </a:r>
            <a:r>
              <a:rPr sz="24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sz="24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superadded</a:t>
            </a:r>
            <a:r>
              <a:rPr sz="24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putrefaction.</a:t>
            </a:r>
            <a:endParaRPr sz="2400">
              <a:latin typeface="Arial"/>
              <a:cs typeface="Arial"/>
            </a:endParaRPr>
          </a:p>
          <a:p>
            <a:pPr marL="355600" marR="52069" indent="-342900">
              <a:lnSpc>
                <a:spcPct val="150000"/>
              </a:lnSpc>
              <a:spcBef>
                <a:spcPts val="160"/>
              </a:spcBef>
              <a:buChar char="•"/>
              <a:tabLst>
                <a:tab pos="355600" algn="l"/>
              </a:tabLst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Here</a:t>
            </a:r>
            <a:r>
              <a:rPr sz="24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4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necrosis</a:t>
            </a:r>
            <a:r>
              <a:rPr sz="2400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undergoes</a:t>
            </a:r>
            <a:r>
              <a:rPr sz="24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liquefaction</a:t>
            </a:r>
            <a:r>
              <a:rPr sz="2400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sz="24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4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action</a:t>
            </a:r>
            <a:r>
              <a:rPr sz="24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putrefactive</a:t>
            </a:r>
            <a:r>
              <a:rPr sz="24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bacteria.</a:t>
            </a:r>
            <a:endParaRPr sz="2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1945"/>
              </a:spcBef>
              <a:buChar char="•"/>
              <a:tabLst>
                <a:tab pos="354965" algn="l"/>
              </a:tabLst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It</a:t>
            </a:r>
            <a:r>
              <a:rPr sz="24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may</a:t>
            </a:r>
            <a:r>
              <a:rPr sz="24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be</a:t>
            </a:r>
            <a:r>
              <a:rPr sz="24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caused</a:t>
            </a:r>
            <a:r>
              <a:rPr sz="24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either</a:t>
            </a:r>
            <a:r>
              <a:rPr sz="24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ischemic</a:t>
            </a:r>
            <a:r>
              <a:rPr sz="2400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sz="24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inflammatory</a:t>
            </a:r>
            <a:endParaRPr sz="2400">
              <a:latin typeface="Arial"/>
              <a:cs typeface="Arial"/>
            </a:endParaRPr>
          </a:p>
          <a:p>
            <a:pPr marL="355600" marR="486409" indent="-342900">
              <a:lnSpc>
                <a:spcPts val="4320"/>
              </a:lnSpc>
              <a:spcBef>
                <a:spcPts val="345"/>
              </a:spcBef>
              <a:buFont typeface="Arial"/>
              <a:buChar char="•"/>
              <a:tabLst>
                <a:tab pos="355600" algn="l"/>
              </a:tabLst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Gangrenous</a:t>
            </a:r>
            <a:r>
              <a:rPr sz="2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sz="24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necrotising</a:t>
            </a:r>
            <a:r>
              <a:rPr sz="2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inflammation:</a:t>
            </a:r>
            <a:r>
              <a:rPr sz="24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primarily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inflammation</a:t>
            </a:r>
            <a:r>
              <a:rPr sz="2400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sz="24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virulent</a:t>
            </a:r>
            <a:r>
              <a:rPr sz="240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bacteria</a:t>
            </a:r>
            <a:r>
              <a:rPr sz="24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resulting</a:t>
            </a:r>
            <a:r>
              <a:rPr sz="2400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4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massive</a:t>
            </a:r>
            <a:endParaRPr sz="24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1060"/>
              </a:spcBef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tissue</a:t>
            </a:r>
            <a:r>
              <a:rPr sz="2400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necrosis.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4592" y="147828"/>
              <a:ext cx="8811768" cy="656691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66877" y="148589"/>
              <a:ext cx="8809990" cy="6566534"/>
            </a:xfrm>
            <a:custGeom>
              <a:avLst/>
              <a:gdLst/>
              <a:ahLst/>
              <a:cxnLst/>
              <a:rect l="l" t="t" r="r" b="b"/>
              <a:pathLst>
                <a:path w="8809990" h="6566534">
                  <a:moveTo>
                    <a:pt x="775131" y="0"/>
                  </a:moveTo>
                  <a:lnTo>
                    <a:pt x="8809863" y="0"/>
                  </a:lnTo>
                  <a:lnTo>
                    <a:pt x="8809863" y="5791123"/>
                  </a:lnTo>
                  <a:lnTo>
                    <a:pt x="8808466" y="5838342"/>
                  </a:lnTo>
                  <a:lnTo>
                    <a:pt x="8804275" y="5884824"/>
                  </a:lnTo>
                  <a:lnTo>
                    <a:pt x="8797417" y="5930480"/>
                  </a:lnTo>
                  <a:lnTo>
                    <a:pt x="8787892" y="5975222"/>
                  </a:lnTo>
                  <a:lnTo>
                    <a:pt x="8775827" y="6018961"/>
                  </a:lnTo>
                  <a:lnTo>
                    <a:pt x="8761349" y="6061646"/>
                  </a:lnTo>
                  <a:lnTo>
                    <a:pt x="8744458" y="6103162"/>
                  </a:lnTo>
                  <a:lnTo>
                    <a:pt x="8725408" y="6143447"/>
                  </a:lnTo>
                  <a:lnTo>
                    <a:pt x="8704072" y="6182423"/>
                  </a:lnTo>
                  <a:lnTo>
                    <a:pt x="8680577" y="6219990"/>
                  </a:lnTo>
                  <a:lnTo>
                    <a:pt x="8655050" y="6256096"/>
                  </a:lnTo>
                  <a:lnTo>
                    <a:pt x="8627491" y="6290627"/>
                  </a:lnTo>
                  <a:lnTo>
                    <a:pt x="8598154" y="6323520"/>
                  </a:lnTo>
                  <a:lnTo>
                    <a:pt x="8567039" y="6354698"/>
                  </a:lnTo>
                  <a:lnTo>
                    <a:pt x="8534146" y="6384074"/>
                  </a:lnTo>
                  <a:lnTo>
                    <a:pt x="8499602" y="6411556"/>
                  </a:lnTo>
                  <a:lnTo>
                    <a:pt x="8463534" y="6437083"/>
                  </a:lnTo>
                  <a:lnTo>
                    <a:pt x="8425942" y="6460553"/>
                  </a:lnTo>
                  <a:lnTo>
                    <a:pt x="8386953" y="6481902"/>
                  </a:lnTo>
                  <a:lnTo>
                    <a:pt x="8346694" y="6501053"/>
                  </a:lnTo>
                  <a:lnTo>
                    <a:pt x="8305165" y="6517906"/>
                  </a:lnTo>
                  <a:lnTo>
                    <a:pt x="8262493" y="6532384"/>
                  </a:lnTo>
                  <a:lnTo>
                    <a:pt x="8218805" y="6544411"/>
                  </a:lnTo>
                  <a:lnTo>
                    <a:pt x="8173974" y="6553911"/>
                  </a:lnTo>
                  <a:lnTo>
                    <a:pt x="8128381" y="6560807"/>
                  </a:lnTo>
                  <a:lnTo>
                    <a:pt x="8081899" y="6564998"/>
                  </a:lnTo>
                  <a:lnTo>
                    <a:pt x="8034655" y="6566408"/>
                  </a:lnTo>
                  <a:lnTo>
                    <a:pt x="0" y="6566408"/>
                  </a:lnTo>
                  <a:lnTo>
                    <a:pt x="0" y="775334"/>
                  </a:lnTo>
                  <a:lnTo>
                    <a:pt x="1409" y="728090"/>
                  </a:lnTo>
                  <a:lnTo>
                    <a:pt x="5600" y="681608"/>
                  </a:lnTo>
                  <a:lnTo>
                    <a:pt x="12484" y="636015"/>
                  </a:lnTo>
                  <a:lnTo>
                    <a:pt x="21983" y="591184"/>
                  </a:lnTo>
                  <a:lnTo>
                    <a:pt x="34010" y="547496"/>
                  </a:lnTo>
                  <a:lnTo>
                    <a:pt x="48488" y="504824"/>
                  </a:lnTo>
                  <a:lnTo>
                    <a:pt x="65341" y="463295"/>
                  </a:lnTo>
                  <a:lnTo>
                    <a:pt x="84480" y="423036"/>
                  </a:lnTo>
                  <a:lnTo>
                    <a:pt x="105829" y="384047"/>
                  </a:lnTo>
                  <a:lnTo>
                    <a:pt x="129298" y="346455"/>
                  </a:lnTo>
                  <a:lnTo>
                    <a:pt x="154812" y="310387"/>
                  </a:lnTo>
                  <a:lnTo>
                    <a:pt x="182295" y="275843"/>
                  </a:lnTo>
                  <a:lnTo>
                    <a:pt x="211670" y="242950"/>
                  </a:lnTo>
                  <a:lnTo>
                    <a:pt x="242836" y="211708"/>
                  </a:lnTo>
                  <a:lnTo>
                    <a:pt x="275729" y="182371"/>
                  </a:lnTo>
                  <a:lnTo>
                    <a:pt x="310248" y="154812"/>
                  </a:lnTo>
                  <a:lnTo>
                    <a:pt x="346341" y="129285"/>
                  </a:lnTo>
                  <a:lnTo>
                    <a:pt x="383908" y="105917"/>
                  </a:lnTo>
                  <a:lnTo>
                    <a:pt x="422871" y="84454"/>
                  </a:lnTo>
                  <a:lnTo>
                    <a:pt x="463156" y="65404"/>
                  </a:lnTo>
                  <a:lnTo>
                    <a:pt x="504659" y="48513"/>
                  </a:lnTo>
                  <a:lnTo>
                    <a:pt x="547331" y="34035"/>
                  </a:lnTo>
                  <a:lnTo>
                    <a:pt x="591070" y="21970"/>
                  </a:lnTo>
                  <a:lnTo>
                    <a:pt x="635800" y="12445"/>
                  </a:lnTo>
                  <a:lnTo>
                    <a:pt x="681443" y="5587"/>
                  </a:lnTo>
                  <a:lnTo>
                    <a:pt x="727913" y="1396"/>
                  </a:lnTo>
                  <a:lnTo>
                    <a:pt x="775131" y="0"/>
                  </a:lnTo>
                  <a:close/>
                </a:path>
              </a:pathLst>
            </a:custGeom>
            <a:ln w="10668">
              <a:solidFill>
                <a:srgbClr val="9D9F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3023" y="1421891"/>
              <a:ext cx="8031480" cy="3962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88263" y="1424924"/>
              <a:ext cx="8001000" cy="8890"/>
            </a:xfrm>
            <a:custGeom>
              <a:avLst/>
              <a:gdLst/>
              <a:ahLst/>
              <a:cxnLst/>
              <a:rect l="l" t="t" r="r" b="b"/>
              <a:pathLst>
                <a:path w="8001000" h="8890">
                  <a:moveTo>
                    <a:pt x="8001000" y="0"/>
                  </a:moveTo>
                  <a:lnTo>
                    <a:pt x="0" y="0"/>
                  </a:lnTo>
                  <a:lnTo>
                    <a:pt x="0" y="8778"/>
                  </a:lnTo>
                  <a:lnTo>
                    <a:pt x="8001000" y="8778"/>
                  </a:lnTo>
                  <a:lnTo>
                    <a:pt x="8001000" y="0"/>
                  </a:lnTo>
                  <a:close/>
                </a:path>
              </a:pathLst>
            </a:custGeom>
            <a:solidFill>
              <a:srgbClr val="70A1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57371" y="1060703"/>
              <a:ext cx="5244083" cy="60960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5453634" y="6488074"/>
            <a:ext cx="6223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0" dirty="0">
                <a:solidFill>
                  <a:srgbClr val="DB5252"/>
                </a:solidFill>
                <a:latin typeface="Arial"/>
                <a:cs typeface="Arial"/>
                <a:hlinkClick r:id="rId6"/>
              </a:rPr>
              <a:t>l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267200" y="1751076"/>
            <a:ext cx="4724400" cy="4954905"/>
            <a:chOff x="4267200" y="1751076"/>
            <a:chExt cx="4724400" cy="4954905"/>
          </a:xfrm>
        </p:grpSpPr>
        <p:sp>
          <p:nvSpPr>
            <p:cNvPr id="11" name="object 11"/>
            <p:cNvSpPr/>
            <p:nvPr/>
          </p:nvSpPr>
          <p:spPr>
            <a:xfrm>
              <a:off x="5465064" y="6680886"/>
              <a:ext cx="37465" cy="17145"/>
            </a:xfrm>
            <a:custGeom>
              <a:avLst/>
              <a:gdLst/>
              <a:ahLst/>
              <a:cxnLst/>
              <a:rect l="l" t="t" r="r" b="b"/>
              <a:pathLst>
                <a:path w="37464" h="17145">
                  <a:moveTo>
                    <a:pt x="36957" y="0"/>
                  </a:moveTo>
                  <a:lnTo>
                    <a:pt x="381" y="0"/>
                  </a:lnTo>
                  <a:lnTo>
                    <a:pt x="381" y="4914"/>
                  </a:lnTo>
                  <a:lnTo>
                    <a:pt x="0" y="4914"/>
                  </a:lnTo>
                  <a:lnTo>
                    <a:pt x="0" y="16611"/>
                  </a:lnTo>
                  <a:lnTo>
                    <a:pt x="36322" y="16611"/>
                  </a:lnTo>
                  <a:lnTo>
                    <a:pt x="36322" y="12192"/>
                  </a:lnTo>
                  <a:lnTo>
                    <a:pt x="36957" y="12192"/>
                  </a:lnTo>
                  <a:lnTo>
                    <a:pt x="36957" y="0"/>
                  </a:lnTo>
                  <a:close/>
                </a:path>
              </a:pathLst>
            </a:custGeom>
            <a:solidFill>
              <a:srgbClr val="DB52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67200" y="1751076"/>
              <a:ext cx="4643628" cy="41148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382000" y="6096000"/>
              <a:ext cx="609600" cy="609600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227482" y="2707894"/>
            <a:ext cx="3832860" cy="3125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688975" indent="-343535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32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main</a:t>
            </a:r>
            <a:r>
              <a:rPr sz="32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forms</a:t>
            </a:r>
            <a:r>
              <a:rPr sz="3200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25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gangrene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805"/>
              </a:spcBef>
              <a:buFont typeface="Arial"/>
              <a:buChar char="•"/>
              <a:tabLst>
                <a:tab pos="355600" algn="l"/>
              </a:tabLst>
            </a:pP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Dry</a:t>
            </a:r>
            <a:r>
              <a:rPr sz="32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gangrene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805"/>
              </a:spcBef>
              <a:buFont typeface="Arial"/>
              <a:buChar char="•"/>
              <a:tabLst>
                <a:tab pos="355600" algn="l"/>
              </a:tabLst>
            </a:pP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Wet</a:t>
            </a:r>
            <a:r>
              <a:rPr sz="3200" b="1" spc="-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Gangrene</a:t>
            </a:r>
            <a:endParaRPr sz="3200">
              <a:latin typeface="Arial"/>
              <a:cs typeface="Arial"/>
            </a:endParaRPr>
          </a:p>
          <a:p>
            <a:pPr marL="355600" marR="5080" indent="-343535">
              <a:lnSpc>
                <a:spcPct val="100000"/>
              </a:lnSpc>
              <a:spcBef>
                <a:spcPts val="710"/>
              </a:spcBef>
            </a:pP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28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Gas</a:t>
            </a:r>
            <a:r>
              <a:rPr sz="28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gangrene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28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8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kind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8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wet</a:t>
            </a:r>
            <a:r>
              <a:rPr sz="28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gangrene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B5252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</TotalTime>
  <Words>390</Words>
  <Application>Microsoft Office PowerPoint</Application>
  <PresentationFormat>مخصص</PresentationFormat>
  <Paragraphs>66</Paragraphs>
  <Slides>19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0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intestine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Dry Gangrene</vt:lpstr>
      <vt:lpstr>Grossly</vt:lpstr>
      <vt:lpstr>عرض تقديمي في PowerPoint</vt:lpstr>
      <vt:lpstr>Wet Gangrene</vt:lpstr>
      <vt:lpstr>عرض تقديمي في PowerPoint</vt:lpstr>
      <vt:lpstr>Contrasting Features of Dry and Wet Gangrene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alnaseem</dc:creator>
  <cp:lastModifiedBy>Maher</cp:lastModifiedBy>
  <cp:revision>4</cp:revision>
  <dcterms:created xsi:type="dcterms:W3CDTF">2023-10-14T05:56:15Z</dcterms:created>
  <dcterms:modified xsi:type="dcterms:W3CDTF">2024-02-03T13:00:04Z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2021-03-18T00:00:00Z</vt:filetime>
  </property>
  <property fmtid="{D5CDD505-2E9C-101B-9397-08002B2CF9AE}" pid="3" name="LastSaved">
    <vt:filetime>2023-10-14T00:00:00Z</vt:filetime>
  </property>
  <property fmtid="{D5CDD505-2E9C-101B-9397-08002B2CF9AE}" pid="4" name="Producer">
    <vt:lpwstr>PDFTron PDFNet, V7.15758
</vt:lpwstr>
  </property>
</Properties>
</file>