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sldIdLst>
    <p:sldId id="457" r:id="rId2"/>
    <p:sldId id="458" r:id="rId3"/>
    <p:sldId id="459" r:id="rId4"/>
    <p:sldId id="472" r:id="rId5"/>
    <p:sldId id="460" r:id="rId6"/>
    <p:sldId id="461" r:id="rId7"/>
    <p:sldId id="473" r:id="rId8"/>
    <p:sldId id="462" r:id="rId9"/>
    <p:sldId id="463" r:id="rId10"/>
    <p:sldId id="464" r:id="rId11"/>
    <p:sldId id="465" r:id="rId12"/>
    <p:sldId id="466" r:id="rId13"/>
    <p:sldId id="467" r:id="rId14"/>
    <p:sldId id="468" r:id="rId15"/>
    <p:sldId id="469" r:id="rId16"/>
    <p:sldId id="470" r:id="rId17"/>
    <p:sldId id="471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206"/>
  </p:normalViewPr>
  <p:slideViewPr>
    <p:cSldViewPr>
      <p:cViewPr varScale="1">
        <p:scale>
          <a:sx n="73" d="100"/>
          <a:sy n="73" d="100"/>
        </p:scale>
        <p:origin x="100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45728-8B12-FDF5-19E4-684DDDBE73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975871-60BF-CC9B-F198-C03F436A1A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F1AFD6-7FAE-B67A-DF93-DFBE58125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72DCFA-6767-6EAD-3B83-C7F5EB3F4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2E684B-ECCA-A6C7-3709-D280566A0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E176D-27EF-A44F-A534-964B1732953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8480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60039A-8DC9-521F-56A8-938CA1118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D86C19-3483-9020-980A-6EB6D4D921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66AB55-B442-DFB4-B448-A6CB148AD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36AB51-BDF4-4B2D-08D3-75B1857AC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D2159D-6280-DA69-15B3-CB06A4EBB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00E19-A403-E649-8D03-A3919B09065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1502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44EC22-B19A-9A0A-8CB3-0D4F56E95F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34C816-ABC0-979F-C7E1-6385413A24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C1EFA1-311B-51A1-E8F5-58B0F63B4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3EF47E-C3D6-7F75-64CB-DB44E15F1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5F6C2-2177-CECD-4878-AA97A3A3B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F9532-BF9C-A14D-9129-8EBF33A04D3B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187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33752-3E09-6E92-4BFD-6F4CC9AA9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8908E5-8B78-BC5C-5E4B-7DF90FADAA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841E0C-830D-22A2-6164-F1B57635B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7610BA-1511-577F-8385-62D18F91E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E76BF6-FAAD-1032-F080-7D2C051A0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E78EE-A38B-2D43-AF17-CB6C23405DB9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2353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9F05B-197F-014F-1670-EE5E26761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E8365D-78CF-0A24-6973-776ACB8F7D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357ED1-CB83-C155-925F-5106ABBDDA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83AC11-F5FE-4257-9769-D806C06FC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829EEA-5FE9-99D6-5FF1-2BCB35A27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F16A8-F49D-F148-8E4D-CCD9EEB539B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3396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A9480-AEB1-BC59-FEA5-28D14295C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542398-9E06-9963-73D8-712C9EB603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711B60-085B-268D-C72E-26EEC67079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822831-6C3C-68B5-9DAF-0FCBFE94D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6E4D3B-7FBF-E1EE-B8C3-A20D288FF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195D00-FC59-19A0-4747-A921A569D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9E5D2-8FB9-C347-B357-C1047074A21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1031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28CEB-45E3-7105-BD49-F217D9FEC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7910AF-FDE3-269E-ED40-1401E7E688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5FB2C4-4147-3FE2-5471-9430137A02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A3106C-B002-CB7E-59A4-3C9DA7B55E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553B11-E055-BFEB-FCB6-D2F07A3320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DC1734-2A11-8675-9108-71AA49602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4EC1B12-44E1-5041-2C02-1D9C86B12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CA1ED1F-27BE-5A28-513D-2051A691A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35E4A-D1F5-D646-A9E1-9B2D7BF91C3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8374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FB542-C5F8-A307-6380-14251FFE7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C2A759-BA93-3E3C-B33C-C4A86CE08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1D69B1-0E5C-38D7-37B6-150FD0BD6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452937-8E18-AE74-553E-EB1FE6330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E4927-A909-CA49-BB03-2BC69D38042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5136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055440-5421-194E-0D5D-AD8D12C2A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4B788B-46D5-A459-E0B8-41A13FED8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C2B72C-615D-0F90-1053-F596FF864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50C43-C097-2642-BDA2-310608130F2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6822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493D1-746E-1795-CF4E-DF727BE00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466B3-80A2-AE0C-CE0A-7D20EFD2A2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5983FA-63E5-7DFC-01F2-0CA773468F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F663FB-7637-947E-2984-EC3A82EDF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91E38-822C-0C07-CF7E-DF6E37FC9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E96ED4-22F8-405C-E21A-4845C28EE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A84E7-1D2C-0942-8240-C6446B0742A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7767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35BDA-1970-A106-E3BA-032487E86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2266AD-7262-5309-C6F8-2E50B6927F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003D89-7E76-C13B-A2C9-005F2C5DB9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6A4A37-BFDF-389F-5FD2-B0885A3D9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D66590-077A-92BB-B992-D6A5AA5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995C3E-2E13-F3A9-CF9F-8200AD39F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DF724-D8C6-7D4A-9E87-201AB6A1FB3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6256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C826B4-6A25-AEC3-6767-7BEB11780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484BED-BD31-CCBA-A8F5-F980A9E248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AC764E-2446-81C8-5768-75CCB191A0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5EF77A-F9D5-2C59-3918-81D71FBA86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637F83-9449-2782-410E-41EC01D33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23D26-181E-A349-B74F-69A42657F669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21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 Box 10">
            <a:extLst>
              <a:ext uri="{FF2B5EF4-FFF2-40B4-BE49-F238E27FC236}">
                <a16:creationId xmlns:a16="http://schemas.microsoft.com/office/drawing/2014/main" id="{72C18503-822B-4F2A-6776-58F122E5E2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439738"/>
            <a:ext cx="3402013" cy="45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 sz="1200" b="1" dirty="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en-US" b="1" dirty="0">
                <a:latin typeface="Cambria" panose="02040503050406030204" pitchFamily="18" charset="0"/>
                <a:cs typeface="Times New Roman" panose="02020603050405020304" pitchFamily="18" charset="0"/>
              </a:rPr>
              <a:t>Department of Anesthesia Techniques</a:t>
            </a:r>
            <a:endParaRPr lang="ar-SA" altLang="en-US" b="1" dirty="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algn="ctr"/>
            <a:endParaRPr lang="ar-SA" altLang="en-US" sz="1600" b="1" dirty="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algn="ctr"/>
            <a:endParaRPr lang="en-US" altLang="en-US" sz="1600" dirty="0"/>
          </a:p>
          <a:p>
            <a:pPr algn="ctr"/>
            <a:r>
              <a:rPr lang="en-US" altLang="en-US" sz="3600" b="1">
                <a:solidFill>
                  <a:srgbClr val="FF0000"/>
                </a:solidFill>
              </a:rPr>
              <a:t>Status epilepticus </a:t>
            </a:r>
            <a:endParaRPr lang="en-US" altLang="en-US" sz="4800" b="1" dirty="0">
              <a:solidFill>
                <a:srgbClr val="FF0000"/>
              </a:solidFill>
            </a:endParaRPr>
          </a:p>
        </p:txBody>
      </p:sp>
      <p:sp>
        <p:nvSpPr>
          <p:cNvPr id="15362" name="Text Box 12">
            <a:extLst>
              <a:ext uri="{FF2B5EF4-FFF2-40B4-BE49-F238E27FC236}">
                <a16:creationId xmlns:a16="http://schemas.microsoft.com/office/drawing/2014/main" id="{40F0307F-E172-96E9-67A4-518FD8A95B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7150" y="3276600"/>
            <a:ext cx="5180013" cy="102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en-US" sz="2000" b="1" dirty="0">
                <a:cs typeface="Times New Roman" panose="02020603050405020304" pitchFamily="18" charset="0"/>
              </a:rPr>
              <a:t>Dr. Mohammed Sami</a:t>
            </a:r>
            <a:endParaRPr lang="en-US" altLang="en-US" dirty="0"/>
          </a:p>
          <a:p>
            <a:pPr algn="ctr"/>
            <a:r>
              <a:rPr lang="en-US" altLang="en-US" sz="2000" b="1" dirty="0" err="1">
                <a:cs typeface="Times New Roman" panose="02020603050405020304" pitchFamily="18" charset="0"/>
              </a:rPr>
              <a:t>Mohammed.sami.hasan@uomus.edu.iq</a:t>
            </a:r>
            <a:endParaRPr lang="en-US" altLang="en-US" sz="3200" dirty="0"/>
          </a:p>
        </p:txBody>
      </p:sp>
      <p:sp>
        <p:nvSpPr>
          <p:cNvPr id="15363" name="Rectangle 13">
            <a:extLst>
              <a:ext uri="{FF2B5EF4-FFF2-40B4-BE49-F238E27FC236}">
                <a16:creationId xmlns:a16="http://schemas.microsoft.com/office/drawing/2014/main" id="{33D15593-9A8F-D74A-F3A6-89A7C4654C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650" y="174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5364" name="Rectangle 14">
            <a:extLst>
              <a:ext uri="{FF2B5EF4-FFF2-40B4-BE49-F238E27FC236}">
                <a16:creationId xmlns:a16="http://schemas.microsoft.com/office/drawing/2014/main" id="{0EBF9510-E674-26AC-6E50-BFCC1D3348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650" y="4746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/>
          </a:p>
        </p:txBody>
      </p:sp>
      <p:pic>
        <p:nvPicPr>
          <p:cNvPr id="15365" name="Picture 1">
            <a:extLst>
              <a:ext uri="{FF2B5EF4-FFF2-40B4-BE49-F238E27FC236}">
                <a16:creationId xmlns:a16="http://schemas.microsoft.com/office/drawing/2014/main" id="{FD20B157-BD03-C803-5AC6-A880D94526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8" y="188913"/>
            <a:ext cx="1660525" cy="202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8" descr="Al-Mustaqbal University - Apps on Google Play">
            <a:extLst>
              <a:ext uri="{FF2B5EF4-FFF2-40B4-BE49-F238E27FC236}">
                <a16:creationId xmlns:a16="http://schemas.microsoft.com/office/drawing/2014/main" id="{0D3750F6-48A2-AD7B-F274-F467F5000F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350" y="17463"/>
            <a:ext cx="2413000" cy="241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A4FA80-B57E-9BAA-1BAF-58A63EB116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533400"/>
            <a:ext cx="8134350" cy="5643563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en-US" sz="3200" dirty="0">
                <a:solidFill>
                  <a:srgbClr val="FF0000"/>
                </a:solidFill>
                <a:effectLst/>
                <a:latin typeface="Helvetica" pitchFamily="2" charset="0"/>
              </a:rPr>
              <a:t>Lab tests:</a:t>
            </a:r>
          </a:p>
          <a:p>
            <a:pPr lvl="4"/>
            <a:r>
              <a:rPr lang="en-US" sz="2750" dirty="0">
                <a:solidFill>
                  <a:srgbClr val="000000"/>
                </a:solidFill>
                <a:effectLst/>
                <a:latin typeface="Helvetica" pitchFamily="2" charset="0"/>
              </a:rPr>
              <a:t>Blood glucose</a:t>
            </a:r>
          </a:p>
          <a:p>
            <a:pPr lvl="4"/>
            <a:r>
              <a:rPr lang="en-US" sz="2750" dirty="0" err="1">
                <a:solidFill>
                  <a:srgbClr val="000000"/>
                </a:solidFill>
                <a:effectLst/>
                <a:latin typeface="Helvetica" pitchFamily="2" charset="0"/>
              </a:rPr>
              <a:t>Cbc</a:t>
            </a:r>
            <a:endParaRPr lang="en-US" sz="2750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lvl="4"/>
            <a:r>
              <a:rPr lang="en-US" sz="2750" dirty="0">
                <a:solidFill>
                  <a:srgbClr val="000000"/>
                </a:solidFill>
                <a:effectLst/>
                <a:latin typeface="Helvetica" pitchFamily="2" charset="0"/>
              </a:rPr>
              <a:t>Renal function tests</a:t>
            </a:r>
          </a:p>
          <a:p>
            <a:pPr lvl="4"/>
            <a:r>
              <a:rPr lang="en-US" sz="2750" dirty="0">
                <a:solidFill>
                  <a:srgbClr val="000000"/>
                </a:solidFill>
                <a:effectLst/>
                <a:latin typeface="Helvetica" pitchFamily="2" charset="0"/>
              </a:rPr>
              <a:t>Calcium, magnesium</a:t>
            </a:r>
          </a:p>
          <a:p>
            <a:pPr lvl="4"/>
            <a:r>
              <a:rPr lang="en-US" sz="2750" dirty="0">
                <a:solidFill>
                  <a:srgbClr val="000000"/>
                </a:solidFill>
                <a:effectLst/>
                <a:latin typeface="Helvetica" pitchFamily="2" charset="0"/>
              </a:rPr>
              <a:t>Electrolytes</a:t>
            </a:r>
          </a:p>
          <a:p>
            <a:pPr lvl="4"/>
            <a:r>
              <a:rPr lang="en-US" sz="2750" dirty="0">
                <a:solidFill>
                  <a:srgbClr val="000000"/>
                </a:solidFill>
                <a:effectLst/>
                <a:latin typeface="Helvetica" pitchFamily="2" charset="0"/>
              </a:rPr>
              <a:t>AED (Antiepileptic levels)levels.</a:t>
            </a:r>
          </a:p>
          <a:p>
            <a:pPr marL="685800" lvl="2" indent="0">
              <a:buNone/>
            </a:pPr>
            <a:r>
              <a:rPr lang="en-US" sz="2800" dirty="0">
                <a:solidFill>
                  <a:srgbClr val="FF0000"/>
                </a:solidFill>
                <a:effectLst/>
                <a:latin typeface="Courier New" panose="02070309020205020404" pitchFamily="49" charset="0"/>
              </a:rPr>
              <a:t>O </a:t>
            </a:r>
            <a:r>
              <a:rPr lang="en-US" sz="3600" dirty="0">
                <a:solidFill>
                  <a:srgbClr val="FF0000"/>
                </a:solidFill>
                <a:effectLst/>
                <a:latin typeface="Helvetica" pitchFamily="2" charset="0"/>
              </a:rPr>
              <a:t>EEG monitoring </a:t>
            </a:r>
          </a:p>
          <a:p>
            <a:pPr marL="685800" lvl="2" indent="0">
              <a:buNone/>
            </a:pPr>
            <a:r>
              <a:rPr lang="en-US" sz="3600" dirty="0">
                <a:solidFill>
                  <a:srgbClr val="FF0000"/>
                </a:solidFill>
                <a:effectLst/>
                <a:latin typeface="Courier New" panose="02070309020205020404" pitchFamily="49" charset="0"/>
              </a:rPr>
              <a:t>O </a:t>
            </a:r>
            <a:r>
              <a:rPr lang="en-US" sz="3600" dirty="0">
                <a:solidFill>
                  <a:srgbClr val="FF0000"/>
                </a:solidFill>
                <a:effectLst/>
                <a:latin typeface="Helvetica" pitchFamily="2" charset="0"/>
              </a:rPr>
              <a:t>Brain MRI</a:t>
            </a:r>
          </a:p>
          <a:p>
            <a:pPr marL="685800" lvl="2" indent="0">
              <a:buNone/>
            </a:pPr>
            <a:r>
              <a:rPr lang="en-US" sz="3600" dirty="0">
                <a:solidFill>
                  <a:srgbClr val="FF0000"/>
                </a:solidFill>
                <a:effectLst/>
                <a:latin typeface="Courier New" panose="02070309020205020404" pitchFamily="49" charset="0"/>
              </a:rPr>
              <a:t>o </a:t>
            </a:r>
            <a:r>
              <a:rPr lang="en-US" sz="3600" dirty="0">
                <a:solidFill>
                  <a:srgbClr val="FF0000"/>
                </a:solidFill>
                <a:effectLst/>
                <a:latin typeface="Helvetica" pitchFamily="2" charset="0"/>
              </a:rPr>
              <a:t>Lumbar puncture</a:t>
            </a:r>
          </a:p>
          <a:p>
            <a:pPr marL="685800" lvl="2" indent="0">
              <a:buNone/>
            </a:pPr>
            <a:r>
              <a:rPr lang="en-US" sz="3600" dirty="0">
                <a:solidFill>
                  <a:srgbClr val="FF0000"/>
                </a:solidFill>
                <a:effectLst/>
                <a:latin typeface="Courier New" panose="02070309020205020404" pitchFamily="49" charset="0"/>
              </a:rPr>
              <a:t>o </a:t>
            </a:r>
            <a:r>
              <a:rPr lang="en-US" sz="3600" dirty="0">
                <a:solidFill>
                  <a:srgbClr val="FF0000"/>
                </a:solidFill>
                <a:effectLst/>
                <a:latin typeface="Helvetica" pitchFamily="2" charset="0"/>
              </a:rPr>
              <a:t>Toxicology panel </a:t>
            </a:r>
            <a:r>
              <a:rPr lang="en-US" sz="3000" dirty="0">
                <a:solidFill>
                  <a:srgbClr val="FF0000"/>
                </a:solidFill>
                <a:effectLst/>
                <a:latin typeface="Helvetica" pitchFamily="2" charset="0"/>
              </a:rPr>
              <a:t>(i.e., isoniazid, TCAs, theophylline, cocaine, sympathomimetics, organophosphates, cyclosporine)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11273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33ACB1-5DC8-9C8E-7EE4-4EC2FF385F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381000"/>
            <a:ext cx="8134350" cy="5795963"/>
          </a:xfrm>
        </p:spPr>
        <p:txBody>
          <a:bodyPr>
            <a:normAutofit lnSpcReduction="10000"/>
          </a:bodyPr>
          <a:lstStyle/>
          <a:p>
            <a:r>
              <a:rPr lang="en-US" sz="4000" b="1" dirty="0">
                <a:solidFill>
                  <a:srgbClr val="000000"/>
                </a:solidFill>
                <a:effectLst/>
                <a:latin typeface="Helvetica" pitchFamily="2" charset="0"/>
              </a:rPr>
              <a:t>Recommendations</a:t>
            </a:r>
            <a:r>
              <a:rPr lang="en-US" sz="2800" dirty="0">
                <a:solidFill>
                  <a:srgbClr val="000000"/>
                </a:solidFill>
                <a:effectLst/>
                <a:latin typeface="Helvetica" pitchFamily="2" charset="0"/>
              </a:rPr>
              <a:t>  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FF0000"/>
                </a:solidFill>
                <a:effectLst/>
                <a:latin typeface="Helvetica" pitchFamily="2" charset="0"/>
              </a:rPr>
              <a:t>1</a:t>
            </a:r>
            <a:r>
              <a:rPr lang="en-US" sz="2800" dirty="0">
                <a:solidFill>
                  <a:srgbClr val="000000"/>
                </a:solidFill>
                <a:effectLst/>
                <a:latin typeface="Helvetica" pitchFamily="2" charset="0"/>
              </a:rPr>
              <a:t>. </a:t>
            </a:r>
            <a:r>
              <a:rPr lang="en-US" sz="2800" dirty="0">
                <a:solidFill>
                  <a:srgbClr val="FF0000"/>
                </a:solidFill>
                <a:effectLst/>
                <a:latin typeface="Helvetica" pitchFamily="2" charset="0"/>
              </a:rPr>
              <a:t>Fingerstick Blood Glucose: </a:t>
            </a:r>
            <a:r>
              <a:rPr lang="en-US" sz="2800" dirty="0">
                <a:solidFill>
                  <a:srgbClr val="000000"/>
                </a:solidFill>
                <a:effectLst/>
                <a:latin typeface="Helvetica" pitchFamily="2" charset="0"/>
              </a:rPr>
              <a:t>The initial encounter should include a fingerstick blood glucose level. If the blood glucose is &lt;60mg/dl administer IV boluses of D50 (50 mL) and thiamine (100 mg).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FF0000"/>
                </a:solidFill>
                <a:effectLst/>
                <a:latin typeface="Helvetica" pitchFamily="2" charset="0"/>
              </a:rPr>
              <a:t>2. </a:t>
            </a:r>
            <a:r>
              <a:rPr lang="en-US" sz="2800" b="1" dirty="0">
                <a:solidFill>
                  <a:srgbClr val="FF0000"/>
                </a:solidFill>
                <a:effectLst/>
                <a:latin typeface="Helvetica" pitchFamily="2" charset="0"/>
              </a:rPr>
              <a:t>Stage 1 Drugs:</a:t>
            </a:r>
          </a:p>
          <a:p>
            <a:r>
              <a:rPr lang="en-US" sz="2800" dirty="0">
                <a:solidFill>
                  <a:srgbClr val="000000"/>
                </a:solidFill>
                <a:effectLst/>
                <a:latin typeface="Helvetica" pitchFamily="2" charset="0"/>
              </a:rPr>
              <a:t>The most effective drugs for rapid termination of CSE are the benzodiazepines, which are effective in 60–80% of cases.</a:t>
            </a:r>
          </a:p>
          <a:p>
            <a:pPr marL="342900" lvl="1" indent="0">
              <a:buNone/>
            </a:pPr>
            <a:r>
              <a:rPr lang="en-US" sz="3200" b="1" dirty="0">
                <a:solidFill>
                  <a:srgbClr val="FF0000"/>
                </a:solidFill>
                <a:effectLst/>
                <a:latin typeface="Helvetica" pitchFamily="2" charset="0"/>
              </a:rPr>
              <a:t>a. LORAZEPAM: </a:t>
            </a:r>
            <a:r>
              <a:rPr lang="en-US" sz="3200" dirty="0">
                <a:solidFill>
                  <a:srgbClr val="000000"/>
                </a:solidFill>
                <a:effectLst/>
                <a:latin typeface="Helvetica" pitchFamily="2" charset="0"/>
              </a:rPr>
              <a:t>I.V. lorazepam (4 mg IV over 2 minutes) is the drug of choice for terminating CSE. The onset of action is&lt;2 min. and the full dose can be repeated after 5–10 minutes, if necessary.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807386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BFBBF1-551C-676E-2A91-5A3F0DF291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719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FF0000"/>
                </a:solidFill>
                <a:effectLst/>
                <a:latin typeface="Helvetica" pitchFamily="2" charset="0"/>
              </a:rPr>
              <a:t>b. MIDAZOLAM: </a:t>
            </a:r>
            <a:r>
              <a:rPr lang="en-US" sz="3200" dirty="0">
                <a:solidFill>
                  <a:srgbClr val="000000"/>
                </a:solidFill>
                <a:effectLst/>
                <a:latin typeface="Helvetica" pitchFamily="2" charset="0"/>
              </a:rPr>
              <a:t>The benefit of midazolam is </a:t>
            </a:r>
            <a:r>
              <a:rPr lang="en-US" sz="3200" dirty="0">
                <a:solidFill>
                  <a:srgbClr val="FF0000"/>
                </a:solidFill>
                <a:effectLst/>
                <a:latin typeface="Helvetica" pitchFamily="2" charset="0"/>
              </a:rPr>
              <a:t>rapid up-take when given IM </a:t>
            </a:r>
            <a:r>
              <a:rPr lang="en-US" sz="3200" dirty="0">
                <a:solidFill>
                  <a:srgbClr val="000000"/>
                </a:solidFill>
                <a:effectLst/>
                <a:latin typeface="Helvetica" pitchFamily="2" charset="0"/>
              </a:rPr>
              <a:t>injection. When IV access is not available, midazolam can be given IM in a dose of 10 mg. The efficacy in terminating CSE is equivalent to IV</a:t>
            </a:r>
            <a:r>
              <a:rPr lang="en-US" sz="3200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US" sz="3200" dirty="0">
                <a:solidFill>
                  <a:srgbClr val="000000"/>
                </a:solidFill>
                <a:effectLst/>
                <a:latin typeface="Helvetica" pitchFamily="2" charset="0"/>
              </a:rPr>
              <a:t>lorazepam, and the onset of action is only slightly longer than with IV lorazepam (e.g., one study showed a median onset of 3.3 minutes with IM midazolam vs. 1.6 minutes with IV lorazepam)</a:t>
            </a:r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025354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5D6FE1-29F1-B58C-82AA-55AB8CDEFA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750332"/>
            <a:ext cx="8515350" cy="60198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0000"/>
                </a:solidFill>
                <a:effectLst/>
                <a:latin typeface="Helvetica" pitchFamily="2" charset="0"/>
              </a:rPr>
              <a:t>are used for </a:t>
            </a:r>
            <a:r>
              <a:rPr lang="en-US" dirty="0">
                <a:solidFill>
                  <a:srgbClr val="FF0000"/>
                </a:solidFill>
                <a:effectLst/>
                <a:latin typeface="Helvetica" pitchFamily="2" charset="0"/>
              </a:rPr>
              <a:t>seizures that are refractory to benzodiazepines</a:t>
            </a:r>
            <a:r>
              <a:rPr lang="en-US" dirty="0">
                <a:solidFill>
                  <a:srgbClr val="000000"/>
                </a:solidFill>
                <a:effectLst/>
                <a:latin typeface="Helvetica" pitchFamily="2" charset="0"/>
              </a:rPr>
              <a:t>, or are likely to recur within 24 hours. </a:t>
            </a:r>
            <a:endParaRPr lang="ar-SA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marL="800100" lvl="1" indent="-457200">
              <a:buAutoNum type="alphaLcPeriod"/>
            </a:pPr>
            <a:r>
              <a:rPr lang="en-US" sz="2000" b="1" dirty="0">
                <a:solidFill>
                  <a:srgbClr val="FF0000"/>
                </a:solidFill>
                <a:effectLst/>
                <a:latin typeface="Helvetica" pitchFamily="2" charset="0"/>
              </a:rPr>
              <a:t>  PHENYTOIN</a:t>
            </a:r>
            <a:r>
              <a:rPr lang="en-US" b="1" dirty="0">
                <a:solidFill>
                  <a:srgbClr val="FF0000"/>
                </a:solidFill>
                <a:effectLst/>
                <a:latin typeface="Helvetica" pitchFamily="2" charset="0"/>
              </a:rPr>
              <a:t>: </a:t>
            </a:r>
            <a:r>
              <a:rPr lang="en-US" dirty="0">
                <a:solidFill>
                  <a:srgbClr val="000000"/>
                </a:solidFill>
                <a:effectLst/>
                <a:latin typeface="Helvetica" pitchFamily="2" charset="0"/>
              </a:rPr>
              <a:t>The IV dose of phenytoin is 20 mg/kg, or a maximum dose of 1,500 mg. 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effectLst/>
                <a:latin typeface="Helvetica" pitchFamily="2" charset="0"/>
              </a:rPr>
              <a:t>Phenytoin </a:t>
            </a:r>
            <a:r>
              <a:rPr lang="en-US" dirty="0">
                <a:solidFill>
                  <a:srgbClr val="FF0000"/>
                </a:solidFill>
                <a:effectLst/>
                <a:latin typeface="Helvetica" pitchFamily="2" charset="0"/>
              </a:rPr>
              <a:t>cannot be infused faster than 50 mg/min</a:t>
            </a:r>
            <a:r>
              <a:rPr lang="en-US" dirty="0">
                <a:solidFill>
                  <a:srgbClr val="000000"/>
                </a:solidFill>
                <a:effectLst/>
                <a:latin typeface="Helvetica" pitchFamily="2" charset="0"/>
              </a:rPr>
              <a:t> because of the risk of cardiac depression and hypotension.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  <a:latin typeface="Helvetica" pitchFamily="2" charset="0"/>
              </a:rPr>
              <a:t>	</a:t>
            </a:r>
            <a:r>
              <a:rPr lang="en-US" b="1" dirty="0">
                <a:solidFill>
                  <a:srgbClr val="FF0000"/>
                </a:solidFill>
                <a:effectLst/>
                <a:latin typeface="Helvetica" pitchFamily="2" charset="0"/>
              </a:rPr>
              <a:t>b. FOSPHENYTOIN</a:t>
            </a:r>
            <a:r>
              <a:rPr lang="en-US" dirty="0">
                <a:solidFill>
                  <a:srgbClr val="000000"/>
                </a:solidFill>
                <a:effectLst/>
                <a:latin typeface="Helvetica" pitchFamily="2" charset="0"/>
              </a:rPr>
              <a:t>:   is a water-soluble phenytoin analogue that produces less cardiac depression, and can be infused three times faster than phenytoin (150 mg/min).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effectLst/>
                <a:latin typeface="Helvetica" pitchFamily="2" charset="0"/>
              </a:rPr>
              <a:t>It is as effective as phenytoin, and is preferred because of the reduced risk of hypotension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  <a:effectLst/>
                <a:latin typeface="Helvetica" pitchFamily="2" charset="0"/>
              </a:rPr>
              <a:t>	c. VALPROIC ACID</a:t>
            </a:r>
            <a:r>
              <a:rPr lang="en-US" dirty="0">
                <a:solidFill>
                  <a:srgbClr val="000000"/>
                </a:solidFill>
                <a:effectLst/>
                <a:latin typeface="Helvetica" pitchFamily="2" charset="0"/>
              </a:rPr>
              <a:t>: The IV dose of valproic acid is 40 mg/kg, or a maximum IV dose of 3,000 mg. Although considered equivalent to phenytoin in efficacy. valproic acid is superior to phenytoin for terminating benzo-diazepine-resistant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A017ED-1482-4AEF-4327-9D9DB3C2D4F9}"/>
              </a:ext>
            </a:extLst>
          </p:cNvPr>
          <p:cNvSpPr txBox="1"/>
          <p:nvPr/>
        </p:nvSpPr>
        <p:spPr>
          <a:xfrm>
            <a:off x="762000" y="87868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FF0000"/>
                </a:solidFill>
                <a:effectLst/>
                <a:latin typeface="Helvetica" pitchFamily="2" charset="0"/>
              </a:rPr>
              <a:t>3. Stage 2 Drugs:</a:t>
            </a:r>
          </a:p>
        </p:txBody>
      </p:sp>
    </p:spTree>
    <p:extLst>
      <p:ext uri="{BB962C8B-B14F-4D97-AF65-F5344CB8AC3E}">
        <p14:creationId xmlns:p14="http://schemas.microsoft.com/office/powerpoint/2010/main" val="40242524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AF1B40D-0599-206D-BE31-EFFE45B4BE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2599" y="1253330"/>
            <a:ext cx="5354373" cy="507126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405ABD2-880F-EB51-9DF6-13473A787AE4}"/>
              </a:ext>
            </a:extLst>
          </p:cNvPr>
          <p:cNvSpPr txBox="1"/>
          <p:nvPr/>
        </p:nvSpPr>
        <p:spPr>
          <a:xfrm>
            <a:off x="304800" y="71299"/>
            <a:ext cx="853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FF0000"/>
                </a:solidFill>
                <a:effectLst/>
                <a:latin typeface="Helvetica" pitchFamily="2" charset="0"/>
              </a:rPr>
              <a:t>d. LEVETIRACETAM: </a:t>
            </a:r>
            <a:r>
              <a:rPr lang="en-US" dirty="0">
                <a:solidFill>
                  <a:srgbClr val="FF0000"/>
                </a:solidFill>
                <a:effectLst/>
                <a:latin typeface="Helvetica" pitchFamily="2" charset="0"/>
              </a:rPr>
              <a:t>The newest </a:t>
            </a:r>
            <a:r>
              <a:rPr lang="en-US" dirty="0">
                <a:solidFill>
                  <a:srgbClr val="000000"/>
                </a:solidFill>
                <a:effectLst/>
                <a:latin typeface="Helvetica" pitchFamily="2" charset="0"/>
              </a:rPr>
              <a:t>anticonvulsant for CSE is levetiracetam which is given in a single dose of 60 mg/kg IV, or a maximum IV dose of 4,500 mg. This drug is also considered equivalent to phenytoin in efficacy.</a:t>
            </a:r>
          </a:p>
        </p:txBody>
      </p:sp>
    </p:spTree>
    <p:extLst>
      <p:ext uri="{BB962C8B-B14F-4D97-AF65-F5344CB8AC3E}">
        <p14:creationId xmlns:p14="http://schemas.microsoft.com/office/powerpoint/2010/main" val="3301261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D35FB-2DAC-A724-7EFE-C18DCF329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Helvetica" pitchFamily="2" charset="0"/>
              </a:rPr>
              <a:t>Refractory Status Epilepticus</a:t>
            </a:r>
            <a:br>
              <a:rPr lang="en-US" sz="4000" b="1" dirty="0">
                <a:solidFill>
                  <a:srgbClr val="FF0000"/>
                </a:solidFill>
                <a:latin typeface="Helvetica" pitchFamily="2" charset="0"/>
              </a:rPr>
            </a:b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C4913A-DD20-6DE4-DD29-C977F32F93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523388"/>
            <a:ext cx="8210550" cy="4957763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000000"/>
                </a:solidFill>
                <a:effectLst/>
                <a:latin typeface="Helvetica" pitchFamily="2" charset="0"/>
              </a:rPr>
              <a:t>10% of patients with CSE are refractory to stage 1 and 2 drugs . </a:t>
            </a:r>
            <a:endParaRPr lang="ar-SA" sz="2800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en-US" sz="2800" dirty="0">
                <a:solidFill>
                  <a:srgbClr val="000000"/>
                </a:solidFill>
                <a:effectLst/>
                <a:latin typeface="Helvetica" pitchFamily="2" charset="0"/>
              </a:rPr>
              <a:t>The recommended treatment at this point is anesthetic doses of one of the drugs in Table below Guidance from a neurologist (along with continuous EEG monitoring) is the best option at this stage.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171676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DD476CE-3BD8-7A71-5BFD-141F459EFB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9308"/>
            <a:ext cx="8379984" cy="6523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1303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F46EC-129E-EF0B-614F-C23763E32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MCQ TEST</a:t>
            </a:r>
            <a:br>
              <a:rPr lang="en-US" dirty="0">
                <a:solidFill>
                  <a:srgbClr val="000000"/>
                </a:solidFill>
                <a:latin typeface="Helvetica" pitchFamily="2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D59E6-F3EF-9688-E2A9-B90989A03C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990600"/>
            <a:ext cx="7886700" cy="5186363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>
                <a:solidFill>
                  <a:srgbClr val="000000"/>
                </a:solidFill>
                <a:effectLst/>
                <a:latin typeface="Helvetica" pitchFamily="2" charset="0"/>
              </a:rPr>
              <a:t>1-STATUS EPILEPICUS defined as continuous seizure activity, </a:t>
            </a:r>
            <a:r>
              <a:rPr lang="en-US" dirty="0">
                <a:solidFill>
                  <a:srgbClr val="000000"/>
                </a:solidFill>
                <a:effectLst/>
                <a:latin typeface="Helvetica" pitchFamily="2" charset="0"/>
              </a:rPr>
              <a:t>or two seizures without an intervening period of consciousness for </a:t>
            </a:r>
          </a:p>
          <a:p>
            <a:pPr marL="342900" lvl="1" indent="0">
              <a:buNone/>
            </a:pPr>
            <a:r>
              <a:rPr lang="en-US" dirty="0">
                <a:solidFill>
                  <a:srgbClr val="000000"/>
                </a:solidFill>
                <a:effectLst/>
                <a:latin typeface="Helvetica" pitchFamily="2" charset="0"/>
              </a:rPr>
              <a:t>a) 5minutes</a:t>
            </a:r>
          </a:p>
          <a:p>
            <a:pPr marL="342900" lvl="1" indent="0">
              <a:buNone/>
            </a:pPr>
            <a:r>
              <a:rPr lang="en-US" dirty="0">
                <a:solidFill>
                  <a:srgbClr val="000000"/>
                </a:solidFill>
                <a:effectLst/>
                <a:latin typeface="Helvetica" pitchFamily="2" charset="0"/>
              </a:rPr>
              <a:t>b) 15 minutes’</a:t>
            </a:r>
          </a:p>
          <a:p>
            <a:pPr marL="342900" lvl="1" indent="0">
              <a:buNone/>
            </a:pPr>
            <a:r>
              <a:rPr lang="en-US" dirty="0">
                <a:solidFill>
                  <a:srgbClr val="000000"/>
                </a:solidFill>
                <a:effectLst/>
                <a:latin typeface="Helvetica" pitchFamily="2" charset="0"/>
              </a:rPr>
              <a:t> c) 20minutes </a:t>
            </a:r>
          </a:p>
          <a:p>
            <a:pPr marL="342900" lvl="1" indent="0">
              <a:buNone/>
            </a:pPr>
            <a:r>
              <a:rPr lang="en-US" dirty="0">
                <a:solidFill>
                  <a:srgbClr val="000000"/>
                </a:solidFill>
                <a:effectLst/>
                <a:latin typeface="Helvetica" pitchFamily="2" charset="0"/>
              </a:rPr>
              <a:t>d) 1 hour</a:t>
            </a:r>
          </a:p>
          <a:p>
            <a:pPr marL="342900" lvl="1" indent="0">
              <a:buNone/>
            </a:pPr>
            <a:r>
              <a:rPr lang="en-US" dirty="0">
                <a:solidFill>
                  <a:srgbClr val="000000"/>
                </a:solidFill>
                <a:effectLst/>
                <a:latin typeface="Helvetica" pitchFamily="2" charset="0"/>
              </a:rPr>
              <a:t>e) 3 hour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effectLst/>
                <a:latin typeface="Helvetica" pitchFamily="2" charset="0"/>
              </a:rPr>
              <a:t>2- Stage 2 antiepileptic drugs (all true except one)</a:t>
            </a:r>
          </a:p>
          <a:p>
            <a:pPr marL="800100" lvl="1" indent="-457200">
              <a:buFont typeface="+mj-lt"/>
              <a:buAutoNum type="alphaLcParenR"/>
            </a:pPr>
            <a:r>
              <a:rPr lang="en-US" dirty="0">
                <a:solidFill>
                  <a:srgbClr val="000000"/>
                </a:solidFill>
                <a:effectLst/>
                <a:latin typeface="Helvetica" pitchFamily="2" charset="0"/>
              </a:rPr>
              <a:t>Phenytoin</a:t>
            </a:r>
          </a:p>
          <a:p>
            <a:pPr marL="800100" lvl="1" indent="-457200">
              <a:buFont typeface="+mj-lt"/>
              <a:buAutoNum type="alphaLcParenR"/>
            </a:pPr>
            <a:r>
              <a:rPr lang="en-US" dirty="0">
                <a:solidFill>
                  <a:srgbClr val="000000"/>
                </a:solidFill>
                <a:effectLst/>
                <a:latin typeface="Helvetica" pitchFamily="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Helvetica" pitchFamily="2" charset="0"/>
              </a:rPr>
              <a:t>Fosphenytoin</a:t>
            </a:r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marL="800100" lvl="1" indent="-457200">
              <a:buFont typeface="+mj-lt"/>
              <a:buAutoNum type="alphaLcParenR"/>
            </a:pPr>
            <a:r>
              <a:rPr lang="en-US" dirty="0">
                <a:solidFill>
                  <a:srgbClr val="000000"/>
                </a:solidFill>
                <a:effectLst/>
                <a:latin typeface="Helvetica" pitchFamily="2" charset="0"/>
              </a:rPr>
              <a:t>valproic acid </a:t>
            </a:r>
          </a:p>
          <a:p>
            <a:pPr marL="800100" lvl="1" indent="-457200">
              <a:buFont typeface="+mj-lt"/>
              <a:buAutoNum type="alphaLcParenR"/>
            </a:pPr>
            <a:r>
              <a:rPr lang="en-US" dirty="0">
                <a:solidFill>
                  <a:srgbClr val="000000"/>
                </a:solidFill>
                <a:effectLst/>
                <a:latin typeface="Helvetica" pitchFamily="2" charset="0"/>
              </a:rPr>
              <a:t>levetiracetam.</a:t>
            </a:r>
          </a:p>
          <a:p>
            <a:pPr marL="800100" lvl="1" indent="-457200">
              <a:buFont typeface="+mj-lt"/>
              <a:buAutoNum type="alphaLcParenR"/>
            </a:pPr>
            <a:r>
              <a:rPr lang="en-US" dirty="0">
                <a:solidFill>
                  <a:srgbClr val="000000"/>
                </a:solidFill>
                <a:effectLst/>
                <a:latin typeface="Helvetica" pitchFamily="2" charset="0"/>
              </a:rPr>
              <a:t>Lorazepam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Helvetica" pitchFamily="2" charset="0"/>
              </a:rPr>
              <a:t>3- Diagnostic workup for all patient with epilepsy</a:t>
            </a:r>
          </a:p>
          <a:p>
            <a:pPr marL="800100" lvl="1" indent="-457200">
              <a:buFont typeface="+mj-lt"/>
              <a:buAutoNum type="alphaLcPeriod"/>
            </a:pPr>
            <a:r>
              <a:rPr lang="en-US" dirty="0">
                <a:solidFill>
                  <a:srgbClr val="000000"/>
                </a:solidFill>
                <a:effectLst/>
                <a:latin typeface="Helvetica" pitchFamily="2" charset="0"/>
              </a:rPr>
              <a:t>blood glucose</a:t>
            </a:r>
          </a:p>
          <a:p>
            <a:pPr marL="800100" lvl="1" indent="-457200">
              <a:buFont typeface="+mj-lt"/>
              <a:buAutoNum type="alphaLcPeriod"/>
            </a:pPr>
            <a:r>
              <a:rPr lang="en-US" dirty="0">
                <a:solidFill>
                  <a:srgbClr val="000000"/>
                </a:solidFill>
                <a:effectLst/>
                <a:latin typeface="Helvetica" pitchFamily="2" charset="0"/>
              </a:rPr>
              <a:t>renal function tests</a:t>
            </a:r>
          </a:p>
          <a:p>
            <a:pPr marL="800100" lvl="1" indent="-457200">
              <a:buFont typeface="+mj-lt"/>
              <a:buAutoNum type="alphaLcPeriod"/>
            </a:pPr>
            <a:r>
              <a:rPr lang="en-US" dirty="0" err="1">
                <a:solidFill>
                  <a:srgbClr val="000000"/>
                </a:solidFill>
                <a:effectLst/>
                <a:latin typeface="Helvetica" pitchFamily="2" charset="0"/>
              </a:rPr>
              <a:t>Calcium,Magnesium,electrolytes</a:t>
            </a:r>
            <a:r>
              <a:rPr lang="en-US" dirty="0">
                <a:solidFill>
                  <a:srgbClr val="000000"/>
                </a:solidFill>
                <a:effectLst/>
                <a:latin typeface="Helvetica" pitchFamily="2" charset="0"/>
              </a:rPr>
              <a:t>,</a:t>
            </a:r>
          </a:p>
          <a:p>
            <a:pPr marL="800100" lvl="1" indent="-457200">
              <a:buFont typeface="+mj-lt"/>
              <a:buAutoNum type="alphaLcPeriod"/>
            </a:pPr>
            <a:r>
              <a:rPr lang="en-US" dirty="0">
                <a:solidFill>
                  <a:srgbClr val="000000"/>
                </a:solidFill>
                <a:effectLst/>
                <a:latin typeface="Helvetica" pitchFamily="2" charset="0"/>
              </a:rPr>
              <a:t>Antiepileptic drugs level</a:t>
            </a:r>
          </a:p>
          <a:p>
            <a:pPr marL="800100" lvl="1" indent="-457200">
              <a:buFont typeface="+mj-lt"/>
              <a:buAutoNum type="alphaLcPeriod"/>
            </a:pPr>
            <a:r>
              <a:rPr lang="en-US" dirty="0">
                <a:solidFill>
                  <a:srgbClr val="000000"/>
                </a:solidFill>
                <a:effectLst/>
                <a:latin typeface="Helvetica" pitchFamily="2" charset="0"/>
              </a:rPr>
              <a:t> All the above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238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0DFE8-9502-E8BC-87C2-0DBDD1A79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77874"/>
          </a:xfrm>
        </p:spPr>
        <p:txBody>
          <a:bodyPr>
            <a:noAutofit/>
          </a:bodyPr>
          <a:lstStyle/>
          <a:p>
            <a:pPr rtl="1"/>
            <a:r>
              <a:rPr lang="en-US" sz="4400" b="1" dirty="0">
                <a:solidFill>
                  <a:srgbClr val="FF0000"/>
                </a:solidFill>
                <a:latin typeface="Helvetica" pitchFamily="2" charset="0"/>
              </a:rPr>
              <a:t>Seizures are classified by:</a:t>
            </a:r>
            <a:br>
              <a:rPr lang="ar-SA" sz="4400" b="1" dirty="0">
                <a:solidFill>
                  <a:srgbClr val="FF0000"/>
                </a:solidFill>
                <a:latin typeface="Helvetica" pitchFamily="2" charset="0"/>
              </a:rPr>
            </a:b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6372D9-C251-B75D-AD3F-3E74D1F841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990600"/>
            <a:ext cx="8763000" cy="5186363"/>
          </a:xfrm>
        </p:spPr>
        <p:txBody>
          <a:bodyPr>
            <a:normAutofit lnSpcReduction="10000"/>
          </a:bodyPr>
          <a:lstStyle/>
          <a:p>
            <a:pPr lvl="1"/>
            <a:r>
              <a:rPr lang="en-US" sz="2800" b="1" dirty="0">
                <a:solidFill>
                  <a:srgbClr val="FF0000"/>
                </a:solidFill>
                <a:effectLst/>
                <a:latin typeface="Helvetica" pitchFamily="2" charset="0"/>
              </a:rPr>
              <a:t>The extent of brain involvement </a:t>
            </a:r>
          </a:p>
          <a:p>
            <a:pPr lvl="2"/>
            <a:r>
              <a:rPr lang="en-US" sz="2100" dirty="0">
                <a:solidFill>
                  <a:srgbClr val="000000"/>
                </a:solidFill>
                <a:effectLst/>
                <a:latin typeface="Helvetica" pitchFamily="2" charset="0"/>
              </a:rPr>
              <a:t>generalized </a:t>
            </a:r>
          </a:p>
          <a:p>
            <a:pPr lvl="2"/>
            <a:r>
              <a:rPr lang="en-US" sz="2100" dirty="0">
                <a:solidFill>
                  <a:srgbClr val="000000"/>
                </a:solidFill>
                <a:effectLst/>
                <a:latin typeface="Helvetica" pitchFamily="2" charset="0"/>
              </a:rPr>
              <a:t>focal seizures</a:t>
            </a:r>
            <a:endParaRPr lang="ar-SA" sz="2100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lvl="1"/>
            <a:r>
              <a:rPr lang="en-US" sz="2800" b="1" dirty="0">
                <a:solidFill>
                  <a:srgbClr val="FF0000"/>
                </a:solidFill>
                <a:effectLst/>
                <a:latin typeface="Helvetica" pitchFamily="2" charset="0"/>
              </a:rPr>
              <a:t>The presence or absence of abnormal </a:t>
            </a:r>
            <a:r>
              <a:rPr lang="en-US" sz="2000" b="1" dirty="0">
                <a:solidFill>
                  <a:srgbClr val="FF0000"/>
                </a:solidFill>
                <a:effectLst/>
                <a:latin typeface="Helvetica" pitchFamily="2" charset="0"/>
              </a:rPr>
              <a:t>movements</a:t>
            </a:r>
            <a:endParaRPr lang="en-US" sz="2800" b="1" dirty="0">
              <a:solidFill>
                <a:srgbClr val="FF0000"/>
              </a:solidFill>
              <a:latin typeface="Helvetica" pitchFamily="2" charset="0"/>
            </a:endParaRPr>
          </a:p>
          <a:p>
            <a:pPr marL="685800" lvl="2" indent="0">
              <a:buNone/>
            </a:pPr>
            <a:r>
              <a:rPr lang="en-US" sz="2100" dirty="0">
                <a:solidFill>
                  <a:srgbClr val="000000"/>
                </a:solidFill>
                <a:effectLst/>
                <a:latin typeface="Helvetica" pitchFamily="2" charset="0"/>
              </a:rPr>
              <a:t>convulsive </a:t>
            </a:r>
          </a:p>
          <a:p>
            <a:pPr marL="685800" lvl="2" indent="0">
              <a:buNone/>
            </a:pPr>
            <a:r>
              <a:rPr lang="en-US" sz="2100" dirty="0">
                <a:solidFill>
                  <a:srgbClr val="000000"/>
                </a:solidFill>
                <a:effectLst/>
                <a:latin typeface="Helvetica" pitchFamily="2" charset="0"/>
              </a:rPr>
              <a:t>nonconvulsive seizures</a:t>
            </a:r>
            <a:endParaRPr lang="ar-SA" sz="2100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lvl="1"/>
            <a:r>
              <a:rPr lang="en-US" sz="2400" b="1" dirty="0">
                <a:solidFill>
                  <a:srgbClr val="FF0000"/>
                </a:solidFill>
                <a:effectLst/>
                <a:latin typeface="Helvetica" pitchFamily="2" charset="0"/>
              </a:rPr>
              <a:t>The type of movement abnormality </a:t>
            </a:r>
            <a:r>
              <a:rPr lang="en-US" sz="2000" dirty="0">
                <a:solidFill>
                  <a:srgbClr val="000000"/>
                </a:solidFill>
                <a:effectLst/>
                <a:latin typeface="Helvetica" pitchFamily="2" charset="0"/>
              </a:rPr>
              <a:t>(e.g., tonic, clonic, etc.).</a:t>
            </a:r>
            <a:endParaRPr lang="en-US" sz="2400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en-US" sz="2800" dirty="0">
                <a:solidFill>
                  <a:srgbClr val="000000"/>
                </a:solidFill>
                <a:effectLst/>
                <a:latin typeface="Helvetica" pitchFamily="2" charset="0"/>
              </a:rPr>
              <a:t>The movements caused by seizures can be</a:t>
            </a:r>
            <a:endParaRPr lang="ar-SA" sz="2800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lvl="2"/>
            <a:r>
              <a:rPr lang="ar-SA" sz="2100" b="1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US" sz="2100" b="1" dirty="0">
                <a:solidFill>
                  <a:srgbClr val="FF0000"/>
                </a:solidFill>
                <a:effectLst/>
                <a:latin typeface="Helvetica" pitchFamily="2" charset="0"/>
              </a:rPr>
              <a:t>Tonic</a:t>
            </a:r>
            <a:r>
              <a:rPr lang="en-US" sz="2100" b="1" dirty="0">
                <a:solidFill>
                  <a:srgbClr val="000000"/>
                </a:solidFill>
                <a:effectLst/>
                <a:latin typeface="Helvetica" pitchFamily="2" charset="0"/>
              </a:rPr>
              <a:t> </a:t>
            </a:r>
            <a:r>
              <a:rPr lang="en-US" sz="2100" dirty="0">
                <a:solidFill>
                  <a:srgbClr val="000000"/>
                </a:solidFill>
                <a:effectLst/>
                <a:latin typeface="Helvetica" pitchFamily="2" charset="0"/>
              </a:rPr>
              <a:t>(sustained muscle contraction)</a:t>
            </a:r>
            <a:endParaRPr lang="ar-SA" sz="2100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lvl="2"/>
            <a:r>
              <a:rPr lang="en-US" sz="2100" b="1" dirty="0">
                <a:solidFill>
                  <a:srgbClr val="000000"/>
                </a:solidFill>
                <a:effectLst/>
                <a:latin typeface="Helvetica" pitchFamily="2" charset="0"/>
              </a:rPr>
              <a:t> </a:t>
            </a:r>
            <a:r>
              <a:rPr lang="en-US" sz="2100" b="1" dirty="0">
                <a:solidFill>
                  <a:srgbClr val="FF0000"/>
                </a:solidFill>
                <a:effectLst/>
                <a:latin typeface="Helvetica" pitchFamily="2" charset="0"/>
              </a:rPr>
              <a:t>Clonic</a:t>
            </a:r>
            <a:r>
              <a:rPr lang="en-US" sz="2100" b="1" dirty="0">
                <a:solidFill>
                  <a:srgbClr val="000000"/>
                </a:solidFill>
                <a:effectLst/>
                <a:latin typeface="Helvetica" pitchFamily="2" charset="0"/>
              </a:rPr>
              <a:t> </a:t>
            </a:r>
            <a:r>
              <a:rPr lang="en-US" sz="2100" dirty="0">
                <a:solidFill>
                  <a:srgbClr val="000000"/>
                </a:solidFill>
                <a:effectLst/>
                <a:latin typeface="Helvetica" pitchFamily="2" charset="0"/>
              </a:rPr>
              <a:t>(rhythmic movements with a regular amplitude and frequency)</a:t>
            </a:r>
            <a:endParaRPr lang="ar-SA" sz="2100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lvl="2"/>
            <a:r>
              <a:rPr lang="en-US" sz="2100" b="1" dirty="0">
                <a:solidFill>
                  <a:srgbClr val="FF0000"/>
                </a:solidFill>
                <a:effectLst/>
                <a:latin typeface="Helvetica" pitchFamily="2" charset="0"/>
              </a:rPr>
              <a:t>Myoclonic</a:t>
            </a:r>
            <a:r>
              <a:rPr lang="en-US" sz="2100" dirty="0">
                <a:solidFill>
                  <a:srgbClr val="000000"/>
                </a:solidFill>
                <a:effectLst/>
                <a:latin typeface="Helvetica" pitchFamily="2" charset="0"/>
              </a:rPr>
              <a:t> (irregular, twitchy movements). </a:t>
            </a:r>
            <a:endParaRPr lang="ar-SA" sz="2100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en-US" sz="2800" dirty="0">
                <a:solidFill>
                  <a:srgbClr val="000000"/>
                </a:solidFill>
                <a:effectLst/>
                <a:latin typeface="Helvetica" pitchFamily="2" charset="0"/>
              </a:rPr>
              <a:t>Some movements are familiar (e.g., chewing) and repetitive; these are called </a:t>
            </a:r>
            <a:r>
              <a:rPr lang="en-US" sz="2800" b="1" dirty="0">
                <a:solidFill>
                  <a:srgbClr val="000000"/>
                </a:solidFill>
                <a:effectLst/>
                <a:latin typeface="Helvetica" pitchFamily="2" charset="0"/>
              </a:rPr>
              <a:t>automatisms.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63241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F21E1-F267-D42B-19CA-35C62B50A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Helvetica" pitchFamily="2" charset="0"/>
              </a:rPr>
              <a:t>Generalized Seizures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16DCE-E896-0CBC-6E4D-8BF2248D9F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rgbClr val="000000"/>
                </a:solidFill>
                <a:effectLst/>
                <a:latin typeface="Helvetica" pitchFamily="2" charset="0"/>
              </a:rPr>
              <a:t>arise from </a:t>
            </a:r>
            <a:r>
              <a:rPr lang="en-US" sz="2800" dirty="0">
                <a:solidFill>
                  <a:srgbClr val="FF0000"/>
                </a:solidFill>
                <a:effectLst/>
                <a:latin typeface="Helvetica" pitchFamily="2" charset="0"/>
              </a:rPr>
              <a:t>synchronous</a:t>
            </a:r>
            <a:r>
              <a:rPr lang="en-US" sz="2800" dirty="0">
                <a:solidFill>
                  <a:srgbClr val="000000"/>
                </a:solidFill>
                <a:effectLst/>
                <a:latin typeface="Helvetica" pitchFamily="2" charset="0"/>
              </a:rPr>
              <a:t>, </a:t>
            </a:r>
            <a:r>
              <a:rPr lang="en-US" sz="2800" dirty="0">
                <a:solidFill>
                  <a:srgbClr val="FF0000"/>
                </a:solidFill>
                <a:effectLst/>
                <a:latin typeface="Helvetica" pitchFamily="2" charset="0"/>
              </a:rPr>
              <a:t>rhythmic</a:t>
            </a:r>
            <a:r>
              <a:rPr lang="en-US" sz="2800" dirty="0">
                <a:solidFill>
                  <a:srgbClr val="000000"/>
                </a:solidFill>
                <a:effectLst/>
                <a:latin typeface="Helvetica" pitchFamily="2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effectLst/>
                <a:latin typeface="Helvetica" pitchFamily="2" charset="0"/>
              </a:rPr>
              <a:t>electrical</a:t>
            </a:r>
            <a:r>
              <a:rPr lang="en-US" sz="2800" dirty="0">
                <a:solidFill>
                  <a:srgbClr val="000000"/>
                </a:solidFill>
                <a:effectLst/>
                <a:latin typeface="Helvetica" pitchFamily="2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effectLst/>
                <a:latin typeface="Helvetica" pitchFamily="2" charset="0"/>
              </a:rPr>
              <a:t>discharges</a:t>
            </a:r>
            <a:r>
              <a:rPr lang="en-US" sz="2800" dirty="0">
                <a:solidFill>
                  <a:srgbClr val="000000"/>
                </a:solidFill>
                <a:effectLst/>
                <a:latin typeface="Helvetica" pitchFamily="2" charset="0"/>
              </a:rPr>
              <a:t> that involve most of the cerebral cortex, and they are always associated with </a:t>
            </a:r>
            <a:r>
              <a:rPr lang="en-US" sz="2800" dirty="0">
                <a:solidFill>
                  <a:srgbClr val="FF0000"/>
                </a:solidFill>
                <a:effectLst/>
                <a:latin typeface="Helvetica" pitchFamily="2" charset="0"/>
              </a:rPr>
              <a:t>loss of consciousness</a:t>
            </a:r>
            <a:r>
              <a:rPr lang="en-US" sz="2800" dirty="0">
                <a:solidFill>
                  <a:srgbClr val="000000"/>
                </a:solidFill>
                <a:effectLst/>
                <a:latin typeface="Helvetica" pitchFamily="2" charset="0"/>
              </a:rPr>
              <a:t>. </a:t>
            </a:r>
          </a:p>
          <a:p>
            <a:r>
              <a:rPr lang="en-US" sz="2800" dirty="0">
                <a:solidFill>
                  <a:srgbClr val="000000"/>
                </a:solidFill>
                <a:effectLst/>
                <a:latin typeface="Helvetica" pitchFamily="2" charset="0"/>
              </a:rPr>
              <a:t>These seizures typically produce </a:t>
            </a:r>
            <a:r>
              <a:rPr lang="en-US" sz="2800" dirty="0">
                <a:solidFill>
                  <a:srgbClr val="FF0000"/>
                </a:solidFill>
                <a:effectLst/>
                <a:latin typeface="Helvetica" pitchFamily="2" charset="0"/>
              </a:rPr>
              <a:t>tonic-clonic movements of the extremities</a:t>
            </a:r>
            <a:r>
              <a:rPr lang="en-US" sz="2800" dirty="0">
                <a:solidFill>
                  <a:srgbClr val="000000"/>
                </a:solidFill>
                <a:effectLst/>
                <a:latin typeface="Helvetica" pitchFamily="2" charset="0"/>
              </a:rPr>
              <a:t>, but they can also occur without abnormal movements (generalized nonconvulsive seizures)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36306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39B1C-CAD2-236B-E3A2-24D35FE9E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255"/>
            <a:ext cx="7886700" cy="132556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Helvetica" pitchFamily="2" charset="0"/>
              </a:rPr>
              <a:t>Partial Seizures 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D02569-AA63-4F13-B67A-78878A944B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219200"/>
            <a:ext cx="8610600" cy="4957763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000000"/>
                </a:solidFill>
                <a:effectLst/>
                <a:latin typeface="Helvetica" pitchFamily="2" charset="0"/>
              </a:rPr>
              <a:t>can arise from diffuse or localized rhythmic discharges, and the clinical manifestations can vary widely, as demonstrated by the following two examples:</a:t>
            </a:r>
          </a:p>
          <a:p>
            <a:pPr marL="0" indent="0">
              <a:buNone/>
            </a:pPr>
            <a:r>
              <a:rPr lang="ar-SA" sz="2800" b="1" dirty="0">
                <a:solidFill>
                  <a:srgbClr val="FF0000"/>
                </a:solidFill>
                <a:effectLst/>
                <a:latin typeface="Helvetica" pitchFamily="2" charset="0"/>
              </a:rPr>
              <a:t>	</a:t>
            </a:r>
            <a:r>
              <a:rPr lang="en-US" sz="2800" b="1" dirty="0">
                <a:solidFill>
                  <a:srgbClr val="FF0000"/>
                </a:solidFill>
                <a:effectLst/>
                <a:latin typeface="Helvetica" pitchFamily="2" charset="0"/>
              </a:rPr>
              <a:t>a. Partial complex seizures 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000000"/>
                </a:solidFill>
                <a:effectLst/>
                <a:latin typeface="Helvetica" pitchFamily="2" charset="0"/>
              </a:rPr>
              <a:t>are nonconvulsive seizures that produce </a:t>
            </a:r>
            <a:r>
              <a:rPr lang="en-US" sz="2800" dirty="0">
                <a:solidFill>
                  <a:srgbClr val="FF0000"/>
                </a:solidFill>
                <a:effectLst/>
                <a:latin typeface="Helvetica" pitchFamily="2" charset="0"/>
              </a:rPr>
              <a:t>behavioral changes</a:t>
            </a:r>
            <a:r>
              <a:rPr lang="en-US" sz="2800" dirty="0">
                <a:solidFill>
                  <a:srgbClr val="000000"/>
                </a:solidFill>
                <a:effectLst/>
                <a:latin typeface="Helvetica" pitchFamily="2" charset="0"/>
              </a:rPr>
              <a:t>, and can be accompanied by </a:t>
            </a:r>
            <a:r>
              <a:rPr lang="en-US" sz="2800" dirty="0">
                <a:solidFill>
                  <a:srgbClr val="FF0000"/>
                </a:solidFill>
                <a:effectLst/>
                <a:latin typeface="Helvetica" pitchFamily="2" charset="0"/>
              </a:rPr>
              <a:t>repetitive chewing motions or lip smacking (automatisms). </a:t>
            </a:r>
            <a:r>
              <a:rPr lang="en-US" sz="2800" dirty="0">
                <a:solidFill>
                  <a:srgbClr val="000000"/>
                </a:solidFill>
                <a:effectLst/>
                <a:latin typeface="Helvetica" pitchFamily="2" charset="0"/>
              </a:rPr>
              <a:t>These seizures are a common cause of nonconvulsive status epilepticus, but they do not appear de novo in critically ill patients.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54714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82317B-A754-9D45-FBF4-BDF5EA9754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457200"/>
            <a:ext cx="8210550" cy="5719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SA" sz="2800" b="1" dirty="0">
                <a:solidFill>
                  <a:srgbClr val="FF0000"/>
                </a:solidFill>
                <a:effectLst/>
                <a:latin typeface="Helvetica" pitchFamily="2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effectLst/>
                <a:latin typeface="Helvetica" pitchFamily="2" charset="0"/>
              </a:rPr>
              <a:t>b.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Helvetica" pitchFamily="2" charset="0"/>
              </a:rPr>
              <a:t>Epilepsia</a:t>
            </a:r>
            <a:r>
              <a:rPr lang="en-US" sz="2800" b="1" dirty="0">
                <a:solidFill>
                  <a:srgbClr val="FF0000"/>
                </a:solidFill>
                <a:effectLst/>
                <a:latin typeface="Helvetica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Helvetica" pitchFamily="2" charset="0"/>
              </a:rPr>
              <a:t>partialis</a:t>
            </a:r>
            <a:r>
              <a:rPr lang="en-US" sz="2800" b="1" dirty="0">
                <a:solidFill>
                  <a:srgbClr val="FF0000"/>
                </a:solidFill>
                <a:effectLst/>
                <a:latin typeface="Helvetica" pitchFamily="2" charset="0"/>
              </a:rPr>
              <a:t> continua </a:t>
            </a:r>
            <a:r>
              <a:rPr lang="en-US" sz="2800" dirty="0">
                <a:solidFill>
                  <a:srgbClr val="000000"/>
                </a:solidFill>
                <a:effectLst/>
                <a:latin typeface="Helvetica" pitchFamily="2" charset="0"/>
              </a:rPr>
              <a:t>is a convulsive seizure that is characterized by persistent tonic-clonic movements of the facial and limb muscles on </a:t>
            </a:r>
            <a:r>
              <a:rPr lang="en-US" sz="2800" dirty="0">
                <a:solidFill>
                  <a:srgbClr val="FF0000"/>
                </a:solidFill>
                <a:effectLst/>
                <a:latin typeface="Helvetica" pitchFamily="2" charset="0"/>
              </a:rPr>
              <a:t>one side of the body.</a:t>
            </a:r>
          </a:p>
          <a:p>
            <a:r>
              <a:rPr lang="en-US" sz="2800" b="1" dirty="0">
                <a:solidFill>
                  <a:srgbClr val="FF0000"/>
                </a:solidFill>
                <a:effectLst/>
                <a:latin typeface="Helvetica" pitchFamily="2" charset="0"/>
              </a:rPr>
              <a:t>Myoclonus</a:t>
            </a:r>
          </a:p>
          <a:p>
            <a:r>
              <a:rPr lang="en-US" sz="2800" dirty="0">
                <a:solidFill>
                  <a:srgbClr val="000000"/>
                </a:solidFill>
                <a:effectLst/>
                <a:latin typeface="Helvetica" pitchFamily="2" charset="0"/>
              </a:rPr>
              <a:t> (Irregular, jerking movements of the extremities) can occur </a:t>
            </a:r>
            <a:r>
              <a:rPr lang="en-US" sz="2800" dirty="0">
                <a:solidFill>
                  <a:srgbClr val="FF0000"/>
                </a:solidFill>
                <a:effectLst/>
                <a:latin typeface="Helvetica" pitchFamily="2" charset="0"/>
              </a:rPr>
              <a:t>spontaneously</a:t>
            </a:r>
            <a:r>
              <a:rPr lang="en-US" sz="2800" dirty="0">
                <a:solidFill>
                  <a:srgbClr val="000000"/>
                </a:solidFill>
                <a:effectLst/>
                <a:latin typeface="Helvetica" pitchFamily="2" charset="0"/>
              </a:rPr>
              <a:t>, or in response to </a:t>
            </a:r>
            <a:r>
              <a:rPr lang="en-US" sz="2800" dirty="0">
                <a:solidFill>
                  <a:srgbClr val="FF0000"/>
                </a:solidFill>
                <a:effectLst/>
                <a:latin typeface="Helvetica" pitchFamily="2" charset="0"/>
              </a:rPr>
              <a:t>painful stimuli </a:t>
            </a:r>
            <a:r>
              <a:rPr lang="en-US" sz="2800" dirty="0">
                <a:solidFill>
                  <a:srgbClr val="000000"/>
                </a:solidFill>
                <a:effectLst/>
                <a:latin typeface="Helvetica" pitchFamily="2" charset="0"/>
              </a:rPr>
              <a:t>or </a:t>
            </a:r>
            <a:r>
              <a:rPr lang="en-US" sz="2800" dirty="0">
                <a:solidFill>
                  <a:srgbClr val="FF0000"/>
                </a:solidFill>
                <a:effectLst/>
                <a:latin typeface="Helvetica" pitchFamily="2" charset="0"/>
              </a:rPr>
              <a:t>loud noises </a:t>
            </a:r>
            <a:r>
              <a:rPr lang="en-US" sz="2800" dirty="0">
                <a:solidFill>
                  <a:srgbClr val="000000"/>
                </a:solidFill>
                <a:effectLst/>
                <a:latin typeface="Helvetica" pitchFamily="2" charset="0"/>
              </a:rPr>
              <a:t>(startle myoclonus). These movements can be seen in any type of encephalopathy (metabolic, ischemic). Myoclonus is not universally regarded as a seizure because it is not associated with rhythmic discharges on the EEG.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57327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5FD57-46AC-A0B5-9ECB-D8D11BAC4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en-US" sz="4000" b="1" dirty="0">
                <a:solidFill>
                  <a:srgbClr val="FF0000"/>
                </a:solidFill>
                <a:latin typeface="Helvetica" pitchFamily="2" charset="0"/>
              </a:rPr>
              <a:t>Status epilepticus</a:t>
            </a:r>
            <a:br>
              <a:rPr lang="en-US" sz="4000" b="1" dirty="0">
                <a:solidFill>
                  <a:srgbClr val="FF0000"/>
                </a:solidFill>
                <a:latin typeface="Helvetica" pitchFamily="2" charset="0"/>
              </a:rPr>
            </a:b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F22D37-198B-FE90-CBB1-392D1C2D05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066800"/>
            <a:ext cx="8763000" cy="5110163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000000"/>
                </a:solidFill>
                <a:effectLst/>
                <a:latin typeface="Helvetica" pitchFamily="2" charset="0"/>
              </a:rPr>
              <a:t> defined as: </a:t>
            </a:r>
            <a:r>
              <a:rPr lang="en-US" sz="2800" dirty="0">
                <a:solidFill>
                  <a:srgbClr val="FF0000"/>
                </a:solidFill>
                <a:effectLst/>
                <a:latin typeface="Helvetica" pitchFamily="2" charset="0"/>
              </a:rPr>
              <a:t>5 minutes of continuous seizure activity, or two seizures without an intervening period of consciousness). </a:t>
            </a:r>
          </a:p>
          <a:p>
            <a:r>
              <a:rPr lang="en-US" sz="2800" dirty="0">
                <a:solidFill>
                  <a:srgbClr val="000000"/>
                </a:solidFill>
                <a:effectLst/>
                <a:latin typeface="Helvetica" pitchFamily="2" charset="0"/>
              </a:rPr>
              <a:t>This can involve any type of seizure, and can be convulsive” (i.e., associated with abnormal movements) </a:t>
            </a:r>
          </a:p>
          <a:p>
            <a:r>
              <a:rPr lang="en-US" sz="2800" dirty="0">
                <a:solidFill>
                  <a:srgbClr val="000000"/>
                </a:solidFill>
                <a:latin typeface="Helvetica" pitchFamily="2" charset="0"/>
              </a:rPr>
              <a:t>Or </a:t>
            </a:r>
            <a:endParaRPr lang="en-US" sz="2800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en-US" sz="2800" dirty="0">
                <a:solidFill>
                  <a:srgbClr val="000000"/>
                </a:solidFill>
                <a:effectLst/>
                <a:latin typeface="Helvetica" pitchFamily="2" charset="0"/>
              </a:rPr>
              <a:t>nonconvulsive” (i.e., not associated with abnormal movements.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40320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A55420-7DDD-FC59-33EB-A69A7AB99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solidFill>
                  <a:srgbClr val="FF0000"/>
                </a:solidFill>
                <a:latin typeface="Helvetica" pitchFamily="2" charset="0"/>
              </a:rPr>
              <a:t>Nonconvulsive Status Epilepticus:</a:t>
            </a:r>
            <a:br>
              <a:rPr lang="en-US" sz="3600" b="1" dirty="0">
                <a:solidFill>
                  <a:srgbClr val="FF0000"/>
                </a:solidFill>
                <a:latin typeface="Helvetica" pitchFamily="2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20E6D4-468B-6771-A60D-721989FB0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effectLst/>
                <a:latin typeface="Helvetica" pitchFamily="2" charset="0"/>
              </a:rPr>
              <a:t>Most cases of nonconvulsive status epilepticus (NSE) involve partial complex seizures (which are not common in ICU patients), but as many as </a:t>
            </a:r>
            <a:r>
              <a:rPr lang="en-US" sz="2400" dirty="0">
                <a:solidFill>
                  <a:srgbClr val="FF0000"/>
                </a:solidFill>
                <a:effectLst/>
                <a:latin typeface="Helvetica" pitchFamily="2" charset="0"/>
              </a:rPr>
              <a:t>25% of generalized seizures can be nonconvulsive. </a:t>
            </a:r>
            <a:endParaRPr lang="ar-SA" sz="2400" dirty="0">
              <a:solidFill>
                <a:srgbClr val="FF0000"/>
              </a:solidFill>
              <a:effectLst/>
              <a:latin typeface="Helvetica" pitchFamily="2" charset="0"/>
            </a:endParaRPr>
          </a:p>
          <a:p>
            <a:r>
              <a:rPr lang="en-US" sz="2400" dirty="0">
                <a:solidFill>
                  <a:srgbClr val="000000"/>
                </a:solidFill>
                <a:effectLst/>
                <a:latin typeface="Helvetica" pitchFamily="2" charset="0"/>
              </a:rPr>
              <a:t>Generalized NSE is accompanied by loss of consciousness, and can be an occult source of coma in ICU patients).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1454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7E89E6-A367-015A-AD40-29235700F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77874"/>
          </a:xfrm>
        </p:spPr>
        <p:txBody>
          <a:bodyPr>
            <a:noAutofit/>
          </a:bodyPr>
          <a:lstStyle/>
          <a:p>
            <a:pPr rtl="1"/>
            <a:r>
              <a:rPr lang="en-US" sz="4000" b="1" dirty="0">
                <a:solidFill>
                  <a:srgbClr val="FF0000"/>
                </a:solidFill>
                <a:latin typeface="Helvetica" pitchFamily="2" charset="0"/>
              </a:rPr>
              <a:t>Predisposing Conditions</a:t>
            </a:r>
            <a:br>
              <a:rPr lang="en-US" sz="4000" b="1" dirty="0">
                <a:solidFill>
                  <a:srgbClr val="FF0000"/>
                </a:solidFill>
                <a:latin typeface="Helvetica" pitchFamily="2" charset="0"/>
              </a:rPr>
            </a:b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41C5C-D645-8CEE-4B2F-D1504D6E3F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14400"/>
            <a:ext cx="8610600" cy="5262563"/>
          </a:xfrm>
        </p:spPr>
        <p:txBody>
          <a:bodyPr>
            <a:normAutofit lnSpcReduction="10000"/>
          </a:bodyPr>
          <a:lstStyle/>
          <a:p>
            <a:r>
              <a:rPr lang="en-US" sz="3600" dirty="0">
                <a:solidFill>
                  <a:srgbClr val="000000"/>
                </a:solidFill>
                <a:effectLst/>
                <a:latin typeface="Helvetica" pitchFamily="2" charset="0"/>
                <a:cs typeface="+mj-cs"/>
              </a:rPr>
              <a:t>A variety of conditions can promote new-onset seizures in critically ill patients. 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000000"/>
                </a:solidFill>
                <a:effectLst/>
                <a:latin typeface="Helvetica" pitchFamily="2" charset="0"/>
                <a:cs typeface="+mj-cs"/>
              </a:rPr>
              <a:t>the most common predisposing conditions were:</a:t>
            </a:r>
          </a:p>
          <a:p>
            <a:pPr lvl="2"/>
            <a:r>
              <a:rPr lang="en-US" sz="2900" dirty="0">
                <a:solidFill>
                  <a:srgbClr val="000000"/>
                </a:solidFill>
                <a:effectLst/>
                <a:latin typeface="Helvetica" pitchFamily="2" charset="0"/>
                <a:cs typeface="+mj-cs"/>
              </a:rPr>
              <a:t>Drug intoxication </a:t>
            </a:r>
            <a:endParaRPr lang="ar-SA" sz="2900" dirty="0">
              <a:solidFill>
                <a:srgbClr val="000000"/>
              </a:solidFill>
              <a:effectLst/>
              <a:latin typeface="Helvetica" pitchFamily="2" charset="0"/>
              <a:cs typeface="+mj-cs"/>
            </a:endParaRPr>
          </a:p>
          <a:p>
            <a:pPr lvl="2"/>
            <a:r>
              <a:rPr lang="en-US" sz="2900" dirty="0">
                <a:solidFill>
                  <a:srgbClr val="000000"/>
                </a:solidFill>
                <a:effectLst/>
                <a:latin typeface="Helvetica" pitchFamily="2" charset="0"/>
                <a:cs typeface="+mj-cs"/>
              </a:rPr>
              <a:t>Drug withdrawal</a:t>
            </a:r>
          </a:p>
          <a:p>
            <a:pPr lvl="2"/>
            <a:r>
              <a:rPr lang="en-US" sz="2900" dirty="0">
                <a:solidFill>
                  <a:srgbClr val="000000"/>
                </a:solidFill>
                <a:effectLst/>
                <a:latin typeface="Helvetica" pitchFamily="2" charset="0"/>
                <a:cs typeface="+mj-cs"/>
              </a:rPr>
              <a:t>Hypoglycemia.</a:t>
            </a:r>
          </a:p>
          <a:p>
            <a:pPr lvl="2"/>
            <a:r>
              <a:rPr lang="en-US" sz="2900" dirty="0">
                <a:solidFill>
                  <a:srgbClr val="000000"/>
                </a:solidFill>
                <a:effectLst/>
                <a:latin typeface="Helvetica" pitchFamily="2" charset="0"/>
                <a:cs typeface="+mj-cs"/>
              </a:rPr>
              <a:t>Metabolic encephalopathies (liver failure, uremia)</a:t>
            </a:r>
          </a:p>
          <a:p>
            <a:pPr lvl="2"/>
            <a:r>
              <a:rPr lang="en-US" sz="2900" dirty="0">
                <a:solidFill>
                  <a:srgbClr val="000000"/>
                </a:solidFill>
                <a:effectLst/>
                <a:latin typeface="Helvetica" pitchFamily="2" charset="0"/>
                <a:cs typeface="+mj-cs"/>
              </a:rPr>
              <a:t>Ischemic and traumatic brain injuries</a:t>
            </a:r>
          </a:p>
          <a:p>
            <a:pPr lvl="2"/>
            <a:r>
              <a:rPr lang="en-US" sz="2900" dirty="0">
                <a:solidFill>
                  <a:srgbClr val="000000"/>
                </a:solidFill>
                <a:effectLst/>
                <a:latin typeface="Helvetica" pitchFamily="2" charset="0"/>
                <a:cs typeface="+mj-cs"/>
              </a:rPr>
              <a:t>Intracranial mass lesions</a:t>
            </a:r>
          </a:p>
          <a:p>
            <a:pPr lvl="2"/>
            <a:r>
              <a:rPr lang="en-US" sz="2900" dirty="0">
                <a:solidFill>
                  <a:srgbClr val="000000"/>
                </a:solidFill>
                <a:effectLst/>
                <a:latin typeface="Helvetica" pitchFamily="2" charset="0"/>
                <a:cs typeface="+mj-cs"/>
              </a:rPr>
              <a:t>Meningoencephalitis.</a:t>
            </a:r>
          </a:p>
          <a:p>
            <a:endParaRPr lang="en-US" sz="36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644382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3108C-B72B-623B-EBB7-6CCF6E2EF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en-US" b="1" dirty="0">
                <a:solidFill>
                  <a:srgbClr val="000000"/>
                </a:solidFill>
                <a:latin typeface="Helvetica" pitchFamily="2" charset="0"/>
              </a:rPr>
              <a:t>MANAGEMENT OF STATUS EPILEPTICUS</a:t>
            </a:r>
            <a:br>
              <a:rPr lang="en-US" b="1" dirty="0">
                <a:solidFill>
                  <a:srgbClr val="000000"/>
                </a:solidFill>
                <a:latin typeface="Helvetica" pitchFamily="2" charset="0"/>
              </a:rPr>
            </a:b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F34F31-F80C-6D68-2304-B780D037F1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9200"/>
            <a:ext cx="8058150" cy="4957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effectLst/>
                <a:latin typeface="Helvetica" pitchFamily="2" charset="0"/>
              </a:rPr>
              <a:t>Aims of management of Status Epilepticus are as follows:</a:t>
            </a:r>
          </a:p>
          <a:p>
            <a:pPr marL="342900" lvl="1" indent="0">
              <a:buNone/>
            </a:pPr>
            <a:r>
              <a:rPr lang="en-US" sz="28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o </a:t>
            </a:r>
            <a:r>
              <a:rPr lang="en-US" sz="2800" dirty="0">
                <a:solidFill>
                  <a:srgbClr val="FF0000"/>
                </a:solidFill>
                <a:effectLst/>
                <a:latin typeface="Helvetica" pitchFamily="2" charset="0"/>
              </a:rPr>
              <a:t>Termination</a:t>
            </a:r>
            <a:r>
              <a:rPr lang="en-US" sz="2800" dirty="0">
                <a:solidFill>
                  <a:srgbClr val="000000"/>
                </a:solidFill>
                <a:effectLst/>
                <a:latin typeface="Helvetica" pitchFamily="2" charset="0"/>
              </a:rPr>
              <a:t> of Status Epilepticus</a:t>
            </a:r>
          </a:p>
          <a:p>
            <a:pPr marL="342900" lvl="1" indent="0">
              <a:buNone/>
            </a:pPr>
            <a:r>
              <a:rPr lang="en-US" sz="28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o </a:t>
            </a:r>
            <a:r>
              <a:rPr lang="en-US" sz="2800" dirty="0">
                <a:solidFill>
                  <a:srgbClr val="000000"/>
                </a:solidFill>
                <a:effectLst/>
                <a:latin typeface="Helvetica" pitchFamily="2" charset="0"/>
              </a:rPr>
              <a:t>Prevention of Seizure </a:t>
            </a:r>
            <a:r>
              <a:rPr lang="en-US" sz="2800" dirty="0">
                <a:solidFill>
                  <a:srgbClr val="FF0000"/>
                </a:solidFill>
                <a:effectLst/>
                <a:latin typeface="Helvetica" pitchFamily="2" charset="0"/>
              </a:rPr>
              <a:t>Recurrence</a:t>
            </a:r>
            <a:r>
              <a:rPr lang="en-US" sz="2800" dirty="0">
                <a:solidFill>
                  <a:srgbClr val="000000"/>
                </a:solidFill>
                <a:effectLst/>
                <a:latin typeface="Helvetica" pitchFamily="2" charset="0"/>
              </a:rPr>
              <a:t> </a:t>
            </a:r>
            <a:endParaRPr lang="ar-SA" sz="2800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marL="342900" lvl="1" indent="0">
              <a:buNone/>
            </a:pPr>
            <a:r>
              <a:rPr lang="en-US" sz="28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o </a:t>
            </a:r>
            <a:r>
              <a:rPr lang="en-US" sz="2800" dirty="0">
                <a:solidFill>
                  <a:srgbClr val="000000"/>
                </a:solidFill>
                <a:effectLst/>
                <a:latin typeface="Helvetica" pitchFamily="2" charset="0"/>
              </a:rPr>
              <a:t>Management of Precipitating </a:t>
            </a:r>
            <a:r>
              <a:rPr lang="en-US" sz="2800" dirty="0">
                <a:solidFill>
                  <a:srgbClr val="FF0000"/>
                </a:solidFill>
                <a:effectLst/>
                <a:latin typeface="Helvetica" pitchFamily="2" charset="0"/>
              </a:rPr>
              <a:t>cause</a:t>
            </a:r>
            <a:r>
              <a:rPr lang="en-US" sz="2800" dirty="0">
                <a:solidFill>
                  <a:srgbClr val="000000"/>
                </a:solidFill>
                <a:effectLst/>
                <a:latin typeface="Helvetica" pitchFamily="2" charset="0"/>
              </a:rPr>
              <a:t> </a:t>
            </a:r>
            <a:endParaRPr lang="ar-SA" sz="2800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marL="342900" lvl="1" indent="0">
              <a:buNone/>
            </a:pPr>
            <a:r>
              <a:rPr lang="en-US" sz="28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o </a:t>
            </a:r>
            <a:r>
              <a:rPr lang="en-US" sz="2800" dirty="0">
                <a:solidFill>
                  <a:srgbClr val="000000"/>
                </a:solidFill>
                <a:effectLst/>
                <a:latin typeface="Helvetica" pitchFamily="2" charset="0"/>
              </a:rPr>
              <a:t>Management of </a:t>
            </a:r>
            <a:r>
              <a:rPr lang="en-US" sz="2800" dirty="0">
                <a:solidFill>
                  <a:srgbClr val="FF0000"/>
                </a:solidFill>
                <a:effectLst/>
                <a:latin typeface="Helvetica" pitchFamily="2" charset="0"/>
              </a:rPr>
              <a:t>complications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Helvetica" pitchFamily="2" charset="0"/>
              </a:rPr>
              <a:t>Diagnostic workup All patients </a:t>
            </a:r>
            <a:endParaRPr lang="ar-SA" sz="3200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marL="342900" lvl="1" indent="0">
              <a:buNone/>
            </a:pPr>
            <a:r>
              <a:rPr lang="en-US" sz="28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o </a:t>
            </a:r>
            <a:r>
              <a:rPr lang="en-US" sz="2800" dirty="0">
                <a:solidFill>
                  <a:srgbClr val="000000"/>
                </a:solidFill>
                <a:effectLst/>
                <a:latin typeface="Helvetica" pitchFamily="2" charset="0"/>
              </a:rPr>
              <a:t>Obtain IV access</a:t>
            </a:r>
          </a:p>
          <a:p>
            <a:pPr marL="342900" lvl="1" indent="0">
              <a:buNone/>
            </a:pPr>
            <a:r>
              <a:rPr lang="en-US" sz="28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o </a:t>
            </a:r>
            <a:r>
              <a:rPr lang="en-US" sz="2800" dirty="0">
                <a:solidFill>
                  <a:srgbClr val="000000"/>
                </a:solidFill>
                <a:effectLst/>
                <a:latin typeface="Helvetica" pitchFamily="2" charset="0"/>
              </a:rPr>
              <a:t>Monitor vital signs (ABC).</a:t>
            </a:r>
          </a:p>
          <a:p>
            <a:pPr marL="342900" lvl="1" indent="0">
              <a:buNone/>
            </a:pPr>
            <a:r>
              <a:rPr lang="en-US" sz="28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o </a:t>
            </a:r>
            <a:r>
              <a:rPr lang="en-US" sz="2800" dirty="0">
                <a:solidFill>
                  <a:srgbClr val="000000"/>
                </a:solidFill>
                <a:effectLst/>
                <a:latin typeface="Helvetica" pitchFamily="2" charset="0"/>
              </a:rPr>
              <a:t>Head CT (appropriate for most cases)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74301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2421</TotalTime>
  <Words>1160</Words>
  <Application>Microsoft Macintosh PowerPoint</Application>
  <PresentationFormat>On-screen Show (4:3)</PresentationFormat>
  <Paragraphs>105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Cambria</vt:lpstr>
      <vt:lpstr>Courier New</vt:lpstr>
      <vt:lpstr>Helvetica</vt:lpstr>
      <vt:lpstr>Office Theme</vt:lpstr>
      <vt:lpstr>PowerPoint Presentation</vt:lpstr>
      <vt:lpstr>Seizures are classified by: </vt:lpstr>
      <vt:lpstr>Generalized Seizures </vt:lpstr>
      <vt:lpstr>Partial Seizures </vt:lpstr>
      <vt:lpstr>PowerPoint Presentation</vt:lpstr>
      <vt:lpstr>Status epilepticus </vt:lpstr>
      <vt:lpstr>Nonconvulsive Status Epilepticus: </vt:lpstr>
      <vt:lpstr>Predisposing Conditions </vt:lpstr>
      <vt:lpstr>MANAGEMENT OF STATUS EPILEPTICUS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Refractory Status Epilepticus </vt:lpstr>
      <vt:lpstr>PowerPoint Presentation</vt:lpstr>
      <vt:lpstr>MCQ TEST </vt:lpstr>
    </vt:vector>
  </TitlesOfParts>
  <Company>Greenville Technical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Monitoring in Critical Care</dc:title>
  <dc:creator>GTC</dc:creator>
  <cp:lastModifiedBy>mohammed sam</cp:lastModifiedBy>
  <cp:revision>24</cp:revision>
  <dcterms:created xsi:type="dcterms:W3CDTF">2006-12-12T20:23:30Z</dcterms:created>
  <dcterms:modified xsi:type="dcterms:W3CDTF">2025-03-16T19:30:36Z</dcterms:modified>
</cp:coreProperties>
</file>