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4" r:id="rId1"/>
    <p:sldMasterId id="2147483839" r:id="rId2"/>
  </p:sldMasterIdLst>
  <p:sldIdLst>
    <p:sldId id="457" r:id="rId3"/>
    <p:sldId id="496" r:id="rId4"/>
    <p:sldId id="458" r:id="rId5"/>
    <p:sldId id="459" r:id="rId6"/>
    <p:sldId id="461" r:id="rId7"/>
    <p:sldId id="462" r:id="rId8"/>
    <p:sldId id="498" r:id="rId9"/>
    <p:sldId id="463" r:id="rId10"/>
    <p:sldId id="464" r:id="rId11"/>
    <p:sldId id="499" r:id="rId12"/>
    <p:sldId id="465" r:id="rId13"/>
    <p:sldId id="466" r:id="rId14"/>
    <p:sldId id="467" r:id="rId15"/>
    <p:sldId id="497" r:id="rId16"/>
    <p:sldId id="468" r:id="rId17"/>
    <p:sldId id="469" r:id="rId18"/>
    <p:sldId id="470" r:id="rId19"/>
    <p:sldId id="471" r:id="rId20"/>
    <p:sldId id="472" r:id="rId21"/>
    <p:sldId id="473" r:id="rId22"/>
    <p:sldId id="474" r:id="rId23"/>
    <p:sldId id="476" r:id="rId24"/>
    <p:sldId id="475" r:id="rId25"/>
    <p:sldId id="477" r:id="rId26"/>
    <p:sldId id="478" r:id="rId27"/>
    <p:sldId id="495" r:id="rId28"/>
    <p:sldId id="479" r:id="rId29"/>
    <p:sldId id="480" r:id="rId30"/>
    <p:sldId id="481" r:id="rId31"/>
    <p:sldId id="482" r:id="rId32"/>
    <p:sldId id="483" r:id="rId33"/>
    <p:sldId id="484" r:id="rId34"/>
    <p:sldId id="485" r:id="rId35"/>
    <p:sldId id="486" r:id="rId36"/>
    <p:sldId id="488" r:id="rId37"/>
    <p:sldId id="489" r:id="rId38"/>
    <p:sldId id="490" r:id="rId39"/>
    <p:sldId id="491" r:id="rId40"/>
    <p:sldId id="492" r:id="rId41"/>
    <p:sldId id="494" r:id="rId42"/>
  </p:sldIdLst>
  <p:sldSz cx="9144000" cy="6858000" type="screen4x3"/>
  <p:notesSz cx="6858000" cy="9144000"/>
  <p:defaultTextStyle>
    <a:defPPr>
      <a:defRPr lang="en-US"/>
    </a:defPPr>
    <a:lvl1pPr algn="l" rtl="0" eaLnBrk="0" fontAlgn="base" hangingPunct="0">
      <a:spcBef>
        <a:spcPct val="0"/>
      </a:spcBef>
      <a:spcAft>
        <a:spcPct val="0"/>
      </a:spcAft>
      <a:defRPr sz="20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2000"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2000"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2000"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2000" kern="1200">
        <a:solidFill>
          <a:schemeClr val="tx1"/>
        </a:solidFill>
        <a:latin typeface="Arial" panose="020B0604020202020204" pitchFamily="34" charset="0"/>
        <a:ea typeface="+mn-ea"/>
        <a:cs typeface="+mn-cs"/>
      </a:defRPr>
    </a:lvl5pPr>
    <a:lvl6pPr marL="2286000" algn="l" defTabSz="914400" rtl="0" eaLnBrk="1" latinLnBrk="0" hangingPunct="1">
      <a:defRPr sz="2000" kern="1200">
        <a:solidFill>
          <a:schemeClr val="tx1"/>
        </a:solidFill>
        <a:latin typeface="Arial" panose="020B0604020202020204" pitchFamily="34" charset="0"/>
        <a:ea typeface="+mn-ea"/>
        <a:cs typeface="+mn-cs"/>
      </a:defRPr>
    </a:lvl6pPr>
    <a:lvl7pPr marL="2743200" algn="l" defTabSz="914400" rtl="0" eaLnBrk="1" latinLnBrk="0" hangingPunct="1">
      <a:defRPr sz="2000" kern="1200">
        <a:solidFill>
          <a:schemeClr val="tx1"/>
        </a:solidFill>
        <a:latin typeface="Arial" panose="020B0604020202020204" pitchFamily="34" charset="0"/>
        <a:ea typeface="+mn-ea"/>
        <a:cs typeface="+mn-cs"/>
      </a:defRPr>
    </a:lvl7pPr>
    <a:lvl8pPr marL="3200400" algn="l" defTabSz="914400" rtl="0" eaLnBrk="1" latinLnBrk="0" hangingPunct="1">
      <a:defRPr sz="2000" kern="1200">
        <a:solidFill>
          <a:schemeClr val="tx1"/>
        </a:solidFill>
        <a:latin typeface="Arial" panose="020B0604020202020204" pitchFamily="34" charset="0"/>
        <a:ea typeface="+mn-ea"/>
        <a:cs typeface="+mn-cs"/>
      </a:defRPr>
    </a:lvl8pPr>
    <a:lvl9pPr marL="3657600" algn="l" defTabSz="914400" rtl="0" eaLnBrk="1" latinLnBrk="0" hangingPunct="1">
      <a:defRPr sz="20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202"/>
    <p:restoredTop sz="93777"/>
  </p:normalViewPr>
  <p:slideViewPr>
    <p:cSldViewPr>
      <p:cViewPr varScale="1">
        <p:scale>
          <a:sx n="73" d="100"/>
          <a:sy n="73" d="100"/>
        </p:scale>
        <p:origin x="928" y="1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17C2B275-71C0-FFD6-6A1F-CEF01447AAA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77176671-6015-047E-15C3-948354E1C00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BE73A24-CD30-8EC8-868D-72484CECCF08}"/>
              </a:ext>
            </a:extLst>
          </p:cNvPr>
          <p:cNvSpPr>
            <a:spLocks noGrp="1" noChangeArrowheads="1"/>
          </p:cNvSpPr>
          <p:nvPr>
            <p:ph type="sldNum" sz="quarter" idx="12"/>
          </p:nvPr>
        </p:nvSpPr>
        <p:spPr>
          <a:ln/>
        </p:spPr>
        <p:txBody>
          <a:bodyPr/>
          <a:lstStyle>
            <a:lvl1pPr>
              <a:defRPr/>
            </a:lvl1pPr>
          </a:lstStyle>
          <a:p>
            <a:pPr>
              <a:defRPr/>
            </a:pPr>
            <a:fld id="{41A11049-AE4B-3F4B-AE00-7FA59A31D24D}" type="slidenum">
              <a:rPr lang="en-US" altLang="en-US"/>
              <a:pPr>
                <a:defRPr/>
              </a:pPr>
              <a:t>‹#›</a:t>
            </a:fld>
            <a:endParaRPr lang="en-US" altLang="en-US"/>
          </a:p>
        </p:txBody>
      </p:sp>
    </p:spTree>
    <p:extLst>
      <p:ext uri="{BB962C8B-B14F-4D97-AF65-F5344CB8AC3E}">
        <p14:creationId xmlns:p14="http://schemas.microsoft.com/office/powerpoint/2010/main" val="39979202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2A7571A8-144A-3B8A-7C64-08EF9EF53B5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D2D5266-D498-590F-1014-533F1FD8B16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8EF6F4FF-FCA1-0556-428C-9487F1850C26}"/>
              </a:ext>
            </a:extLst>
          </p:cNvPr>
          <p:cNvSpPr>
            <a:spLocks noGrp="1" noChangeArrowheads="1"/>
          </p:cNvSpPr>
          <p:nvPr>
            <p:ph type="sldNum" sz="quarter" idx="12"/>
          </p:nvPr>
        </p:nvSpPr>
        <p:spPr>
          <a:ln/>
        </p:spPr>
        <p:txBody>
          <a:bodyPr/>
          <a:lstStyle>
            <a:lvl1pPr>
              <a:defRPr/>
            </a:lvl1pPr>
          </a:lstStyle>
          <a:p>
            <a:pPr>
              <a:defRPr/>
            </a:pPr>
            <a:fld id="{384E0BE2-4BAF-8747-8A48-4EABB598CD9C}" type="slidenum">
              <a:rPr lang="en-US" altLang="en-US"/>
              <a:pPr>
                <a:defRPr/>
              </a:pPr>
              <a:t>‹#›</a:t>
            </a:fld>
            <a:endParaRPr lang="en-US" altLang="en-US"/>
          </a:p>
        </p:txBody>
      </p:sp>
    </p:spTree>
    <p:extLst>
      <p:ext uri="{BB962C8B-B14F-4D97-AF65-F5344CB8AC3E}">
        <p14:creationId xmlns:p14="http://schemas.microsoft.com/office/powerpoint/2010/main" val="6031812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72B82EFB-1383-DA4F-246B-87EA2D136C57}"/>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3548B52-D92C-7B56-6C6C-007BC8B7C2B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F2A030EE-4D52-ADC6-810F-6A2030B99EE7}"/>
              </a:ext>
            </a:extLst>
          </p:cNvPr>
          <p:cNvSpPr>
            <a:spLocks noGrp="1" noChangeArrowheads="1"/>
          </p:cNvSpPr>
          <p:nvPr>
            <p:ph type="sldNum" sz="quarter" idx="12"/>
          </p:nvPr>
        </p:nvSpPr>
        <p:spPr>
          <a:ln/>
        </p:spPr>
        <p:txBody>
          <a:bodyPr/>
          <a:lstStyle>
            <a:lvl1pPr>
              <a:defRPr/>
            </a:lvl1pPr>
          </a:lstStyle>
          <a:p>
            <a:pPr>
              <a:defRPr/>
            </a:pPr>
            <a:fld id="{C7B82DCF-4155-BC45-9C74-49BEB5C8961E}" type="slidenum">
              <a:rPr lang="en-US" altLang="en-US"/>
              <a:pPr>
                <a:defRPr/>
              </a:pPr>
              <a:t>‹#›</a:t>
            </a:fld>
            <a:endParaRPr lang="en-US" altLang="en-US"/>
          </a:p>
        </p:txBody>
      </p:sp>
    </p:spTree>
    <p:extLst>
      <p:ext uri="{BB962C8B-B14F-4D97-AF65-F5344CB8AC3E}">
        <p14:creationId xmlns:p14="http://schemas.microsoft.com/office/powerpoint/2010/main" val="22826723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2"/>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48200" y="1600202"/>
            <a:ext cx="4038600" cy="4525963"/>
          </a:xfrm>
        </p:spPr>
        <p:txBody>
          <a:bodyPr/>
          <a:lstStyle/>
          <a:p>
            <a:pPr lvl="0"/>
            <a:endParaRPr lang="en-US" noProof="0"/>
          </a:p>
        </p:txBody>
      </p:sp>
      <p:sp>
        <p:nvSpPr>
          <p:cNvPr id="5" name="Rectangle 4">
            <a:extLst>
              <a:ext uri="{FF2B5EF4-FFF2-40B4-BE49-F238E27FC236}">
                <a16:creationId xmlns:a16="http://schemas.microsoft.com/office/drawing/2014/main" id="{296CB90F-3931-8206-7CB8-8916DE3FE5FC}"/>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8D696956-992F-2080-7D3F-AA6D654C465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269D00F5-9B0E-5560-9C25-CCDFC95D2288}"/>
              </a:ext>
            </a:extLst>
          </p:cNvPr>
          <p:cNvSpPr>
            <a:spLocks noGrp="1" noChangeArrowheads="1"/>
          </p:cNvSpPr>
          <p:nvPr>
            <p:ph type="sldNum" sz="quarter" idx="12"/>
          </p:nvPr>
        </p:nvSpPr>
        <p:spPr>
          <a:ln/>
        </p:spPr>
        <p:txBody>
          <a:bodyPr/>
          <a:lstStyle>
            <a:lvl1pPr>
              <a:defRPr/>
            </a:lvl1pPr>
          </a:lstStyle>
          <a:p>
            <a:pPr>
              <a:defRPr/>
            </a:pPr>
            <a:fld id="{0FD234D9-270A-0D49-A630-37AA2458EAEF}" type="slidenum">
              <a:rPr lang="en-US" altLang="en-US"/>
              <a:pPr>
                <a:defRPr/>
              </a:pPr>
              <a:t>‹#›</a:t>
            </a:fld>
            <a:endParaRPr lang="en-US" altLang="en-US"/>
          </a:p>
        </p:txBody>
      </p:sp>
    </p:spTree>
    <p:extLst>
      <p:ext uri="{BB962C8B-B14F-4D97-AF65-F5344CB8AC3E}">
        <p14:creationId xmlns:p14="http://schemas.microsoft.com/office/powerpoint/2010/main" val="7381078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lipArt Placeholder 2"/>
          <p:cNvSpPr>
            <a:spLocks noGrp="1"/>
          </p:cNvSpPr>
          <p:nvPr>
            <p:ph type="clipArt" sz="half" idx="1"/>
          </p:nvPr>
        </p:nvSpPr>
        <p:spPr>
          <a:xfrm>
            <a:off x="457200" y="1600202"/>
            <a:ext cx="4038600" cy="4525963"/>
          </a:xfrm>
        </p:spPr>
        <p:txBody>
          <a:bodyPr/>
          <a:lstStyle/>
          <a:p>
            <a:pPr lvl="0"/>
            <a:endParaRPr lang="en-US" noProof="0"/>
          </a:p>
        </p:txBody>
      </p:sp>
      <p:sp>
        <p:nvSpPr>
          <p:cNvPr id="4" name="Text Placeholder 3"/>
          <p:cNvSpPr>
            <a:spLocks noGrp="1"/>
          </p:cNvSpPr>
          <p:nvPr>
            <p:ph type="body" sz="half" idx="2"/>
          </p:nvPr>
        </p:nvSpPr>
        <p:spPr>
          <a:xfrm>
            <a:off x="4648200" y="1600202"/>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88F7CE3D-808B-1D0A-967C-708F6FA638F9}"/>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1D4399D2-78FB-1D82-536D-3535C558C48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96C27A56-33F4-0556-80F0-CB4CF3AA66EF}"/>
              </a:ext>
            </a:extLst>
          </p:cNvPr>
          <p:cNvSpPr>
            <a:spLocks noGrp="1" noChangeArrowheads="1"/>
          </p:cNvSpPr>
          <p:nvPr>
            <p:ph type="sldNum" sz="quarter" idx="12"/>
          </p:nvPr>
        </p:nvSpPr>
        <p:spPr>
          <a:ln/>
        </p:spPr>
        <p:txBody>
          <a:bodyPr/>
          <a:lstStyle>
            <a:lvl1pPr>
              <a:defRPr/>
            </a:lvl1pPr>
          </a:lstStyle>
          <a:p>
            <a:pPr>
              <a:defRPr/>
            </a:pPr>
            <a:fld id="{E1C206DE-B47C-3B47-AE2A-6D88636145DA}" type="slidenum">
              <a:rPr lang="en-US" altLang="en-US"/>
              <a:pPr>
                <a:defRPr/>
              </a:pPr>
              <a:t>‹#›</a:t>
            </a:fld>
            <a:endParaRPr lang="en-US" altLang="en-US"/>
          </a:p>
        </p:txBody>
      </p:sp>
    </p:spTree>
    <p:extLst>
      <p:ext uri="{BB962C8B-B14F-4D97-AF65-F5344CB8AC3E}">
        <p14:creationId xmlns:p14="http://schemas.microsoft.com/office/powerpoint/2010/main" val="854775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2"/>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E08CB6B0-55FB-5DBE-FB2A-7D55E398228C}"/>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EE5180A6-A2CE-DEDA-843F-DC1CC498774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32B54DE3-3A4C-AB63-63F3-C8E70FDE435E}"/>
              </a:ext>
            </a:extLst>
          </p:cNvPr>
          <p:cNvSpPr>
            <a:spLocks noGrp="1" noChangeArrowheads="1"/>
          </p:cNvSpPr>
          <p:nvPr>
            <p:ph type="sldNum" sz="quarter" idx="12"/>
          </p:nvPr>
        </p:nvSpPr>
        <p:spPr>
          <a:ln/>
        </p:spPr>
        <p:txBody>
          <a:bodyPr/>
          <a:lstStyle>
            <a:lvl1pPr>
              <a:defRPr/>
            </a:lvl1pPr>
          </a:lstStyle>
          <a:p>
            <a:pPr>
              <a:defRPr/>
            </a:pPr>
            <a:fld id="{4EBA5292-072A-9B4B-BF55-8160EA60354C}" type="slidenum">
              <a:rPr lang="en-US" altLang="en-US"/>
              <a:pPr>
                <a:defRPr/>
              </a:pPr>
              <a:t>‹#›</a:t>
            </a:fld>
            <a:endParaRPr lang="en-US" altLang="en-US"/>
          </a:p>
        </p:txBody>
      </p:sp>
    </p:spTree>
    <p:extLst>
      <p:ext uri="{BB962C8B-B14F-4D97-AF65-F5344CB8AC3E}">
        <p14:creationId xmlns:p14="http://schemas.microsoft.com/office/powerpoint/2010/main" val="5231439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9D9BA-C52F-D858-99B6-74CF083C6D2F}"/>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A5B4A6BF-BFE3-560B-EC3D-C8B1F134234B}"/>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BA032B48-F464-E39C-3441-D7259FA3F2C7}"/>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750B8C19-17DC-A537-195B-897B9871BECF}"/>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0E92A7E5-1602-BF94-71B4-37FAE66A42B8}"/>
              </a:ext>
            </a:extLst>
          </p:cNvPr>
          <p:cNvSpPr>
            <a:spLocks noGrp="1"/>
          </p:cNvSpPr>
          <p:nvPr>
            <p:ph type="sldNum" sz="quarter" idx="12"/>
          </p:nvPr>
        </p:nvSpPr>
        <p:spPr/>
        <p:txBody>
          <a:bodyPr/>
          <a:lstStyle/>
          <a:p>
            <a:pPr>
              <a:defRPr/>
            </a:pPr>
            <a:fld id="{41A11049-AE4B-3F4B-AE00-7FA59A31D24D}" type="slidenum">
              <a:rPr lang="en-US" altLang="en-US" smtClean="0"/>
              <a:pPr>
                <a:defRPr/>
              </a:pPr>
              <a:t>‹#›</a:t>
            </a:fld>
            <a:endParaRPr lang="en-US" altLang="en-US"/>
          </a:p>
        </p:txBody>
      </p:sp>
    </p:spTree>
    <p:extLst>
      <p:ext uri="{BB962C8B-B14F-4D97-AF65-F5344CB8AC3E}">
        <p14:creationId xmlns:p14="http://schemas.microsoft.com/office/powerpoint/2010/main" val="6799148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B5B12-D397-CA56-A6B6-338D044EA5D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D9FBA3F-CD83-6226-1F50-D56A0B49B88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320D5B-867C-C57D-F70A-8995789469B7}"/>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DBF2FEEB-BE2B-04B6-02B4-E642C986B01C}"/>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7AC7DF5C-9C97-F014-3030-F7036B555EFD}"/>
              </a:ext>
            </a:extLst>
          </p:cNvPr>
          <p:cNvSpPr>
            <a:spLocks noGrp="1"/>
          </p:cNvSpPr>
          <p:nvPr>
            <p:ph type="sldNum" sz="quarter" idx="12"/>
          </p:nvPr>
        </p:nvSpPr>
        <p:spPr/>
        <p:txBody>
          <a:bodyPr/>
          <a:lstStyle/>
          <a:p>
            <a:pPr>
              <a:defRPr/>
            </a:pPr>
            <a:fld id="{C51365FF-7F34-C745-A3BC-0FF53A73FC12}" type="slidenum">
              <a:rPr lang="en-US" altLang="en-US" smtClean="0"/>
              <a:pPr>
                <a:defRPr/>
              </a:pPr>
              <a:t>‹#›</a:t>
            </a:fld>
            <a:endParaRPr lang="en-US" altLang="en-US"/>
          </a:p>
        </p:txBody>
      </p:sp>
    </p:spTree>
    <p:extLst>
      <p:ext uri="{BB962C8B-B14F-4D97-AF65-F5344CB8AC3E}">
        <p14:creationId xmlns:p14="http://schemas.microsoft.com/office/powerpoint/2010/main" val="23679515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6FEEE-6B17-13B5-37F3-0D845DF29330}"/>
              </a:ext>
            </a:extLst>
          </p:cNvPr>
          <p:cNvSpPr>
            <a:spLocks noGrp="1"/>
          </p:cNvSpPr>
          <p:nvPr>
            <p:ph type="title"/>
          </p:nvPr>
        </p:nvSpPr>
        <p:spPr>
          <a:xfrm>
            <a:off x="623888" y="1709741"/>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45BC2B1C-16E7-6CDE-A091-9FEF90EE2340}"/>
              </a:ext>
            </a:extLst>
          </p:cNvPr>
          <p:cNvSpPr>
            <a:spLocks noGrp="1"/>
          </p:cNvSpPr>
          <p:nvPr>
            <p:ph type="body" idx="1"/>
          </p:nvPr>
        </p:nvSpPr>
        <p:spPr>
          <a:xfrm>
            <a:off x="623888" y="4589466"/>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0362AB7-A527-FBB7-D403-F90D1C63C2A8}"/>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43A9AFDA-321A-AFAB-2CE1-FC31E4629EDB}"/>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A6584E4E-F226-373C-D6D0-C9059F8F049A}"/>
              </a:ext>
            </a:extLst>
          </p:cNvPr>
          <p:cNvSpPr>
            <a:spLocks noGrp="1"/>
          </p:cNvSpPr>
          <p:nvPr>
            <p:ph type="sldNum" sz="quarter" idx="12"/>
          </p:nvPr>
        </p:nvSpPr>
        <p:spPr/>
        <p:txBody>
          <a:bodyPr/>
          <a:lstStyle/>
          <a:p>
            <a:pPr>
              <a:defRPr/>
            </a:pPr>
            <a:fld id="{2DFB9238-678A-5E46-9FD7-7B29E2E093D7}" type="slidenum">
              <a:rPr lang="en-US" altLang="en-US" smtClean="0"/>
              <a:pPr>
                <a:defRPr/>
              </a:pPr>
              <a:t>‹#›</a:t>
            </a:fld>
            <a:endParaRPr lang="en-US" altLang="en-US"/>
          </a:p>
        </p:txBody>
      </p:sp>
    </p:spTree>
    <p:extLst>
      <p:ext uri="{BB962C8B-B14F-4D97-AF65-F5344CB8AC3E}">
        <p14:creationId xmlns:p14="http://schemas.microsoft.com/office/powerpoint/2010/main" val="5943781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5EC6E5-8667-B2F4-AAB7-96698F907A3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A485043-87E7-AF6D-02B2-75728AFCB059}"/>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5C6CE9F-E527-E631-5FDD-C97FFC72DC45}"/>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AE31FFA-5CF7-BB33-9FDC-AB9E8A32BEDE}"/>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9215D9A0-CB51-AC58-B83B-535DD375C87A}"/>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213A88EC-4F6F-212A-34B3-C4A8893A197E}"/>
              </a:ext>
            </a:extLst>
          </p:cNvPr>
          <p:cNvSpPr>
            <a:spLocks noGrp="1"/>
          </p:cNvSpPr>
          <p:nvPr>
            <p:ph type="sldNum" sz="quarter" idx="12"/>
          </p:nvPr>
        </p:nvSpPr>
        <p:spPr/>
        <p:txBody>
          <a:bodyPr/>
          <a:lstStyle/>
          <a:p>
            <a:pPr>
              <a:defRPr/>
            </a:pPr>
            <a:fld id="{9F9BCB76-73D2-C944-AF78-B399200F63C5}" type="slidenum">
              <a:rPr lang="en-US" altLang="en-US" smtClean="0"/>
              <a:pPr>
                <a:defRPr/>
              </a:pPr>
              <a:t>‹#›</a:t>
            </a:fld>
            <a:endParaRPr lang="en-US" altLang="en-US"/>
          </a:p>
        </p:txBody>
      </p:sp>
    </p:spTree>
    <p:extLst>
      <p:ext uri="{BB962C8B-B14F-4D97-AF65-F5344CB8AC3E}">
        <p14:creationId xmlns:p14="http://schemas.microsoft.com/office/powerpoint/2010/main" val="32833779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D4B48F-BABE-CF53-4B92-F48E1AB56516}"/>
              </a:ext>
            </a:extLst>
          </p:cNvPr>
          <p:cNvSpPr>
            <a:spLocks noGrp="1"/>
          </p:cNvSpPr>
          <p:nvPr>
            <p:ph type="title"/>
          </p:nvPr>
        </p:nvSpPr>
        <p:spPr>
          <a:xfrm>
            <a:off x="629841" y="365128"/>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61E09FA-4E10-9B3C-E167-F95070260007}"/>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C3011EF3-E2B5-9D45-E264-4190ACCD2E93}"/>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0036F73-7BC5-5AA1-2F5C-FD3C78C32058}"/>
              </a:ext>
            </a:extLst>
          </p:cNvPr>
          <p:cNvSpPr>
            <a:spLocks noGrp="1"/>
          </p:cNvSpPr>
          <p:nvPr>
            <p:ph type="body" sz="quarter" idx="3"/>
          </p:nvPr>
        </p:nvSpPr>
        <p:spPr>
          <a:xfrm>
            <a:off x="4629151"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D1A15957-0151-38F4-5842-8DB3CB8F337E}"/>
              </a:ext>
            </a:extLst>
          </p:cNvPr>
          <p:cNvSpPr>
            <a:spLocks noGrp="1"/>
          </p:cNvSpPr>
          <p:nvPr>
            <p:ph sz="quarter" idx="4"/>
          </p:nvPr>
        </p:nvSpPr>
        <p:spPr>
          <a:xfrm>
            <a:off x="4629151"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5574EF7-DEB9-E878-DBDC-E725D59E6DFE}"/>
              </a:ext>
            </a:extLst>
          </p:cNvPr>
          <p:cNvSpPr>
            <a:spLocks noGrp="1"/>
          </p:cNvSpPr>
          <p:nvPr>
            <p:ph type="dt" sz="half" idx="10"/>
          </p:nvPr>
        </p:nvSpPr>
        <p:spPr/>
        <p:txBody>
          <a:bodyPr/>
          <a:lstStyle/>
          <a:p>
            <a:pPr>
              <a:defRPr/>
            </a:pPr>
            <a:endParaRPr lang="en-US"/>
          </a:p>
        </p:txBody>
      </p:sp>
      <p:sp>
        <p:nvSpPr>
          <p:cNvPr id="8" name="Footer Placeholder 7">
            <a:extLst>
              <a:ext uri="{FF2B5EF4-FFF2-40B4-BE49-F238E27FC236}">
                <a16:creationId xmlns:a16="http://schemas.microsoft.com/office/drawing/2014/main" id="{AC4C0EAA-7E90-8A83-21B6-768D2CF9A4F5}"/>
              </a:ext>
            </a:extLst>
          </p:cNvPr>
          <p:cNvSpPr>
            <a:spLocks noGrp="1"/>
          </p:cNvSpPr>
          <p:nvPr>
            <p:ph type="ftr" sz="quarter" idx="11"/>
          </p:nvPr>
        </p:nvSpPr>
        <p:spPr/>
        <p:txBody>
          <a:bodyPr/>
          <a:lstStyle/>
          <a:p>
            <a:pPr>
              <a:defRPr/>
            </a:pPr>
            <a:endParaRPr lang="en-US"/>
          </a:p>
        </p:txBody>
      </p:sp>
      <p:sp>
        <p:nvSpPr>
          <p:cNvPr id="9" name="Slide Number Placeholder 8">
            <a:extLst>
              <a:ext uri="{FF2B5EF4-FFF2-40B4-BE49-F238E27FC236}">
                <a16:creationId xmlns:a16="http://schemas.microsoft.com/office/drawing/2014/main" id="{FD1DFDC3-0440-1385-1650-8FC281EB5E31}"/>
              </a:ext>
            </a:extLst>
          </p:cNvPr>
          <p:cNvSpPr>
            <a:spLocks noGrp="1"/>
          </p:cNvSpPr>
          <p:nvPr>
            <p:ph type="sldNum" sz="quarter" idx="12"/>
          </p:nvPr>
        </p:nvSpPr>
        <p:spPr/>
        <p:txBody>
          <a:bodyPr/>
          <a:lstStyle/>
          <a:p>
            <a:pPr>
              <a:defRPr/>
            </a:pPr>
            <a:fld id="{33B184D4-5682-AD4E-A750-CFF5BCD7842A}" type="slidenum">
              <a:rPr lang="en-US" altLang="en-US" smtClean="0"/>
              <a:pPr>
                <a:defRPr/>
              </a:pPr>
              <a:t>‹#›</a:t>
            </a:fld>
            <a:endParaRPr lang="en-US" altLang="en-US"/>
          </a:p>
        </p:txBody>
      </p:sp>
    </p:spTree>
    <p:extLst>
      <p:ext uri="{BB962C8B-B14F-4D97-AF65-F5344CB8AC3E}">
        <p14:creationId xmlns:p14="http://schemas.microsoft.com/office/powerpoint/2010/main" val="3566728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448E6C06-ED7B-5A0C-C31C-6D0C5F97B39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F87D7778-87DD-C2ED-C18A-C5F553723F8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F7512038-4A13-E89E-4514-7F94FDBCABB8}"/>
              </a:ext>
            </a:extLst>
          </p:cNvPr>
          <p:cNvSpPr>
            <a:spLocks noGrp="1" noChangeArrowheads="1"/>
          </p:cNvSpPr>
          <p:nvPr>
            <p:ph type="sldNum" sz="quarter" idx="12"/>
          </p:nvPr>
        </p:nvSpPr>
        <p:spPr>
          <a:ln/>
        </p:spPr>
        <p:txBody>
          <a:bodyPr/>
          <a:lstStyle>
            <a:lvl1pPr>
              <a:defRPr/>
            </a:lvl1pPr>
          </a:lstStyle>
          <a:p>
            <a:pPr>
              <a:defRPr/>
            </a:pPr>
            <a:fld id="{C51365FF-7F34-C745-A3BC-0FF53A73FC12}" type="slidenum">
              <a:rPr lang="en-US" altLang="en-US"/>
              <a:pPr>
                <a:defRPr/>
              </a:pPr>
              <a:t>‹#›</a:t>
            </a:fld>
            <a:endParaRPr lang="en-US" altLang="en-US"/>
          </a:p>
        </p:txBody>
      </p:sp>
    </p:spTree>
    <p:extLst>
      <p:ext uri="{BB962C8B-B14F-4D97-AF65-F5344CB8AC3E}">
        <p14:creationId xmlns:p14="http://schemas.microsoft.com/office/powerpoint/2010/main" val="24698950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7B46D2-9270-5599-6463-ED99AF238EA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29C69CC-72F5-740D-2812-AF82AF5B5567}"/>
              </a:ext>
            </a:extLst>
          </p:cNvPr>
          <p:cNvSpPr>
            <a:spLocks noGrp="1"/>
          </p:cNvSpPr>
          <p:nvPr>
            <p:ph type="dt" sz="half" idx="10"/>
          </p:nvPr>
        </p:nvSpPr>
        <p:spPr/>
        <p:txBody>
          <a:bodyPr/>
          <a:lstStyle/>
          <a:p>
            <a:pPr>
              <a:defRPr/>
            </a:pPr>
            <a:endParaRPr lang="en-US"/>
          </a:p>
        </p:txBody>
      </p:sp>
      <p:sp>
        <p:nvSpPr>
          <p:cNvPr id="4" name="Footer Placeholder 3">
            <a:extLst>
              <a:ext uri="{FF2B5EF4-FFF2-40B4-BE49-F238E27FC236}">
                <a16:creationId xmlns:a16="http://schemas.microsoft.com/office/drawing/2014/main" id="{FA11A68F-8933-A6C1-9930-A91F98DDFEAE}"/>
              </a:ext>
            </a:extLst>
          </p:cNvPr>
          <p:cNvSpPr>
            <a:spLocks noGrp="1"/>
          </p:cNvSpPr>
          <p:nvPr>
            <p:ph type="ftr" sz="quarter" idx="11"/>
          </p:nvPr>
        </p:nvSpPr>
        <p:spPr/>
        <p:txBody>
          <a:bodyPr/>
          <a:lstStyle/>
          <a:p>
            <a:pPr>
              <a:defRPr/>
            </a:pPr>
            <a:endParaRPr lang="en-US"/>
          </a:p>
        </p:txBody>
      </p:sp>
      <p:sp>
        <p:nvSpPr>
          <p:cNvPr id="5" name="Slide Number Placeholder 4">
            <a:extLst>
              <a:ext uri="{FF2B5EF4-FFF2-40B4-BE49-F238E27FC236}">
                <a16:creationId xmlns:a16="http://schemas.microsoft.com/office/drawing/2014/main" id="{F0124A0E-295A-FACD-FCCB-6BFE90C1289A}"/>
              </a:ext>
            </a:extLst>
          </p:cNvPr>
          <p:cNvSpPr>
            <a:spLocks noGrp="1"/>
          </p:cNvSpPr>
          <p:nvPr>
            <p:ph type="sldNum" sz="quarter" idx="12"/>
          </p:nvPr>
        </p:nvSpPr>
        <p:spPr/>
        <p:txBody>
          <a:bodyPr/>
          <a:lstStyle/>
          <a:p>
            <a:pPr>
              <a:defRPr/>
            </a:pPr>
            <a:fld id="{675DF3EC-460D-6249-8F0A-12AC7802F9D3}" type="slidenum">
              <a:rPr lang="en-US" altLang="en-US" smtClean="0"/>
              <a:pPr>
                <a:defRPr/>
              </a:pPr>
              <a:t>‹#›</a:t>
            </a:fld>
            <a:endParaRPr lang="en-US" altLang="en-US"/>
          </a:p>
        </p:txBody>
      </p:sp>
    </p:spTree>
    <p:extLst>
      <p:ext uri="{BB962C8B-B14F-4D97-AF65-F5344CB8AC3E}">
        <p14:creationId xmlns:p14="http://schemas.microsoft.com/office/powerpoint/2010/main" val="15419759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24DAD72-3F11-6464-CD1B-D80AAA5E742D}"/>
              </a:ext>
            </a:extLst>
          </p:cNvPr>
          <p:cNvSpPr>
            <a:spLocks noGrp="1"/>
          </p:cNvSpPr>
          <p:nvPr>
            <p:ph type="dt" sz="half" idx="10"/>
          </p:nvPr>
        </p:nvSpPr>
        <p:spPr/>
        <p:txBody>
          <a:bodyPr/>
          <a:lstStyle/>
          <a:p>
            <a:pPr>
              <a:defRPr/>
            </a:pPr>
            <a:endParaRPr lang="en-US"/>
          </a:p>
        </p:txBody>
      </p:sp>
      <p:sp>
        <p:nvSpPr>
          <p:cNvPr id="3" name="Footer Placeholder 2">
            <a:extLst>
              <a:ext uri="{FF2B5EF4-FFF2-40B4-BE49-F238E27FC236}">
                <a16:creationId xmlns:a16="http://schemas.microsoft.com/office/drawing/2014/main" id="{DEBB9A42-2B78-66D9-7F20-56F8D657C44D}"/>
              </a:ext>
            </a:extLst>
          </p:cNvPr>
          <p:cNvSpPr>
            <a:spLocks noGrp="1"/>
          </p:cNvSpPr>
          <p:nvPr>
            <p:ph type="ftr" sz="quarter" idx="11"/>
          </p:nvPr>
        </p:nvSpPr>
        <p:spPr/>
        <p:txBody>
          <a:bodyPr/>
          <a:lstStyle/>
          <a:p>
            <a:pPr>
              <a:defRPr/>
            </a:pPr>
            <a:endParaRPr lang="en-US"/>
          </a:p>
        </p:txBody>
      </p:sp>
      <p:sp>
        <p:nvSpPr>
          <p:cNvPr id="4" name="Slide Number Placeholder 3">
            <a:extLst>
              <a:ext uri="{FF2B5EF4-FFF2-40B4-BE49-F238E27FC236}">
                <a16:creationId xmlns:a16="http://schemas.microsoft.com/office/drawing/2014/main" id="{01BE357B-983F-633F-AA21-93FE25048D12}"/>
              </a:ext>
            </a:extLst>
          </p:cNvPr>
          <p:cNvSpPr>
            <a:spLocks noGrp="1"/>
          </p:cNvSpPr>
          <p:nvPr>
            <p:ph type="sldNum" sz="quarter" idx="12"/>
          </p:nvPr>
        </p:nvSpPr>
        <p:spPr/>
        <p:txBody>
          <a:bodyPr/>
          <a:lstStyle/>
          <a:p>
            <a:pPr>
              <a:defRPr/>
            </a:pPr>
            <a:fld id="{FC9064D4-9012-3749-AA47-02CBDAD93758}" type="slidenum">
              <a:rPr lang="en-US" altLang="en-US" smtClean="0"/>
              <a:pPr>
                <a:defRPr/>
              </a:pPr>
              <a:t>‹#›</a:t>
            </a:fld>
            <a:endParaRPr lang="en-US" altLang="en-US"/>
          </a:p>
        </p:txBody>
      </p:sp>
    </p:spTree>
    <p:extLst>
      <p:ext uri="{BB962C8B-B14F-4D97-AF65-F5344CB8AC3E}">
        <p14:creationId xmlns:p14="http://schemas.microsoft.com/office/powerpoint/2010/main" val="36049683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70245-C7FB-7617-201F-1DD58C7BE8D6}"/>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DB0336C-8A9A-A13E-A4C9-4900B04F8B14}"/>
              </a:ext>
            </a:extLst>
          </p:cNvPr>
          <p:cNvSpPr>
            <a:spLocks noGrp="1"/>
          </p:cNvSpPr>
          <p:nvPr>
            <p:ph idx="1"/>
          </p:nvPr>
        </p:nvSpPr>
        <p:spPr>
          <a:xfrm>
            <a:off x="3887391" y="987428"/>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9269411-D238-0815-F9C3-953B83C4678B}"/>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25ED94E4-D1C9-CBCF-C6B7-06232233C821}"/>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4C0B1371-275F-E596-84FC-C537D8388231}"/>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8E94DA18-93A5-1EB2-F0C2-B2533EB08594}"/>
              </a:ext>
            </a:extLst>
          </p:cNvPr>
          <p:cNvSpPr>
            <a:spLocks noGrp="1"/>
          </p:cNvSpPr>
          <p:nvPr>
            <p:ph type="sldNum" sz="quarter" idx="12"/>
          </p:nvPr>
        </p:nvSpPr>
        <p:spPr/>
        <p:txBody>
          <a:bodyPr/>
          <a:lstStyle/>
          <a:p>
            <a:pPr>
              <a:defRPr/>
            </a:pPr>
            <a:fld id="{835CF1B6-7432-3E43-8404-BBD2921ADA7A}" type="slidenum">
              <a:rPr lang="en-US" altLang="en-US" smtClean="0"/>
              <a:pPr>
                <a:defRPr/>
              </a:pPr>
              <a:t>‹#›</a:t>
            </a:fld>
            <a:endParaRPr lang="en-US" altLang="en-US"/>
          </a:p>
        </p:txBody>
      </p:sp>
    </p:spTree>
    <p:extLst>
      <p:ext uri="{BB962C8B-B14F-4D97-AF65-F5344CB8AC3E}">
        <p14:creationId xmlns:p14="http://schemas.microsoft.com/office/powerpoint/2010/main" val="36501383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2ADE0-37F0-52B9-7E32-05E85D598666}"/>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6E9AA33D-DFE3-0C22-6729-2487C34E48EC}"/>
              </a:ext>
            </a:extLst>
          </p:cNvPr>
          <p:cNvSpPr>
            <a:spLocks noGrp="1"/>
          </p:cNvSpPr>
          <p:nvPr>
            <p:ph type="pic" idx="1"/>
          </p:nvPr>
        </p:nvSpPr>
        <p:spPr>
          <a:xfrm>
            <a:off x="3887391" y="987428"/>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19D26C01-C929-92B9-E0FA-63E0A1C9C15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9DB2DFC1-204D-C70F-5BFF-30F367E4D7CC}"/>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DC317DF3-DA11-C9DD-689C-EAB419E2B071}"/>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97660392-F2FC-EB90-560F-A2CA9DCC39C8}"/>
              </a:ext>
            </a:extLst>
          </p:cNvPr>
          <p:cNvSpPr>
            <a:spLocks noGrp="1"/>
          </p:cNvSpPr>
          <p:nvPr>
            <p:ph type="sldNum" sz="quarter" idx="12"/>
          </p:nvPr>
        </p:nvSpPr>
        <p:spPr/>
        <p:txBody>
          <a:bodyPr/>
          <a:lstStyle/>
          <a:p>
            <a:pPr>
              <a:defRPr/>
            </a:pPr>
            <a:fld id="{1D6146BC-37FF-CB4E-BCEB-1A031DA25A98}" type="slidenum">
              <a:rPr lang="en-US" altLang="en-US" smtClean="0"/>
              <a:pPr>
                <a:defRPr/>
              </a:pPr>
              <a:t>‹#›</a:t>
            </a:fld>
            <a:endParaRPr lang="en-US" altLang="en-US"/>
          </a:p>
        </p:txBody>
      </p:sp>
    </p:spTree>
    <p:extLst>
      <p:ext uri="{BB962C8B-B14F-4D97-AF65-F5344CB8AC3E}">
        <p14:creationId xmlns:p14="http://schemas.microsoft.com/office/powerpoint/2010/main" val="17375296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A4B62-309C-7ABE-CA1A-14164E57025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BA52E5A-597F-8B9C-989B-AF9A1491519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FA6FC8-684B-C47D-CE2A-B8257E6BB5E6}"/>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F7452265-74E8-0170-4CEA-0F697524ED74}"/>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9B0F37A2-F192-F6A7-FE50-0D0932F3DB73}"/>
              </a:ext>
            </a:extLst>
          </p:cNvPr>
          <p:cNvSpPr>
            <a:spLocks noGrp="1"/>
          </p:cNvSpPr>
          <p:nvPr>
            <p:ph type="sldNum" sz="quarter" idx="12"/>
          </p:nvPr>
        </p:nvSpPr>
        <p:spPr/>
        <p:txBody>
          <a:bodyPr/>
          <a:lstStyle/>
          <a:p>
            <a:pPr>
              <a:defRPr/>
            </a:pPr>
            <a:fld id="{384E0BE2-4BAF-8747-8A48-4EABB598CD9C}" type="slidenum">
              <a:rPr lang="en-US" altLang="en-US" smtClean="0"/>
              <a:pPr>
                <a:defRPr/>
              </a:pPr>
              <a:t>‹#›</a:t>
            </a:fld>
            <a:endParaRPr lang="en-US" altLang="en-US"/>
          </a:p>
        </p:txBody>
      </p:sp>
    </p:spTree>
    <p:extLst>
      <p:ext uri="{BB962C8B-B14F-4D97-AF65-F5344CB8AC3E}">
        <p14:creationId xmlns:p14="http://schemas.microsoft.com/office/powerpoint/2010/main" val="6576985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F947DAF-B504-F5DD-ECDB-BF2EC2B56781}"/>
              </a:ext>
            </a:extLst>
          </p:cNvPr>
          <p:cNvSpPr>
            <a:spLocks noGrp="1"/>
          </p:cNvSpPr>
          <p:nvPr>
            <p:ph type="title" orient="vert"/>
          </p:nvPr>
        </p:nvSpPr>
        <p:spPr>
          <a:xfrm>
            <a:off x="6543676"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617784-7F74-0E87-667B-A96901B2BC0E}"/>
              </a:ext>
            </a:extLst>
          </p:cNvPr>
          <p:cNvSpPr>
            <a:spLocks noGrp="1"/>
          </p:cNvSpPr>
          <p:nvPr>
            <p:ph type="body" orient="vert" idx="1"/>
          </p:nvPr>
        </p:nvSpPr>
        <p:spPr>
          <a:xfrm>
            <a:off x="628651"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B737BD-AD10-E294-F77E-F99A4A6025A5}"/>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E5D832D8-761C-84D4-9060-0ABF9E51C0A0}"/>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4F3AC3B4-30D4-5646-1E45-A2ED02EA6165}"/>
              </a:ext>
            </a:extLst>
          </p:cNvPr>
          <p:cNvSpPr>
            <a:spLocks noGrp="1"/>
          </p:cNvSpPr>
          <p:nvPr>
            <p:ph type="sldNum" sz="quarter" idx="12"/>
          </p:nvPr>
        </p:nvSpPr>
        <p:spPr/>
        <p:txBody>
          <a:bodyPr/>
          <a:lstStyle/>
          <a:p>
            <a:pPr>
              <a:defRPr/>
            </a:pPr>
            <a:fld id="{C7B82DCF-4155-BC45-9C74-49BEB5C8961E}" type="slidenum">
              <a:rPr lang="en-US" altLang="en-US" smtClean="0"/>
              <a:pPr>
                <a:defRPr/>
              </a:pPr>
              <a:t>‹#›</a:t>
            </a:fld>
            <a:endParaRPr lang="en-US" altLang="en-US"/>
          </a:p>
        </p:txBody>
      </p:sp>
    </p:spTree>
    <p:extLst>
      <p:ext uri="{BB962C8B-B14F-4D97-AF65-F5344CB8AC3E}">
        <p14:creationId xmlns:p14="http://schemas.microsoft.com/office/powerpoint/2010/main" val="2985253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E0B87C64-1108-9C7B-28FC-DFD4BD6DA0FA}"/>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6967FFC-3D0D-F38D-CE32-0BFEE8E0A68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BC893B05-4296-3DCB-60C1-17B28A7981EE}"/>
              </a:ext>
            </a:extLst>
          </p:cNvPr>
          <p:cNvSpPr>
            <a:spLocks noGrp="1" noChangeArrowheads="1"/>
          </p:cNvSpPr>
          <p:nvPr>
            <p:ph type="sldNum" sz="quarter" idx="12"/>
          </p:nvPr>
        </p:nvSpPr>
        <p:spPr>
          <a:ln/>
        </p:spPr>
        <p:txBody>
          <a:bodyPr/>
          <a:lstStyle>
            <a:lvl1pPr>
              <a:defRPr/>
            </a:lvl1pPr>
          </a:lstStyle>
          <a:p>
            <a:pPr>
              <a:defRPr/>
            </a:pPr>
            <a:fld id="{2DFB9238-678A-5E46-9FD7-7B29E2E093D7}" type="slidenum">
              <a:rPr lang="en-US" altLang="en-US"/>
              <a:pPr>
                <a:defRPr/>
              </a:pPr>
              <a:t>‹#›</a:t>
            </a:fld>
            <a:endParaRPr lang="en-US" altLang="en-US"/>
          </a:p>
        </p:txBody>
      </p:sp>
    </p:spTree>
    <p:extLst>
      <p:ext uri="{BB962C8B-B14F-4D97-AF65-F5344CB8AC3E}">
        <p14:creationId xmlns:p14="http://schemas.microsoft.com/office/powerpoint/2010/main" val="16174570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96456EB-8C0A-229E-6940-3A8C7499B207}"/>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F7DA65D3-2FAA-3E21-E4E4-1CBAB120B20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0CA2B2D4-ED93-A604-F342-3F9A88A1446B}"/>
              </a:ext>
            </a:extLst>
          </p:cNvPr>
          <p:cNvSpPr>
            <a:spLocks noGrp="1" noChangeArrowheads="1"/>
          </p:cNvSpPr>
          <p:nvPr>
            <p:ph type="sldNum" sz="quarter" idx="12"/>
          </p:nvPr>
        </p:nvSpPr>
        <p:spPr>
          <a:ln/>
        </p:spPr>
        <p:txBody>
          <a:bodyPr/>
          <a:lstStyle>
            <a:lvl1pPr>
              <a:defRPr/>
            </a:lvl1pPr>
          </a:lstStyle>
          <a:p>
            <a:pPr>
              <a:defRPr/>
            </a:pPr>
            <a:fld id="{9F9BCB76-73D2-C944-AF78-B399200F63C5}" type="slidenum">
              <a:rPr lang="en-US" altLang="en-US"/>
              <a:pPr>
                <a:defRPr/>
              </a:pPr>
              <a:t>‹#›</a:t>
            </a:fld>
            <a:endParaRPr lang="en-US" altLang="en-US"/>
          </a:p>
        </p:txBody>
      </p:sp>
    </p:spTree>
    <p:extLst>
      <p:ext uri="{BB962C8B-B14F-4D97-AF65-F5344CB8AC3E}">
        <p14:creationId xmlns:p14="http://schemas.microsoft.com/office/powerpoint/2010/main" val="926706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C39A3F22-B588-8590-0B94-A6D1F1DD9527}"/>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AA6C304F-5E02-AB4B-7FF6-E7B458053ED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9734BE00-4F59-9A1D-FBBF-D2D010709118}"/>
              </a:ext>
            </a:extLst>
          </p:cNvPr>
          <p:cNvSpPr>
            <a:spLocks noGrp="1" noChangeArrowheads="1"/>
          </p:cNvSpPr>
          <p:nvPr>
            <p:ph type="sldNum" sz="quarter" idx="12"/>
          </p:nvPr>
        </p:nvSpPr>
        <p:spPr>
          <a:ln/>
        </p:spPr>
        <p:txBody>
          <a:bodyPr/>
          <a:lstStyle>
            <a:lvl1pPr>
              <a:defRPr/>
            </a:lvl1pPr>
          </a:lstStyle>
          <a:p>
            <a:pPr>
              <a:defRPr/>
            </a:pPr>
            <a:fld id="{33B184D4-5682-AD4E-A750-CFF5BCD7842A}" type="slidenum">
              <a:rPr lang="en-US" altLang="en-US"/>
              <a:pPr>
                <a:defRPr/>
              </a:pPr>
              <a:t>‹#›</a:t>
            </a:fld>
            <a:endParaRPr lang="en-US" altLang="en-US"/>
          </a:p>
        </p:txBody>
      </p:sp>
    </p:spTree>
    <p:extLst>
      <p:ext uri="{BB962C8B-B14F-4D97-AF65-F5344CB8AC3E}">
        <p14:creationId xmlns:p14="http://schemas.microsoft.com/office/powerpoint/2010/main" val="25501055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3C215E4C-EEFA-AE69-0FEB-3B9855F557CA}"/>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56C09A80-2BAA-2AD3-1802-6B764CDF129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CF9A84A1-9537-40B9-4F42-A057E364BE7C}"/>
              </a:ext>
            </a:extLst>
          </p:cNvPr>
          <p:cNvSpPr>
            <a:spLocks noGrp="1" noChangeArrowheads="1"/>
          </p:cNvSpPr>
          <p:nvPr>
            <p:ph type="sldNum" sz="quarter" idx="12"/>
          </p:nvPr>
        </p:nvSpPr>
        <p:spPr>
          <a:ln/>
        </p:spPr>
        <p:txBody>
          <a:bodyPr/>
          <a:lstStyle>
            <a:lvl1pPr>
              <a:defRPr/>
            </a:lvl1pPr>
          </a:lstStyle>
          <a:p>
            <a:pPr>
              <a:defRPr/>
            </a:pPr>
            <a:fld id="{675DF3EC-460D-6249-8F0A-12AC7802F9D3}" type="slidenum">
              <a:rPr lang="en-US" altLang="en-US"/>
              <a:pPr>
                <a:defRPr/>
              </a:pPr>
              <a:t>‹#›</a:t>
            </a:fld>
            <a:endParaRPr lang="en-US" altLang="en-US"/>
          </a:p>
        </p:txBody>
      </p:sp>
    </p:spTree>
    <p:extLst>
      <p:ext uri="{BB962C8B-B14F-4D97-AF65-F5344CB8AC3E}">
        <p14:creationId xmlns:p14="http://schemas.microsoft.com/office/powerpoint/2010/main" val="968660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9CE377C6-D7E0-AFC5-855A-1C640DFD661F}"/>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6FD8EE8C-2695-ECC2-A4CD-DB8ED9D0749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5E2BD107-C2A2-7C4C-CF8C-B85736328104}"/>
              </a:ext>
            </a:extLst>
          </p:cNvPr>
          <p:cNvSpPr>
            <a:spLocks noGrp="1" noChangeArrowheads="1"/>
          </p:cNvSpPr>
          <p:nvPr>
            <p:ph type="sldNum" sz="quarter" idx="12"/>
          </p:nvPr>
        </p:nvSpPr>
        <p:spPr>
          <a:ln/>
        </p:spPr>
        <p:txBody>
          <a:bodyPr/>
          <a:lstStyle>
            <a:lvl1pPr>
              <a:defRPr/>
            </a:lvl1pPr>
          </a:lstStyle>
          <a:p>
            <a:pPr>
              <a:defRPr/>
            </a:pPr>
            <a:fld id="{FC9064D4-9012-3749-AA47-02CBDAD93758}" type="slidenum">
              <a:rPr lang="en-US" altLang="en-US"/>
              <a:pPr>
                <a:defRPr/>
              </a:pPr>
              <a:t>‹#›</a:t>
            </a:fld>
            <a:endParaRPr lang="en-US" altLang="en-US"/>
          </a:p>
        </p:txBody>
      </p:sp>
    </p:spTree>
    <p:extLst>
      <p:ext uri="{BB962C8B-B14F-4D97-AF65-F5344CB8AC3E}">
        <p14:creationId xmlns:p14="http://schemas.microsoft.com/office/powerpoint/2010/main" val="255496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D090C043-ED36-5769-0C49-4DA3E10C916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9C0AE6D3-50BB-2936-A95A-2167AE6969B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96FF8D5B-1235-7608-CD85-4CFCD9B7F807}"/>
              </a:ext>
            </a:extLst>
          </p:cNvPr>
          <p:cNvSpPr>
            <a:spLocks noGrp="1" noChangeArrowheads="1"/>
          </p:cNvSpPr>
          <p:nvPr>
            <p:ph type="sldNum" sz="quarter" idx="12"/>
          </p:nvPr>
        </p:nvSpPr>
        <p:spPr>
          <a:ln/>
        </p:spPr>
        <p:txBody>
          <a:bodyPr/>
          <a:lstStyle>
            <a:lvl1pPr>
              <a:defRPr/>
            </a:lvl1pPr>
          </a:lstStyle>
          <a:p>
            <a:pPr>
              <a:defRPr/>
            </a:pPr>
            <a:fld id="{835CF1B6-7432-3E43-8404-BBD2921ADA7A}" type="slidenum">
              <a:rPr lang="en-US" altLang="en-US"/>
              <a:pPr>
                <a:defRPr/>
              </a:pPr>
              <a:t>‹#›</a:t>
            </a:fld>
            <a:endParaRPr lang="en-US" altLang="en-US"/>
          </a:p>
        </p:txBody>
      </p:sp>
    </p:spTree>
    <p:extLst>
      <p:ext uri="{BB962C8B-B14F-4D97-AF65-F5344CB8AC3E}">
        <p14:creationId xmlns:p14="http://schemas.microsoft.com/office/powerpoint/2010/main" val="4448950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972C3FEE-AF7A-7972-3F46-D6B24F766E8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DC186373-8028-1803-99B8-A2D20D8B66B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10A465F9-CB44-25D2-AA63-FDAB87BC4E22}"/>
              </a:ext>
            </a:extLst>
          </p:cNvPr>
          <p:cNvSpPr>
            <a:spLocks noGrp="1" noChangeArrowheads="1"/>
          </p:cNvSpPr>
          <p:nvPr>
            <p:ph type="sldNum" sz="quarter" idx="12"/>
          </p:nvPr>
        </p:nvSpPr>
        <p:spPr>
          <a:ln/>
        </p:spPr>
        <p:txBody>
          <a:bodyPr/>
          <a:lstStyle>
            <a:lvl1pPr>
              <a:defRPr/>
            </a:lvl1pPr>
          </a:lstStyle>
          <a:p>
            <a:pPr>
              <a:defRPr/>
            </a:pPr>
            <a:fld id="{1D6146BC-37FF-CB4E-BCEB-1A031DA25A98}" type="slidenum">
              <a:rPr lang="en-US" altLang="en-US"/>
              <a:pPr>
                <a:defRPr/>
              </a:pPr>
              <a:t>‹#›</a:t>
            </a:fld>
            <a:endParaRPr lang="en-US" altLang="en-US"/>
          </a:p>
        </p:txBody>
      </p:sp>
    </p:spTree>
    <p:extLst>
      <p:ext uri="{BB962C8B-B14F-4D97-AF65-F5344CB8AC3E}">
        <p14:creationId xmlns:p14="http://schemas.microsoft.com/office/powerpoint/2010/main" val="34246450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6"/>
          <a:srcRect/>
          <a:stretch>
            <a:fillRect/>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22FA4D3C-89A2-92E4-E931-ACFCADF3790F}"/>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CF4C3DBC-8E59-D3D0-7DC1-0CC2472E0E86}"/>
              </a:ext>
            </a:extLst>
          </p:cNvPr>
          <p:cNvSpPr>
            <a:spLocks noGrp="1" noChangeArrowheads="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98660" name="Rectangle 4">
            <a:extLst>
              <a:ext uri="{FF2B5EF4-FFF2-40B4-BE49-F238E27FC236}">
                <a16:creationId xmlns:a16="http://schemas.microsoft.com/office/drawing/2014/main" id="{444B5A5A-2E92-3B5E-F4F5-F5107296D427}"/>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en-US"/>
          </a:p>
        </p:txBody>
      </p:sp>
      <p:sp>
        <p:nvSpPr>
          <p:cNvPr id="198661" name="Rectangle 5">
            <a:extLst>
              <a:ext uri="{FF2B5EF4-FFF2-40B4-BE49-F238E27FC236}">
                <a16:creationId xmlns:a16="http://schemas.microsoft.com/office/drawing/2014/main" id="{DFBB3133-F3A1-60DE-C052-8FF4BC14BC45}"/>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n-US"/>
          </a:p>
        </p:txBody>
      </p:sp>
      <p:sp>
        <p:nvSpPr>
          <p:cNvPr id="198662" name="Rectangle 6">
            <a:extLst>
              <a:ext uri="{FF2B5EF4-FFF2-40B4-BE49-F238E27FC236}">
                <a16:creationId xmlns:a16="http://schemas.microsoft.com/office/drawing/2014/main" id="{5AA175DE-56F7-1C87-3C3D-FF8DAAB970CD}"/>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733706F1-1F40-244C-967B-6591E9A3B4B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825" r:id="rId1"/>
    <p:sldLayoutId id="2147483826" r:id="rId2"/>
    <p:sldLayoutId id="2147483827" r:id="rId3"/>
    <p:sldLayoutId id="2147483828" r:id="rId4"/>
    <p:sldLayoutId id="2147483829" r:id="rId5"/>
    <p:sldLayoutId id="2147483830" r:id="rId6"/>
    <p:sldLayoutId id="2147483831" r:id="rId7"/>
    <p:sldLayoutId id="2147483832" r:id="rId8"/>
    <p:sldLayoutId id="2147483833" r:id="rId9"/>
    <p:sldLayoutId id="2147483834" r:id="rId10"/>
    <p:sldLayoutId id="2147483835" r:id="rId11"/>
    <p:sldLayoutId id="2147483836" r:id="rId12"/>
    <p:sldLayoutId id="2147483837" r:id="rId13"/>
    <p:sldLayoutId id="2147483838" r:id="rId14"/>
  </p:sldLayoutIdLst>
  <p:txStyles>
    <p:titleStyle>
      <a:lvl1pPr algn="ctr" rtl="0" eaLnBrk="0" fontAlgn="base" hangingPunct="0">
        <a:spcBef>
          <a:spcPct val="0"/>
        </a:spcBef>
        <a:spcAft>
          <a:spcPct val="0"/>
        </a:spcAft>
        <a:defRPr sz="4400" b="1">
          <a:solidFill>
            <a:schemeClr val="tx2"/>
          </a:solidFill>
          <a:latin typeface="+mj-lt"/>
          <a:ea typeface="+mj-ea"/>
          <a:cs typeface="+mj-cs"/>
        </a:defRPr>
      </a:lvl1pPr>
      <a:lvl2pPr algn="ctr" rtl="0" eaLnBrk="0" fontAlgn="base" hangingPunct="0">
        <a:spcBef>
          <a:spcPct val="0"/>
        </a:spcBef>
        <a:spcAft>
          <a:spcPct val="0"/>
        </a:spcAft>
        <a:defRPr sz="4400" b="1">
          <a:solidFill>
            <a:schemeClr val="tx2"/>
          </a:solidFill>
          <a:latin typeface="Comic Sans MS" pitchFamily="66" charset="0"/>
        </a:defRPr>
      </a:lvl2pPr>
      <a:lvl3pPr algn="ctr" rtl="0" eaLnBrk="0" fontAlgn="base" hangingPunct="0">
        <a:spcBef>
          <a:spcPct val="0"/>
        </a:spcBef>
        <a:spcAft>
          <a:spcPct val="0"/>
        </a:spcAft>
        <a:defRPr sz="4400" b="1">
          <a:solidFill>
            <a:schemeClr val="tx2"/>
          </a:solidFill>
          <a:latin typeface="Comic Sans MS" pitchFamily="66" charset="0"/>
        </a:defRPr>
      </a:lvl3pPr>
      <a:lvl4pPr algn="ctr" rtl="0" eaLnBrk="0" fontAlgn="base" hangingPunct="0">
        <a:spcBef>
          <a:spcPct val="0"/>
        </a:spcBef>
        <a:spcAft>
          <a:spcPct val="0"/>
        </a:spcAft>
        <a:defRPr sz="4400" b="1">
          <a:solidFill>
            <a:schemeClr val="tx2"/>
          </a:solidFill>
          <a:latin typeface="Comic Sans MS" pitchFamily="66" charset="0"/>
        </a:defRPr>
      </a:lvl4pPr>
      <a:lvl5pPr algn="ctr" rtl="0" eaLnBrk="0" fontAlgn="base" hangingPunct="0">
        <a:spcBef>
          <a:spcPct val="0"/>
        </a:spcBef>
        <a:spcAft>
          <a:spcPct val="0"/>
        </a:spcAft>
        <a:defRPr sz="4400" b="1">
          <a:solidFill>
            <a:schemeClr val="tx2"/>
          </a:solidFill>
          <a:latin typeface="Comic Sans MS" pitchFamily="66" charset="0"/>
        </a:defRPr>
      </a:lvl5pPr>
      <a:lvl6pPr marL="457200" algn="ctr" rtl="0" fontAlgn="base">
        <a:spcBef>
          <a:spcPct val="0"/>
        </a:spcBef>
        <a:spcAft>
          <a:spcPct val="0"/>
        </a:spcAft>
        <a:defRPr sz="4400" b="1">
          <a:solidFill>
            <a:schemeClr val="tx2"/>
          </a:solidFill>
          <a:latin typeface="Comic Sans MS" pitchFamily="66" charset="0"/>
        </a:defRPr>
      </a:lvl6pPr>
      <a:lvl7pPr marL="914400" algn="ctr" rtl="0" fontAlgn="base">
        <a:spcBef>
          <a:spcPct val="0"/>
        </a:spcBef>
        <a:spcAft>
          <a:spcPct val="0"/>
        </a:spcAft>
        <a:defRPr sz="4400" b="1">
          <a:solidFill>
            <a:schemeClr val="tx2"/>
          </a:solidFill>
          <a:latin typeface="Comic Sans MS" pitchFamily="66" charset="0"/>
        </a:defRPr>
      </a:lvl7pPr>
      <a:lvl8pPr marL="1371600" algn="ctr" rtl="0" fontAlgn="base">
        <a:spcBef>
          <a:spcPct val="0"/>
        </a:spcBef>
        <a:spcAft>
          <a:spcPct val="0"/>
        </a:spcAft>
        <a:defRPr sz="4400" b="1">
          <a:solidFill>
            <a:schemeClr val="tx2"/>
          </a:solidFill>
          <a:latin typeface="Comic Sans MS" pitchFamily="66" charset="0"/>
        </a:defRPr>
      </a:lvl8pPr>
      <a:lvl9pPr marL="1828800" algn="ctr" rtl="0" fontAlgn="base">
        <a:spcBef>
          <a:spcPct val="0"/>
        </a:spcBef>
        <a:spcAft>
          <a:spcPct val="0"/>
        </a:spcAft>
        <a:defRPr sz="4400" b="1">
          <a:solidFill>
            <a:schemeClr val="tx2"/>
          </a:solidFill>
          <a:latin typeface="Comic Sans MS" pitchFamily="66"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DCB14A3-5EFF-D68B-82C1-1A637056C211}"/>
              </a:ext>
            </a:extLst>
          </p:cNvPr>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26BD46A-25C4-E1C2-2C59-F77807F49E5D}"/>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C05AE9-A65B-821C-FE1E-2A3471101588}"/>
              </a:ext>
            </a:extLst>
          </p:cNvPr>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p>
        </p:txBody>
      </p:sp>
      <p:sp>
        <p:nvSpPr>
          <p:cNvPr id="5" name="Footer Placeholder 4">
            <a:extLst>
              <a:ext uri="{FF2B5EF4-FFF2-40B4-BE49-F238E27FC236}">
                <a16:creationId xmlns:a16="http://schemas.microsoft.com/office/drawing/2014/main" id="{67A62E36-7E71-52F1-8408-9B6C1783B6C6}"/>
              </a:ext>
            </a:extLst>
          </p:cNvPr>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F065FD68-BDBC-984C-151E-80F222C86668}"/>
              </a:ext>
            </a:extLst>
          </p:cNvPr>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733706F1-1F40-244C-967B-6591E9A3B4BE}" type="slidenum">
              <a:rPr lang="en-US" altLang="en-US" smtClean="0"/>
              <a:pPr>
                <a:defRPr/>
              </a:pPr>
              <a:t>‹#›</a:t>
            </a:fld>
            <a:endParaRPr lang="en-US" altLang="en-US"/>
          </a:p>
        </p:txBody>
      </p:sp>
    </p:spTree>
    <p:extLst>
      <p:ext uri="{BB962C8B-B14F-4D97-AF65-F5344CB8AC3E}">
        <p14:creationId xmlns:p14="http://schemas.microsoft.com/office/powerpoint/2010/main" val="3934040361"/>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ext Box 10">
            <a:extLst>
              <a:ext uri="{FF2B5EF4-FFF2-40B4-BE49-F238E27FC236}">
                <a16:creationId xmlns:a16="http://schemas.microsoft.com/office/drawing/2014/main" id="{72C18503-822B-4F2A-6776-58F122E5E26C}"/>
              </a:ext>
            </a:extLst>
          </p:cNvPr>
          <p:cNvSpPr txBox="1">
            <a:spLocks noChangeArrowheads="1"/>
          </p:cNvSpPr>
          <p:nvPr/>
        </p:nvSpPr>
        <p:spPr bwMode="auto">
          <a:xfrm>
            <a:off x="2935290" y="439740"/>
            <a:ext cx="3057525" cy="452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en-US" altLang="en-US" sz="1200" b="1" dirty="0">
              <a:latin typeface="Cambria" panose="02040503050406030204" pitchFamily="18" charset="0"/>
              <a:cs typeface="Times New Roman" panose="02020603050405020304" pitchFamily="18" charset="0"/>
            </a:endParaRPr>
          </a:p>
          <a:p>
            <a:pPr algn="ctr"/>
            <a:r>
              <a:rPr lang="en-US" altLang="en-US" b="1" dirty="0">
                <a:latin typeface="Cambria" panose="02040503050406030204" pitchFamily="18" charset="0"/>
                <a:cs typeface="Times New Roman" panose="02020603050405020304" pitchFamily="18" charset="0"/>
              </a:rPr>
              <a:t>Department of Anesthesia Techniques</a:t>
            </a:r>
            <a:endParaRPr lang="ar-SA" altLang="en-US" b="1" dirty="0">
              <a:latin typeface="Cambria" panose="02040503050406030204" pitchFamily="18" charset="0"/>
              <a:cs typeface="Times New Roman" panose="02020603050405020304" pitchFamily="18" charset="0"/>
            </a:endParaRPr>
          </a:p>
          <a:p>
            <a:pPr algn="ctr"/>
            <a:endParaRPr lang="ar-SA" altLang="en-US" sz="1600" b="1" dirty="0">
              <a:latin typeface="Cambria" panose="02040503050406030204" pitchFamily="18" charset="0"/>
              <a:cs typeface="Times New Roman" panose="02020603050405020304" pitchFamily="18" charset="0"/>
            </a:endParaRPr>
          </a:p>
          <a:p>
            <a:pPr algn="ctr"/>
            <a:endParaRPr lang="en-US" altLang="en-US" sz="1600" dirty="0"/>
          </a:p>
          <a:p>
            <a:pPr algn="ctr"/>
            <a:br>
              <a:rPr lang="en-US" altLang="en-US" sz="3600" dirty="0"/>
            </a:br>
            <a:r>
              <a:rPr lang="en-US" altLang="en-US" sz="3600" b="1" dirty="0">
                <a:cs typeface="Times New Roman" panose="02020603050405020304" pitchFamily="18" charset="0"/>
              </a:rPr>
              <a:t> </a:t>
            </a:r>
            <a:endParaRPr lang="en-US" altLang="en-US" sz="4800" dirty="0"/>
          </a:p>
        </p:txBody>
      </p:sp>
      <p:sp>
        <p:nvSpPr>
          <p:cNvPr id="15362" name="Text Box 12">
            <a:extLst>
              <a:ext uri="{FF2B5EF4-FFF2-40B4-BE49-F238E27FC236}">
                <a16:creationId xmlns:a16="http://schemas.microsoft.com/office/drawing/2014/main" id="{40F0307F-E172-96E9-67A4-518FD8A95BA4}"/>
              </a:ext>
            </a:extLst>
          </p:cNvPr>
          <p:cNvSpPr txBox="1">
            <a:spLocks noChangeArrowheads="1"/>
          </p:cNvSpPr>
          <p:nvPr/>
        </p:nvSpPr>
        <p:spPr bwMode="auto">
          <a:xfrm>
            <a:off x="1327152" y="3276602"/>
            <a:ext cx="5180013" cy="102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n-US" altLang="en-US" sz="1600" b="1">
                <a:cs typeface="Times New Roman" panose="02020603050405020304" pitchFamily="18" charset="0"/>
              </a:rPr>
              <a:t>Dr. Mohammed Sami</a:t>
            </a:r>
            <a:endParaRPr lang="en-US" altLang="en-US" sz="1400"/>
          </a:p>
          <a:p>
            <a:pPr algn="ctr"/>
            <a:r>
              <a:rPr lang="en-US" altLang="en-US" sz="1600" b="1">
                <a:cs typeface="Times New Roman" panose="02020603050405020304" pitchFamily="18" charset="0"/>
              </a:rPr>
              <a:t>Mohammed.sami.hasan@uomus.edu.iq</a:t>
            </a:r>
            <a:endParaRPr lang="en-US" altLang="en-US" sz="2400"/>
          </a:p>
        </p:txBody>
      </p:sp>
      <p:sp>
        <p:nvSpPr>
          <p:cNvPr id="15363" name="Rectangle 13">
            <a:extLst>
              <a:ext uri="{FF2B5EF4-FFF2-40B4-BE49-F238E27FC236}">
                <a16:creationId xmlns:a16="http://schemas.microsoft.com/office/drawing/2014/main" id="{33D15593-9A8F-D74A-F3A6-89A7C4654C98}"/>
              </a:ext>
            </a:extLst>
          </p:cNvPr>
          <p:cNvSpPr>
            <a:spLocks noChangeArrowheads="1"/>
          </p:cNvSpPr>
          <p:nvPr/>
        </p:nvSpPr>
        <p:spPr bwMode="auto">
          <a:xfrm>
            <a:off x="628652" y="46008"/>
            <a:ext cx="18473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en-US" altLang="en-US"/>
          </a:p>
        </p:txBody>
      </p:sp>
      <p:sp>
        <p:nvSpPr>
          <p:cNvPr id="15364" name="Rectangle 14">
            <a:extLst>
              <a:ext uri="{FF2B5EF4-FFF2-40B4-BE49-F238E27FC236}">
                <a16:creationId xmlns:a16="http://schemas.microsoft.com/office/drawing/2014/main" id="{0EBF9510-E674-26AC-6E50-BFCC1D3348CF}"/>
              </a:ext>
            </a:extLst>
          </p:cNvPr>
          <p:cNvSpPr>
            <a:spLocks noChangeArrowheads="1"/>
          </p:cNvSpPr>
          <p:nvPr/>
        </p:nvSpPr>
        <p:spPr bwMode="auto">
          <a:xfrm>
            <a:off x="628652" y="274608"/>
            <a:ext cx="18473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en-US" altLang="en-US"/>
          </a:p>
        </p:txBody>
      </p:sp>
      <p:pic>
        <p:nvPicPr>
          <p:cNvPr id="15365" name="Picture 1">
            <a:extLst>
              <a:ext uri="{FF2B5EF4-FFF2-40B4-BE49-F238E27FC236}">
                <a16:creationId xmlns:a16="http://schemas.microsoft.com/office/drawing/2014/main" id="{FD20B157-BD03-C803-5AC6-A880D94526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1040" y="188915"/>
            <a:ext cx="1660525" cy="202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Picture 8" descr="Al-Mustaqbal University - Apps on Google Play">
            <a:extLst>
              <a:ext uri="{FF2B5EF4-FFF2-40B4-BE49-F238E27FC236}">
                <a16:creationId xmlns:a16="http://schemas.microsoft.com/office/drawing/2014/main" id="{0D3750F6-48A2-AD7B-F274-F467F5000F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02350" y="17463"/>
            <a:ext cx="2413000" cy="241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06F37B2B-7DF2-BF03-6EF6-D51B739494F1}"/>
              </a:ext>
            </a:extLst>
          </p:cNvPr>
          <p:cNvSpPr txBox="1"/>
          <p:nvPr/>
        </p:nvSpPr>
        <p:spPr>
          <a:xfrm>
            <a:off x="1540610" y="2251963"/>
            <a:ext cx="5601493" cy="523220"/>
          </a:xfrm>
          <a:prstGeom prst="rect">
            <a:avLst/>
          </a:prstGeom>
          <a:noFill/>
        </p:spPr>
        <p:txBody>
          <a:bodyPr wrap="square" rtlCol="0">
            <a:spAutoFit/>
          </a:bodyPr>
          <a:lstStyle/>
          <a:p>
            <a:pPr algn="ctr"/>
            <a:r>
              <a:rPr lang="en-US" sz="2800" dirty="0">
                <a:solidFill>
                  <a:srgbClr val="000000"/>
                </a:solidFill>
                <a:latin typeface="Arial Black" panose="020B0604020202020204" pitchFamily="34" charset="0"/>
              </a:rPr>
              <a:t>Fluid management in ICU</a:t>
            </a:r>
          </a:p>
        </p:txBody>
      </p:sp>
    </p:spTree>
  </p:cSld>
  <p:clrMapOvr>
    <a:masterClrMapping/>
  </p:clrMapOvr>
  <p:transition spd="slow" advTm="6329"/>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FA503-0C1A-EE97-F969-91FA4C395E70}"/>
              </a:ext>
            </a:extLst>
          </p:cNvPr>
          <p:cNvSpPr>
            <a:spLocks noGrp="1"/>
          </p:cNvSpPr>
          <p:nvPr>
            <p:ph type="title"/>
          </p:nvPr>
        </p:nvSpPr>
        <p:spPr/>
        <p:txBody>
          <a:bodyPr/>
          <a:lstStyle/>
          <a:p>
            <a:pPr rtl="1"/>
            <a:r>
              <a:rPr lang="en-US" sz="3600" b="1" u="sng" dirty="0">
                <a:latin typeface="ArialMT"/>
              </a:rPr>
              <a:t>A Colloid solution </a:t>
            </a:r>
            <a:endParaRPr lang="en-US" dirty="0"/>
          </a:p>
        </p:txBody>
      </p:sp>
      <p:sp>
        <p:nvSpPr>
          <p:cNvPr id="3" name="Content Placeholder 2">
            <a:extLst>
              <a:ext uri="{FF2B5EF4-FFF2-40B4-BE49-F238E27FC236}">
                <a16:creationId xmlns:a16="http://schemas.microsoft.com/office/drawing/2014/main" id="{E826C68C-FF95-A289-5EC8-D3BF81FA9D06}"/>
              </a:ext>
            </a:extLst>
          </p:cNvPr>
          <p:cNvSpPr>
            <a:spLocks noGrp="1"/>
          </p:cNvSpPr>
          <p:nvPr>
            <p:ph idx="1"/>
          </p:nvPr>
        </p:nvSpPr>
        <p:spPr/>
        <p:txBody>
          <a:bodyPr>
            <a:normAutofit/>
          </a:bodyPr>
          <a:lstStyle/>
          <a:p>
            <a:r>
              <a:rPr lang="en-US" sz="2800" dirty="0">
                <a:latin typeface="ArialMT"/>
              </a:rPr>
              <a:t>contains large MW particles such as </a:t>
            </a:r>
            <a:r>
              <a:rPr lang="en-US" sz="2800" dirty="0">
                <a:solidFill>
                  <a:srgbClr val="FF0000"/>
                </a:solidFill>
                <a:latin typeface="ArialMT"/>
              </a:rPr>
              <a:t>proteins</a:t>
            </a:r>
            <a:r>
              <a:rPr lang="en-US" sz="2800" dirty="0">
                <a:latin typeface="ArialMT"/>
              </a:rPr>
              <a:t> or hydroxyethyl </a:t>
            </a:r>
            <a:r>
              <a:rPr lang="en-US" sz="2800" dirty="0">
                <a:solidFill>
                  <a:srgbClr val="FF0000"/>
                </a:solidFill>
                <a:latin typeface="ArialMT"/>
              </a:rPr>
              <a:t>starches</a:t>
            </a:r>
            <a:r>
              <a:rPr lang="en-US" sz="2800" dirty="0">
                <a:latin typeface="ArialMT"/>
              </a:rPr>
              <a:t> (HES) suspended in a crystalloid solution. </a:t>
            </a:r>
            <a:endParaRPr lang="en-US" sz="3200" dirty="0"/>
          </a:p>
          <a:p>
            <a:r>
              <a:rPr lang="en-US" sz="2800" dirty="0">
                <a:latin typeface="ArialMT"/>
              </a:rPr>
              <a:t>most </a:t>
            </a:r>
            <a:r>
              <a:rPr lang="en-US" sz="2800" dirty="0">
                <a:solidFill>
                  <a:srgbClr val="006DBF"/>
                </a:solidFill>
                <a:latin typeface="ArialMT"/>
              </a:rPr>
              <a:t>colloid </a:t>
            </a:r>
            <a:r>
              <a:rPr lang="en-US" sz="2800" dirty="0">
                <a:latin typeface="ArialMT"/>
              </a:rPr>
              <a:t>solutions have intravascular half-lives between </a:t>
            </a:r>
            <a:r>
              <a:rPr lang="en-US" sz="3600" b="1" dirty="0">
                <a:solidFill>
                  <a:srgbClr val="FF0000"/>
                </a:solidFill>
                <a:latin typeface="ArialMT"/>
              </a:rPr>
              <a:t>3 and 6 h. </a:t>
            </a:r>
            <a:endParaRPr lang="en-US" sz="3200" b="1" dirty="0"/>
          </a:p>
          <a:p>
            <a:pPr marL="171450" indent="-171450" algn="r" defTabSz="685800" rtl="1" eaLnBrk="1" latinLnBrk="0" hangingPunct="1">
              <a:lnSpc>
                <a:spcPct val="90000"/>
              </a:lnSpc>
              <a:spcBef>
                <a:spcPts val="750"/>
              </a:spcBef>
              <a:buFont typeface="Arial" panose="020B0604020202020204" pitchFamily="34" charset="0"/>
              <a:buChar char="•"/>
            </a:pPr>
            <a:endParaRPr lang="en-US" sz="2800" dirty="0"/>
          </a:p>
        </p:txBody>
      </p:sp>
    </p:spTree>
    <p:extLst>
      <p:ext uri="{BB962C8B-B14F-4D97-AF65-F5344CB8AC3E}">
        <p14:creationId xmlns:p14="http://schemas.microsoft.com/office/powerpoint/2010/main" val="40112720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74EE58C-43AF-C71A-B2C0-61D163F3233F}"/>
              </a:ext>
            </a:extLst>
          </p:cNvPr>
          <p:cNvSpPr>
            <a:spLocks noGrp="1"/>
          </p:cNvSpPr>
          <p:nvPr>
            <p:ph idx="1"/>
          </p:nvPr>
        </p:nvSpPr>
        <p:spPr>
          <a:xfrm>
            <a:off x="304800" y="457200"/>
            <a:ext cx="8686800" cy="5719763"/>
          </a:xfrm>
        </p:spPr>
        <p:txBody>
          <a:bodyPr>
            <a:normAutofit fontScale="92500"/>
          </a:bodyPr>
          <a:lstStyle/>
          <a:p>
            <a:pPr marL="0" indent="0">
              <a:buNone/>
            </a:pPr>
            <a:r>
              <a:rPr lang="en-US" sz="3200" b="1" dirty="0">
                <a:latin typeface="Arial" panose="020B0604020202020204" pitchFamily="34" charset="0"/>
              </a:rPr>
              <a:t>Crystalloids when given in sufficient amounts </a:t>
            </a:r>
            <a:endParaRPr lang="en-US" sz="3600" b="1" dirty="0"/>
          </a:p>
          <a:p>
            <a:pPr marL="0" indent="0">
              <a:buNone/>
            </a:pPr>
            <a:r>
              <a:rPr lang="en-US" sz="2800" b="1" dirty="0">
                <a:latin typeface="ArialMT"/>
              </a:rPr>
              <a:t>	1. Are  effective as colloids in restoring intravascular volume </a:t>
            </a:r>
            <a:endParaRPr lang="en-US" sz="3200" b="1" dirty="0"/>
          </a:p>
          <a:p>
            <a:pPr marL="0" indent="0">
              <a:buNone/>
            </a:pPr>
            <a:r>
              <a:rPr lang="en-US" sz="2800" b="1" dirty="0">
                <a:latin typeface="ArialMT"/>
              </a:rPr>
              <a:t>	2. Replacing an intravascular volume deficit </a:t>
            </a:r>
            <a:r>
              <a:rPr lang="en-US" sz="2800" b="1" dirty="0">
                <a:solidFill>
                  <a:srgbClr val="FF0000"/>
                </a:solidFill>
                <a:latin typeface="ArialMT"/>
              </a:rPr>
              <a:t>with 3-4  times the volume </a:t>
            </a:r>
            <a:r>
              <a:rPr lang="en-US" sz="2800" b="1" dirty="0">
                <a:latin typeface="ArialMT"/>
              </a:rPr>
              <a:t>needed when using colloid </a:t>
            </a:r>
            <a:endParaRPr lang="en-US" sz="3200" b="1" dirty="0"/>
          </a:p>
          <a:p>
            <a:pPr marL="0" indent="0">
              <a:buNone/>
            </a:pPr>
            <a:r>
              <a:rPr lang="en-US" sz="2800" b="1" dirty="0">
                <a:latin typeface="ArialMT"/>
              </a:rPr>
              <a:t>	3. Severe intravascular fluid deficits can be more rapidly corrected using colloid solutions . </a:t>
            </a:r>
            <a:endParaRPr lang="en-US" sz="3200" b="1" dirty="0"/>
          </a:p>
          <a:p>
            <a:pPr marL="0" indent="0">
              <a:buNone/>
            </a:pPr>
            <a:r>
              <a:rPr lang="en-US" sz="2800" b="1" dirty="0">
                <a:latin typeface="ArialMT"/>
              </a:rPr>
              <a:t>	4. The rapid administration of large amounts of crystalloids (&gt;4-5L) is associated with </a:t>
            </a:r>
            <a:r>
              <a:rPr lang="en-US" sz="2800" b="1" dirty="0">
                <a:solidFill>
                  <a:srgbClr val="FF0000"/>
                </a:solidFill>
                <a:latin typeface="ArialMT"/>
              </a:rPr>
              <a:t>tissue edema</a:t>
            </a:r>
            <a:r>
              <a:rPr lang="en-US" sz="2800" b="1" dirty="0">
                <a:latin typeface="ArialMT"/>
              </a:rPr>
              <a:t>. </a:t>
            </a:r>
            <a:endParaRPr lang="en-US" sz="3200" b="1" dirty="0"/>
          </a:p>
          <a:p>
            <a:pPr marL="0" indent="0">
              <a:buNone/>
            </a:pPr>
            <a:r>
              <a:rPr lang="en-US" sz="2800" b="1" dirty="0">
                <a:latin typeface="ArialMT"/>
              </a:rPr>
              <a:t> </a:t>
            </a:r>
            <a:r>
              <a:rPr lang="en-US" sz="2800" b="1" dirty="0">
                <a:solidFill>
                  <a:srgbClr val="FF0000"/>
                </a:solidFill>
                <a:latin typeface="ArialMT"/>
              </a:rPr>
              <a:t>marked tissue edema </a:t>
            </a:r>
            <a:r>
              <a:rPr lang="en-US" sz="2800" b="1" dirty="0">
                <a:latin typeface="ArialMT"/>
              </a:rPr>
              <a:t>can impair oxygen transport, tissue healing, and return of bowel function following major surgery. </a:t>
            </a:r>
            <a:endParaRPr lang="en-US" sz="3200" b="1" dirty="0"/>
          </a:p>
          <a:p>
            <a:pPr marL="0" indent="0">
              <a:buNone/>
            </a:pPr>
            <a:endParaRPr lang="en-US" sz="3200" b="1" dirty="0"/>
          </a:p>
        </p:txBody>
      </p:sp>
    </p:spTree>
    <p:extLst>
      <p:ext uri="{BB962C8B-B14F-4D97-AF65-F5344CB8AC3E}">
        <p14:creationId xmlns:p14="http://schemas.microsoft.com/office/powerpoint/2010/main" val="1087765707"/>
      </p:ext>
    </p:extLst>
  </p:cSld>
  <p:clrMapOvr>
    <a:masterClrMapping/>
  </p:clrMapOvr>
  <mc:AlternateContent xmlns:mc="http://schemas.openxmlformats.org/markup-compatibility/2006" xmlns:p14="http://schemas.microsoft.com/office/powerpoint/2010/main">
    <mc:Choice Requires="p14">
      <p:transition spd="slow" p14:dur="2000" advTm="91233"/>
    </mc:Choice>
    <mc:Fallback xmlns="">
      <p:transition spd="slow" advTm="91233"/>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1877E-FEB3-8114-075F-470CEB928C3D}"/>
              </a:ext>
            </a:extLst>
          </p:cNvPr>
          <p:cNvSpPr>
            <a:spLocks noGrp="1"/>
          </p:cNvSpPr>
          <p:nvPr>
            <p:ph type="title"/>
          </p:nvPr>
        </p:nvSpPr>
        <p:spPr>
          <a:xfrm>
            <a:off x="152400" y="365128"/>
            <a:ext cx="8763000" cy="1325563"/>
          </a:xfrm>
        </p:spPr>
        <p:txBody>
          <a:bodyPr>
            <a:normAutofit/>
          </a:bodyPr>
          <a:lstStyle/>
          <a:p>
            <a:r>
              <a:rPr lang="en-US" sz="2400" b="1" dirty="0">
                <a:latin typeface="Arial" panose="020B0604020202020204" pitchFamily="34" charset="0"/>
              </a:rPr>
              <a:t>Comparison of Plasma and Crystalloid Resuscitation Fluids </a:t>
            </a:r>
            <a:br>
              <a:rPr lang="en-US" sz="4000" b="1" dirty="0"/>
            </a:br>
            <a:endParaRPr lang="en-US" sz="4000" b="1" dirty="0"/>
          </a:p>
        </p:txBody>
      </p:sp>
      <p:pic>
        <p:nvPicPr>
          <p:cNvPr id="4" name="Content Placeholder 3">
            <a:extLst>
              <a:ext uri="{FF2B5EF4-FFF2-40B4-BE49-F238E27FC236}">
                <a16:creationId xmlns:a16="http://schemas.microsoft.com/office/drawing/2014/main" id="{AD9357E3-1277-5967-FA2D-97E06C242E62}"/>
              </a:ext>
            </a:extLst>
          </p:cNvPr>
          <p:cNvPicPr>
            <a:picLocks noGrp="1" noChangeAspect="1"/>
          </p:cNvPicPr>
          <p:nvPr>
            <p:ph idx="1"/>
          </p:nvPr>
        </p:nvPicPr>
        <p:blipFill>
          <a:blip r:embed="rId2"/>
          <a:stretch>
            <a:fillRect/>
          </a:stretch>
        </p:blipFill>
        <p:spPr>
          <a:xfrm>
            <a:off x="168385" y="1626775"/>
            <a:ext cx="8763000" cy="3326225"/>
          </a:xfrm>
          <a:prstGeom prst="rect">
            <a:avLst/>
          </a:prstGeom>
        </p:spPr>
      </p:pic>
    </p:spTree>
    <p:extLst>
      <p:ext uri="{BB962C8B-B14F-4D97-AF65-F5344CB8AC3E}">
        <p14:creationId xmlns:p14="http://schemas.microsoft.com/office/powerpoint/2010/main" val="3165136106"/>
      </p:ext>
    </p:extLst>
  </p:cSld>
  <p:clrMapOvr>
    <a:masterClrMapping/>
  </p:clrMapOvr>
  <mc:AlternateContent xmlns:mc="http://schemas.openxmlformats.org/markup-compatibility/2006" xmlns:p14="http://schemas.microsoft.com/office/powerpoint/2010/main">
    <mc:Choice Requires="p14">
      <p:transition spd="slow" p14:dur="2000" advTm="109000"/>
    </mc:Choice>
    <mc:Fallback xmlns="">
      <p:transition spd="slow" advTm="109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CA0C0-E25E-FA3D-7968-0BF5FDF866AC}"/>
              </a:ext>
            </a:extLst>
          </p:cNvPr>
          <p:cNvSpPr>
            <a:spLocks noGrp="1"/>
          </p:cNvSpPr>
          <p:nvPr>
            <p:ph type="title"/>
          </p:nvPr>
        </p:nvSpPr>
        <p:spPr/>
        <p:txBody>
          <a:bodyPr>
            <a:normAutofit/>
          </a:bodyPr>
          <a:lstStyle/>
          <a:p>
            <a:r>
              <a:rPr lang="en-US" sz="4400" b="1" dirty="0">
                <a:solidFill>
                  <a:srgbClr val="FF0000"/>
                </a:solidFill>
                <a:latin typeface="Arial" panose="020B0604020202020204" pitchFamily="34" charset="0"/>
              </a:rPr>
              <a:t>Infusion of common fluids </a:t>
            </a:r>
            <a:br>
              <a:rPr lang="en-US" sz="4000" dirty="0">
                <a:solidFill>
                  <a:srgbClr val="FF0000"/>
                </a:solidFill>
              </a:rPr>
            </a:br>
            <a:endParaRPr lang="en-US" sz="4000" dirty="0">
              <a:solidFill>
                <a:srgbClr val="FF0000"/>
              </a:solidFill>
            </a:endParaRPr>
          </a:p>
        </p:txBody>
      </p:sp>
      <p:sp>
        <p:nvSpPr>
          <p:cNvPr id="3" name="Content Placeholder 2">
            <a:extLst>
              <a:ext uri="{FF2B5EF4-FFF2-40B4-BE49-F238E27FC236}">
                <a16:creationId xmlns:a16="http://schemas.microsoft.com/office/drawing/2014/main" id="{28098C42-2A25-53A6-2BEA-4C37C86CEC5D}"/>
              </a:ext>
            </a:extLst>
          </p:cNvPr>
          <p:cNvSpPr>
            <a:spLocks noGrp="1"/>
          </p:cNvSpPr>
          <p:nvPr>
            <p:ph idx="1"/>
          </p:nvPr>
        </p:nvSpPr>
        <p:spPr>
          <a:xfrm>
            <a:off x="381000" y="1143000"/>
            <a:ext cx="8458200" cy="5033963"/>
          </a:xfrm>
        </p:spPr>
        <p:txBody>
          <a:bodyPr>
            <a:normAutofit/>
          </a:bodyPr>
          <a:lstStyle/>
          <a:p>
            <a:r>
              <a:rPr lang="en-US" sz="3200" dirty="0">
                <a:latin typeface="ArialMT"/>
              </a:rPr>
              <a:t>Infusion of 1 L of 0.9% </a:t>
            </a:r>
            <a:r>
              <a:rPr lang="en-US" sz="3200" dirty="0" err="1">
                <a:latin typeface="ArialMT"/>
              </a:rPr>
              <a:t>NaCL</a:t>
            </a:r>
            <a:r>
              <a:rPr lang="en-US" sz="3200" dirty="0">
                <a:latin typeface="ArialMT"/>
              </a:rPr>
              <a:t> adds </a:t>
            </a:r>
            <a:r>
              <a:rPr lang="en-US" sz="3200" dirty="0">
                <a:solidFill>
                  <a:srgbClr val="FF0000"/>
                </a:solidFill>
                <a:latin typeface="ArialMT"/>
              </a:rPr>
              <a:t>275</a:t>
            </a:r>
            <a:r>
              <a:rPr lang="en-US" sz="3200" dirty="0">
                <a:latin typeface="ArialMT"/>
              </a:rPr>
              <a:t> mL to the plasma volume and </a:t>
            </a:r>
            <a:r>
              <a:rPr lang="en-US" sz="3200" dirty="0">
                <a:solidFill>
                  <a:srgbClr val="FF0000"/>
                </a:solidFill>
                <a:latin typeface="ArialMT"/>
              </a:rPr>
              <a:t>825</a:t>
            </a:r>
            <a:r>
              <a:rPr lang="en-US" sz="3200" dirty="0">
                <a:latin typeface="ArialMT"/>
              </a:rPr>
              <a:t> mL to the interstitial volume </a:t>
            </a:r>
            <a:endParaRPr lang="en-US" sz="3600" dirty="0"/>
          </a:p>
          <a:p>
            <a:r>
              <a:rPr lang="en-US" sz="3200" dirty="0">
                <a:latin typeface="ArialMT"/>
              </a:rPr>
              <a:t>Note: the total volume expansion (1100 mL) slightly greater than the infused volume. </a:t>
            </a:r>
            <a:endParaRPr lang="en-US" sz="3600" dirty="0"/>
          </a:p>
          <a:p>
            <a:r>
              <a:rPr lang="en-US" sz="3200" dirty="0">
                <a:latin typeface="ArialMT"/>
              </a:rPr>
              <a:t>This is the result of a fluid </a:t>
            </a:r>
            <a:r>
              <a:rPr lang="en-US" sz="3200" dirty="0">
                <a:solidFill>
                  <a:srgbClr val="006DBF"/>
                </a:solidFill>
                <a:latin typeface="ArialMT"/>
              </a:rPr>
              <a:t>shift from the ICF to extracellular space</a:t>
            </a:r>
            <a:r>
              <a:rPr lang="en-US" sz="3200" dirty="0">
                <a:latin typeface="ArialMT"/>
              </a:rPr>
              <a:t>, because isotonic saline is slightly hypertonic to the Plasma </a:t>
            </a:r>
            <a:endParaRPr lang="en-US" sz="3600" dirty="0"/>
          </a:p>
          <a:p>
            <a:endParaRPr lang="en-US" sz="3600" dirty="0"/>
          </a:p>
        </p:txBody>
      </p:sp>
    </p:spTree>
    <p:extLst>
      <p:ext uri="{BB962C8B-B14F-4D97-AF65-F5344CB8AC3E}">
        <p14:creationId xmlns:p14="http://schemas.microsoft.com/office/powerpoint/2010/main" val="1681284269"/>
      </p:ext>
    </p:extLst>
  </p:cSld>
  <p:clrMapOvr>
    <a:masterClrMapping/>
  </p:clrMapOvr>
  <mc:AlternateContent xmlns:mc="http://schemas.openxmlformats.org/markup-compatibility/2006" xmlns:p14="http://schemas.microsoft.com/office/powerpoint/2010/main">
    <mc:Choice Requires="p14">
      <p:transition spd="slow" p14:dur="2000" advTm="39073"/>
    </mc:Choice>
    <mc:Fallback xmlns="">
      <p:transition spd="slow" advTm="39073"/>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BFF95-AB6E-132A-9DEF-384A6E63318C}"/>
              </a:ext>
            </a:extLst>
          </p:cNvPr>
          <p:cNvSpPr>
            <a:spLocks noGrp="1"/>
          </p:cNvSpPr>
          <p:nvPr>
            <p:ph type="title"/>
          </p:nvPr>
        </p:nvSpPr>
        <p:spPr/>
        <p:txBody>
          <a:bodyPr/>
          <a:lstStyle/>
          <a:p>
            <a:endParaRPr lang="en-US"/>
          </a:p>
        </p:txBody>
      </p:sp>
      <p:pic>
        <p:nvPicPr>
          <p:cNvPr id="2050" name="Picture 2" descr="Intravenous fluid therapy in adult inpatients | The BMJ">
            <a:extLst>
              <a:ext uri="{FF2B5EF4-FFF2-40B4-BE49-F238E27FC236}">
                <a16:creationId xmlns:a16="http://schemas.microsoft.com/office/drawing/2014/main" id="{CB01E0D7-E099-ED24-26AB-8C5DADEB6A69}"/>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282" b="20842"/>
          <a:stretch/>
        </p:blipFill>
        <p:spPr bwMode="auto">
          <a:xfrm>
            <a:off x="0" y="67896"/>
            <a:ext cx="9144000" cy="6722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8191620"/>
      </p:ext>
    </p:extLst>
  </p:cSld>
  <p:clrMapOvr>
    <a:masterClrMapping/>
  </p:clrMapOvr>
  <mc:AlternateContent xmlns:mc="http://schemas.openxmlformats.org/markup-compatibility/2006" xmlns:p14="http://schemas.microsoft.com/office/powerpoint/2010/main">
    <mc:Choice Requires="p14">
      <p:transition spd="slow" p14:dur="2000" advTm="35800"/>
    </mc:Choice>
    <mc:Fallback xmlns="">
      <p:transition spd="slow" advTm="358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39032-BED1-3C8C-8B4A-265B2D6BDB11}"/>
              </a:ext>
            </a:extLst>
          </p:cNvPr>
          <p:cNvSpPr>
            <a:spLocks noGrp="1"/>
          </p:cNvSpPr>
          <p:nvPr>
            <p:ph type="title"/>
          </p:nvPr>
        </p:nvSpPr>
        <p:spPr/>
        <p:txBody>
          <a:bodyPr>
            <a:normAutofit/>
          </a:bodyPr>
          <a:lstStyle/>
          <a:p>
            <a:pPr algn="ctr"/>
            <a:r>
              <a:rPr lang="en-US" sz="3200" b="1" dirty="0">
                <a:latin typeface="Arial" panose="020B0604020202020204" pitchFamily="34" charset="0"/>
              </a:rPr>
              <a:t>Volume Effects </a:t>
            </a:r>
            <a:br>
              <a:rPr lang="en-US" sz="4800" b="1" dirty="0"/>
            </a:br>
            <a:endParaRPr lang="en-US" sz="4800" b="1" dirty="0"/>
          </a:p>
        </p:txBody>
      </p:sp>
      <p:pic>
        <p:nvPicPr>
          <p:cNvPr id="31745" name="Picture 1" descr="page90image5187536">
            <a:extLst>
              <a:ext uri="{FF2B5EF4-FFF2-40B4-BE49-F238E27FC236}">
                <a16:creationId xmlns:a16="http://schemas.microsoft.com/office/drawing/2014/main" id="{C210654C-7608-FC84-77B7-223BF0A89BF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28650" y="842315"/>
            <a:ext cx="7886700" cy="5783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6873514"/>
      </p:ext>
    </p:extLst>
  </p:cSld>
  <p:clrMapOvr>
    <a:masterClrMapping/>
  </p:clrMapOvr>
  <mc:AlternateContent xmlns:mc="http://schemas.openxmlformats.org/markup-compatibility/2006" xmlns:p14="http://schemas.microsoft.com/office/powerpoint/2010/main">
    <mc:Choice Requires="p14">
      <p:transition spd="slow" p14:dur="2000" advTm="6568"/>
    </mc:Choice>
    <mc:Fallback xmlns="">
      <p:transition spd="slow" advTm="6568"/>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E375E-1882-B65A-0C8F-40E04660FB0C}"/>
              </a:ext>
            </a:extLst>
          </p:cNvPr>
          <p:cNvSpPr>
            <a:spLocks noGrp="1"/>
          </p:cNvSpPr>
          <p:nvPr>
            <p:ph type="title"/>
          </p:nvPr>
        </p:nvSpPr>
        <p:spPr>
          <a:xfrm>
            <a:off x="628650" y="365128"/>
            <a:ext cx="8210550" cy="1325563"/>
          </a:xfrm>
        </p:spPr>
        <p:txBody>
          <a:bodyPr>
            <a:normAutofit fontScale="90000"/>
          </a:bodyPr>
          <a:lstStyle/>
          <a:p>
            <a:r>
              <a:rPr lang="en-US" sz="3600" b="1" dirty="0">
                <a:solidFill>
                  <a:srgbClr val="006DBF"/>
                </a:solidFill>
                <a:latin typeface="Arial" panose="020B0604020202020204" pitchFamily="34" charset="0"/>
              </a:rPr>
              <a:t>1. 0.9% Sodium Chloride (Normal Saline) </a:t>
            </a:r>
            <a:br>
              <a:rPr lang="en-US" b="1" dirty="0"/>
            </a:br>
            <a:endParaRPr lang="en-US" b="1" dirty="0"/>
          </a:p>
        </p:txBody>
      </p:sp>
      <p:sp>
        <p:nvSpPr>
          <p:cNvPr id="3" name="Content Placeholder 2">
            <a:extLst>
              <a:ext uri="{FF2B5EF4-FFF2-40B4-BE49-F238E27FC236}">
                <a16:creationId xmlns:a16="http://schemas.microsoft.com/office/drawing/2014/main" id="{F9C1E63D-63C3-284C-BC23-4726AD4F263E}"/>
              </a:ext>
            </a:extLst>
          </p:cNvPr>
          <p:cNvSpPr>
            <a:spLocks noGrp="1"/>
          </p:cNvSpPr>
          <p:nvPr>
            <p:ph idx="1"/>
          </p:nvPr>
        </p:nvSpPr>
        <p:spPr>
          <a:xfrm>
            <a:off x="0" y="1295400"/>
            <a:ext cx="8991600" cy="4881563"/>
          </a:xfrm>
        </p:spPr>
        <p:txBody>
          <a:bodyPr>
            <a:normAutofit/>
          </a:bodyPr>
          <a:lstStyle/>
          <a:p>
            <a:pPr marL="0" indent="0">
              <a:buNone/>
            </a:pPr>
            <a:r>
              <a:rPr lang="en-US" sz="2800" dirty="0">
                <a:latin typeface="ArialMT"/>
              </a:rPr>
              <a:t>Indications  :</a:t>
            </a:r>
            <a:endParaRPr lang="en-US" sz="3200" dirty="0"/>
          </a:p>
          <a:p>
            <a:pPr marL="685800" lvl="2" indent="0">
              <a:buNone/>
            </a:pPr>
            <a:r>
              <a:rPr lang="en-US" sz="2500" dirty="0">
                <a:latin typeface="ArialMT"/>
              </a:rPr>
              <a:t>1- </a:t>
            </a:r>
            <a:r>
              <a:rPr lang="en-US" sz="2500" dirty="0">
                <a:solidFill>
                  <a:srgbClr val="FF0000"/>
                </a:solidFill>
                <a:latin typeface="ArialMT"/>
              </a:rPr>
              <a:t>Extracellular fluid replacement </a:t>
            </a:r>
            <a:r>
              <a:rPr lang="en-US" sz="2500" dirty="0">
                <a:latin typeface="ArialMT"/>
              </a:rPr>
              <a:t>(e.g. </a:t>
            </a:r>
            <a:r>
              <a:rPr lang="en-US" sz="2100" dirty="0">
                <a:latin typeface="ArialMT"/>
              </a:rPr>
              <a:t>Dehydration, hypovolemia, hemorrhage, sepsis</a:t>
            </a:r>
            <a:r>
              <a:rPr lang="en-US" sz="2500" dirty="0">
                <a:latin typeface="ArialMT"/>
              </a:rPr>
              <a:t>). </a:t>
            </a:r>
          </a:p>
          <a:p>
            <a:pPr marL="685800" lvl="2" indent="0">
              <a:buNone/>
            </a:pPr>
            <a:r>
              <a:rPr lang="en-US" sz="2500" dirty="0">
                <a:latin typeface="ArialMT"/>
              </a:rPr>
              <a:t>2- </a:t>
            </a:r>
            <a:r>
              <a:rPr lang="en-US" sz="2500" dirty="0">
                <a:solidFill>
                  <a:srgbClr val="FF0000"/>
                </a:solidFill>
                <a:latin typeface="ArialMT"/>
              </a:rPr>
              <a:t>Treatment of metabolic alkalosis </a:t>
            </a:r>
            <a:r>
              <a:rPr lang="en-US" sz="2500" dirty="0">
                <a:latin typeface="ArialMT"/>
              </a:rPr>
              <a:t>in the presence of fluid loss. </a:t>
            </a:r>
            <a:endParaRPr lang="en-US" sz="2500" dirty="0">
              <a:latin typeface="SymbolMT"/>
            </a:endParaRPr>
          </a:p>
          <a:p>
            <a:pPr marL="685800" lvl="2" indent="0">
              <a:buNone/>
            </a:pPr>
            <a:r>
              <a:rPr lang="en-US" sz="2500" dirty="0">
                <a:latin typeface="ArialMT"/>
              </a:rPr>
              <a:t>3- </a:t>
            </a:r>
            <a:r>
              <a:rPr lang="en-US" sz="2500" dirty="0">
                <a:solidFill>
                  <a:srgbClr val="FF0000"/>
                </a:solidFill>
                <a:latin typeface="ArialMT"/>
              </a:rPr>
              <a:t>Mild sodium depletion</a:t>
            </a:r>
            <a:r>
              <a:rPr lang="en-US" sz="2500" dirty="0">
                <a:latin typeface="ArialMT"/>
              </a:rPr>
              <a:t>.</a:t>
            </a:r>
            <a:endParaRPr lang="en-US" sz="2500" dirty="0">
              <a:latin typeface="SymbolMT"/>
            </a:endParaRPr>
          </a:p>
          <a:p>
            <a:pPr marL="685800" lvl="2" indent="0">
              <a:buNone/>
            </a:pPr>
            <a:r>
              <a:rPr lang="en-US" sz="2500" dirty="0">
                <a:latin typeface="ArialMT"/>
              </a:rPr>
              <a:t>4-</a:t>
            </a:r>
            <a:r>
              <a:rPr lang="en-US" sz="2500" dirty="0">
                <a:solidFill>
                  <a:srgbClr val="006DBF"/>
                </a:solidFill>
                <a:latin typeface="ArialMT"/>
              </a:rPr>
              <a:t> </a:t>
            </a:r>
            <a:r>
              <a:rPr lang="en-US" sz="2500" dirty="0">
                <a:solidFill>
                  <a:srgbClr val="FF0000"/>
                </a:solidFill>
                <a:latin typeface="ArialMT"/>
              </a:rPr>
              <a:t> diluents for the infusion of compatible drug additives. </a:t>
            </a:r>
            <a:endParaRPr lang="en-US" sz="2500" dirty="0">
              <a:solidFill>
                <a:srgbClr val="FF0000"/>
              </a:solidFill>
              <a:latin typeface="SymbolMT"/>
            </a:endParaRPr>
          </a:p>
          <a:p>
            <a:pPr marL="685800" lvl="2" indent="0">
              <a:buNone/>
            </a:pPr>
            <a:r>
              <a:rPr lang="en-US" sz="2500" dirty="0">
                <a:latin typeface="ArialMT"/>
              </a:rPr>
              <a:t>5- Used also in traumatic brain injury or any </a:t>
            </a:r>
            <a:r>
              <a:rPr lang="en-US" sz="2500" dirty="0">
                <a:solidFill>
                  <a:srgbClr val="FF0000"/>
                </a:solidFill>
                <a:latin typeface="ArialMT"/>
              </a:rPr>
              <a:t>brain edema</a:t>
            </a:r>
            <a:r>
              <a:rPr lang="en-US" sz="2500" dirty="0">
                <a:latin typeface="ArialMT"/>
              </a:rPr>
              <a:t>. </a:t>
            </a:r>
            <a:endParaRPr lang="en-US" sz="2500" dirty="0">
              <a:latin typeface="SymbolMT"/>
            </a:endParaRPr>
          </a:p>
          <a:p>
            <a:pPr marL="685800" lvl="2" indent="0">
              <a:buNone/>
            </a:pPr>
            <a:r>
              <a:rPr lang="en-US" sz="2500" dirty="0">
                <a:latin typeface="ArialMT"/>
              </a:rPr>
              <a:t>6- Replacement fluid in </a:t>
            </a:r>
            <a:r>
              <a:rPr lang="en-US" sz="2500" dirty="0">
                <a:solidFill>
                  <a:srgbClr val="FF0000"/>
                </a:solidFill>
                <a:latin typeface="ArialMT"/>
              </a:rPr>
              <a:t>hyperkalemia</a:t>
            </a:r>
            <a:r>
              <a:rPr lang="en-US" sz="2900" dirty="0">
                <a:solidFill>
                  <a:srgbClr val="FF0000"/>
                </a:solidFill>
                <a:latin typeface="ArialMT"/>
              </a:rPr>
              <a:t>. </a:t>
            </a:r>
            <a:endParaRPr lang="en-US" sz="2900" dirty="0">
              <a:solidFill>
                <a:srgbClr val="FF0000"/>
              </a:solidFill>
              <a:latin typeface="SymbolMT"/>
            </a:endParaRPr>
          </a:p>
          <a:p>
            <a:pPr marL="0" indent="0">
              <a:buNone/>
            </a:pPr>
            <a:endParaRPr lang="en-US" sz="3200" dirty="0"/>
          </a:p>
        </p:txBody>
      </p:sp>
    </p:spTree>
    <p:extLst>
      <p:ext uri="{BB962C8B-B14F-4D97-AF65-F5344CB8AC3E}">
        <p14:creationId xmlns:p14="http://schemas.microsoft.com/office/powerpoint/2010/main" val="237494506"/>
      </p:ext>
    </p:extLst>
  </p:cSld>
  <p:clrMapOvr>
    <a:masterClrMapping/>
  </p:clrMapOvr>
  <mc:AlternateContent xmlns:mc="http://schemas.openxmlformats.org/markup-compatibility/2006" xmlns:p14="http://schemas.microsoft.com/office/powerpoint/2010/main">
    <mc:Choice Requires="p14">
      <p:transition spd="slow" p14:dur="2000" advTm="76200"/>
    </mc:Choice>
    <mc:Fallback xmlns="">
      <p:transition spd="slow" advTm="762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3419F-E372-BC0A-D041-85A3DCFC257E}"/>
              </a:ext>
            </a:extLst>
          </p:cNvPr>
          <p:cNvSpPr>
            <a:spLocks noGrp="1"/>
          </p:cNvSpPr>
          <p:nvPr>
            <p:ph type="title"/>
          </p:nvPr>
        </p:nvSpPr>
        <p:spPr/>
        <p:txBody>
          <a:bodyPr/>
          <a:lstStyle/>
          <a:p>
            <a:br>
              <a:rPr lang="en-US" dirty="0">
                <a:effectLst/>
              </a:rPr>
            </a:br>
            <a:endParaRPr lang="en-US" dirty="0"/>
          </a:p>
        </p:txBody>
      </p:sp>
      <p:sp>
        <p:nvSpPr>
          <p:cNvPr id="3" name="Content Placeholder 2">
            <a:extLst>
              <a:ext uri="{FF2B5EF4-FFF2-40B4-BE49-F238E27FC236}">
                <a16:creationId xmlns:a16="http://schemas.microsoft.com/office/drawing/2014/main" id="{53396E63-1A87-E53D-3172-0CF022E6BB8C}"/>
              </a:ext>
            </a:extLst>
          </p:cNvPr>
          <p:cNvSpPr>
            <a:spLocks noGrp="1"/>
          </p:cNvSpPr>
          <p:nvPr>
            <p:ph idx="1"/>
          </p:nvPr>
        </p:nvSpPr>
        <p:spPr>
          <a:xfrm>
            <a:off x="152400" y="1143000"/>
            <a:ext cx="8686800" cy="5033963"/>
          </a:xfrm>
        </p:spPr>
        <p:txBody>
          <a:bodyPr>
            <a:normAutofit/>
          </a:bodyPr>
          <a:lstStyle/>
          <a:p>
            <a:pPr marL="457200" lvl="1" indent="0">
              <a:buNone/>
            </a:pPr>
            <a:r>
              <a:rPr lang="en-US" sz="2800" dirty="0">
                <a:latin typeface="ArialMT"/>
              </a:rPr>
              <a:t>7-preferred solution for </a:t>
            </a:r>
            <a:r>
              <a:rPr lang="en-US" sz="2800" dirty="0">
                <a:solidFill>
                  <a:srgbClr val="FF0000"/>
                </a:solidFill>
                <a:latin typeface="ArialMT"/>
              </a:rPr>
              <a:t>diluting packed RBC</a:t>
            </a:r>
            <a:r>
              <a:rPr lang="en-US" sz="2800" dirty="0">
                <a:latin typeface="ArialMT"/>
              </a:rPr>
              <a:t>  prior to transfusion. </a:t>
            </a:r>
          </a:p>
          <a:p>
            <a:pPr marL="457200" lvl="1" indent="0">
              <a:buNone/>
            </a:pPr>
            <a:endParaRPr lang="en-US" sz="2800" dirty="0">
              <a:latin typeface="SymbolMT"/>
            </a:endParaRPr>
          </a:p>
          <a:p>
            <a:pPr marL="457200" lvl="1" indent="0">
              <a:buNone/>
            </a:pPr>
            <a:r>
              <a:rPr lang="en-US" sz="2800" dirty="0">
                <a:latin typeface="ArialMT"/>
              </a:rPr>
              <a:t>8-It is used in </a:t>
            </a:r>
            <a:r>
              <a:rPr lang="en-US" sz="2800" dirty="0">
                <a:solidFill>
                  <a:srgbClr val="FF0000"/>
                </a:solidFill>
                <a:latin typeface="ArialMT"/>
              </a:rPr>
              <a:t>DKA</a:t>
            </a:r>
            <a:r>
              <a:rPr lang="en-US" sz="2800" dirty="0">
                <a:latin typeface="ArialMT"/>
              </a:rPr>
              <a:t> when there is severe hypovolemia and when serum sodium </a:t>
            </a:r>
            <a:r>
              <a:rPr lang="en-US" sz="2800" dirty="0">
                <a:latin typeface="SymbolMT"/>
              </a:rPr>
              <a:t> </a:t>
            </a:r>
            <a:r>
              <a:rPr lang="en-US" sz="2800" dirty="0">
                <a:latin typeface="ArialMT"/>
              </a:rPr>
              <a:t>less than 140meq/L. </a:t>
            </a:r>
            <a:endParaRPr lang="en-US" sz="2800" dirty="0">
              <a:latin typeface="SymbolMT"/>
            </a:endParaRPr>
          </a:p>
          <a:p>
            <a:endParaRPr lang="en-US" sz="4000" dirty="0"/>
          </a:p>
        </p:txBody>
      </p:sp>
    </p:spTree>
    <p:extLst>
      <p:ext uri="{BB962C8B-B14F-4D97-AF65-F5344CB8AC3E}">
        <p14:creationId xmlns:p14="http://schemas.microsoft.com/office/powerpoint/2010/main" val="2031099391"/>
      </p:ext>
    </p:extLst>
  </p:cSld>
  <p:clrMapOvr>
    <a:masterClrMapping/>
  </p:clrMapOvr>
  <mc:AlternateContent xmlns:mc="http://schemas.openxmlformats.org/markup-compatibility/2006" xmlns:p14="http://schemas.microsoft.com/office/powerpoint/2010/main">
    <mc:Choice Requires="p14">
      <p:transition spd="slow" p14:dur="2000" advTm="39707"/>
    </mc:Choice>
    <mc:Fallback xmlns="">
      <p:transition spd="slow" advTm="39707"/>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AA67D2-C1B0-F5DC-4C38-DCC1FBD92F33}"/>
              </a:ext>
            </a:extLst>
          </p:cNvPr>
          <p:cNvSpPr>
            <a:spLocks noGrp="1"/>
          </p:cNvSpPr>
          <p:nvPr>
            <p:ph type="title"/>
          </p:nvPr>
        </p:nvSpPr>
        <p:spPr/>
        <p:txBody>
          <a:bodyPr>
            <a:normAutofit/>
          </a:bodyPr>
          <a:lstStyle/>
          <a:p>
            <a:pPr algn="ctr"/>
            <a:r>
              <a:rPr lang="en-US" sz="3200" b="1" dirty="0">
                <a:solidFill>
                  <a:srgbClr val="FF0000"/>
                </a:solidFill>
                <a:latin typeface="Arial" panose="020B0604020202020204" pitchFamily="34" charset="0"/>
              </a:rPr>
              <a:t>2. Hypertonic saline </a:t>
            </a:r>
            <a:br>
              <a:rPr lang="en-US" sz="4800" b="1" dirty="0">
                <a:solidFill>
                  <a:srgbClr val="FF0000"/>
                </a:solidFill>
              </a:rPr>
            </a:br>
            <a:endParaRPr lang="en-US" sz="4800" b="1" dirty="0">
              <a:solidFill>
                <a:srgbClr val="FF0000"/>
              </a:solidFill>
            </a:endParaRPr>
          </a:p>
        </p:txBody>
      </p:sp>
      <p:sp>
        <p:nvSpPr>
          <p:cNvPr id="3" name="Content Placeholder 2">
            <a:extLst>
              <a:ext uri="{FF2B5EF4-FFF2-40B4-BE49-F238E27FC236}">
                <a16:creationId xmlns:a16="http://schemas.microsoft.com/office/drawing/2014/main" id="{A7886463-A0C2-3135-D9B0-A6335486E6B6}"/>
              </a:ext>
            </a:extLst>
          </p:cNvPr>
          <p:cNvSpPr>
            <a:spLocks noGrp="1"/>
          </p:cNvSpPr>
          <p:nvPr>
            <p:ph idx="1"/>
          </p:nvPr>
        </p:nvSpPr>
        <p:spPr>
          <a:xfrm>
            <a:off x="304800" y="1066800"/>
            <a:ext cx="8458200" cy="5110163"/>
          </a:xfrm>
        </p:spPr>
        <p:txBody>
          <a:bodyPr>
            <a:normAutofit/>
          </a:bodyPr>
          <a:lstStyle/>
          <a:p>
            <a:pPr marL="0" indent="0">
              <a:buNone/>
            </a:pPr>
            <a:r>
              <a:rPr lang="en-US" sz="3200" dirty="0">
                <a:latin typeface="ArialMT"/>
              </a:rPr>
              <a:t>Hypertonic 3% saline is used  in therapy of </a:t>
            </a:r>
            <a:r>
              <a:rPr lang="en-US" sz="3200" dirty="0">
                <a:solidFill>
                  <a:srgbClr val="FF0000"/>
                </a:solidFill>
                <a:latin typeface="ArialMT"/>
              </a:rPr>
              <a:t>severe symptomatic hyponatremia</a:t>
            </a:r>
            <a:r>
              <a:rPr lang="en-US" sz="3200" dirty="0">
                <a:latin typeface="ArialMT"/>
              </a:rPr>
              <a:t>. Hypertonic 3%, 7.5% or 23.4% saline can be used in case of </a:t>
            </a:r>
            <a:r>
              <a:rPr lang="en-US" sz="3200" dirty="0">
                <a:solidFill>
                  <a:srgbClr val="FF0000"/>
                </a:solidFill>
                <a:latin typeface="ArialMT"/>
              </a:rPr>
              <a:t>severe brain edema </a:t>
            </a:r>
            <a:endParaRPr lang="en-US" sz="3600" dirty="0">
              <a:solidFill>
                <a:srgbClr val="FF0000"/>
              </a:solidFill>
            </a:endParaRPr>
          </a:p>
          <a:p>
            <a:endParaRPr lang="en-US" sz="3600" dirty="0"/>
          </a:p>
        </p:txBody>
      </p:sp>
    </p:spTree>
    <p:extLst>
      <p:ext uri="{BB962C8B-B14F-4D97-AF65-F5344CB8AC3E}">
        <p14:creationId xmlns:p14="http://schemas.microsoft.com/office/powerpoint/2010/main" val="1164021493"/>
      </p:ext>
    </p:extLst>
  </p:cSld>
  <p:clrMapOvr>
    <a:masterClrMapping/>
  </p:clrMapOvr>
  <mc:AlternateContent xmlns:mc="http://schemas.openxmlformats.org/markup-compatibility/2006" xmlns:p14="http://schemas.microsoft.com/office/powerpoint/2010/main">
    <mc:Choice Requires="p14">
      <p:transition spd="slow" p14:dur="2000" advTm="27900"/>
    </mc:Choice>
    <mc:Fallback xmlns="">
      <p:transition spd="slow" advTm="279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A52ACA-C1C5-C751-69DD-481689A4DC87}"/>
              </a:ext>
            </a:extLst>
          </p:cNvPr>
          <p:cNvSpPr>
            <a:spLocks noGrp="1"/>
          </p:cNvSpPr>
          <p:nvPr>
            <p:ph type="title"/>
          </p:nvPr>
        </p:nvSpPr>
        <p:spPr/>
        <p:txBody>
          <a:bodyPr/>
          <a:lstStyle/>
          <a:p>
            <a:pPr algn="ctr"/>
            <a:r>
              <a:rPr lang="en-US" sz="3600" b="1" dirty="0">
                <a:solidFill>
                  <a:srgbClr val="006DBF"/>
                </a:solidFill>
                <a:latin typeface="Arial" panose="020B0604020202020204" pitchFamily="34" charset="0"/>
              </a:rPr>
              <a:t>3. 0.45% Sodium Chloride </a:t>
            </a:r>
            <a:br>
              <a:rPr lang="en-US" dirty="0"/>
            </a:br>
            <a:endParaRPr lang="en-US" dirty="0"/>
          </a:p>
        </p:txBody>
      </p:sp>
      <p:sp>
        <p:nvSpPr>
          <p:cNvPr id="3" name="Content Placeholder 2">
            <a:extLst>
              <a:ext uri="{FF2B5EF4-FFF2-40B4-BE49-F238E27FC236}">
                <a16:creationId xmlns:a16="http://schemas.microsoft.com/office/drawing/2014/main" id="{5E6EF86D-FA6A-0519-A22F-3055E1F78CB6}"/>
              </a:ext>
            </a:extLst>
          </p:cNvPr>
          <p:cNvSpPr>
            <a:spLocks noGrp="1"/>
          </p:cNvSpPr>
          <p:nvPr>
            <p:ph idx="1"/>
          </p:nvPr>
        </p:nvSpPr>
        <p:spPr>
          <a:xfrm>
            <a:off x="381000" y="1690691"/>
            <a:ext cx="8382000" cy="1981200"/>
          </a:xfrm>
        </p:spPr>
        <p:txBody>
          <a:bodyPr>
            <a:normAutofit/>
          </a:bodyPr>
          <a:lstStyle/>
          <a:p>
            <a:r>
              <a:rPr lang="en-US" sz="3200" dirty="0">
                <a:latin typeface="ArialMT"/>
              </a:rPr>
              <a:t>Hypotonic concentrations of NaCl (0.45%) are best for </a:t>
            </a:r>
            <a:r>
              <a:rPr lang="en-US" sz="3200" dirty="0">
                <a:solidFill>
                  <a:srgbClr val="FF0000"/>
                </a:solidFill>
                <a:latin typeface="ArialMT"/>
              </a:rPr>
              <a:t>parenteral maintenance fluids </a:t>
            </a:r>
            <a:r>
              <a:rPr lang="en-US" sz="3200" dirty="0">
                <a:latin typeface="ArialMT"/>
              </a:rPr>
              <a:t>rather than aggressive intravascular volume repletion. </a:t>
            </a:r>
            <a:endParaRPr lang="en-US" sz="3600" dirty="0"/>
          </a:p>
          <a:p>
            <a:endParaRPr lang="en-US" sz="3600" dirty="0"/>
          </a:p>
        </p:txBody>
      </p:sp>
    </p:spTree>
    <p:extLst>
      <p:ext uri="{BB962C8B-B14F-4D97-AF65-F5344CB8AC3E}">
        <p14:creationId xmlns:p14="http://schemas.microsoft.com/office/powerpoint/2010/main" val="529181411"/>
      </p:ext>
    </p:extLst>
  </p:cSld>
  <p:clrMapOvr>
    <a:masterClrMapping/>
  </p:clrMapOvr>
  <mc:AlternateContent xmlns:mc="http://schemas.openxmlformats.org/markup-compatibility/2006" xmlns:p14="http://schemas.microsoft.com/office/powerpoint/2010/main">
    <mc:Choice Requires="p14">
      <p:transition spd="slow" p14:dur="2000" advTm="25535"/>
    </mc:Choice>
    <mc:Fallback xmlns="">
      <p:transition spd="slow" advTm="25535"/>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v">
            <a:extLst>
              <a:ext uri="{FF2B5EF4-FFF2-40B4-BE49-F238E27FC236}">
                <a16:creationId xmlns:a16="http://schemas.microsoft.com/office/drawing/2014/main" id="{F64EE919-6287-7CF6-7961-8C2961396B7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099" y="0"/>
            <a:ext cx="910590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8717498"/>
      </p:ext>
    </p:extLst>
  </p:cSld>
  <p:clrMapOvr>
    <a:masterClrMapping/>
  </p:clrMapOvr>
  <mc:AlternateContent xmlns:mc="http://schemas.openxmlformats.org/markup-compatibility/2006" xmlns:p14="http://schemas.microsoft.com/office/powerpoint/2010/main">
    <mc:Choice Requires="p14">
      <p:transition spd="slow" p14:dur="2000" advTm="20166"/>
    </mc:Choice>
    <mc:Fallback xmlns="">
      <p:transition spd="slow" advTm="20166"/>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54E99-EBBB-EE77-CCD3-179E04725AFE}"/>
              </a:ext>
            </a:extLst>
          </p:cNvPr>
          <p:cNvSpPr>
            <a:spLocks noGrp="1"/>
          </p:cNvSpPr>
          <p:nvPr>
            <p:ph type="title"/>
          </p:nvPr>
        </p:nvSpPr>
        <p:spPr/>
        <p:txBody>
          <a:bodyPr/>
          <a:lstStyle/>
          <a:p>
            <a:pPr algn="ctr"/>
            <a:r>
              <a:rPr lang="en-US" sz="3600" b="1" dirty="0">
                <a:solidFill>
                  <a:srgbClr val="006DBF"/>
                </a:solidFill>
                <a:latin typeface="Arial" panose="020B0604020202020204" pitchFamily="34" charset="0"/>
              </a:rPr>
              <a:t>4. Lactated Ringer's </a:t>
            </a:r>
            <a:br>
              <a:rPr lang="en-US" dirty="0"/>
            </a:br>
            <a:endParaRPr lang="en-US" dirty="0"/>
          </a:p>
        </p:txBody>
      </p:sp>
      <p:sp>
        <p:nvSpPr>
          <p:cNvPr id="3" name="Content Placeholder 2">
            <a:extLst>
              <a:ext uri="{FF2B5EF4-FFF2-40B4-BE49-F238E27FC236}">
                <a16:creationId xmlns:a16="http://schemas.microsoft.com/office/drawing/2014/main" id="{BC7DEE00-BE34-D77A-883D-34339062A13C}"/>
              </a:ext>
            </a:extLst>
          </p:cNvPr>
          <p:cNvSpPr>
            <a:spLocks noGrp="1"/>
          </p:cNvSpPr>
          <p:nvPr>
            <p:ph idx="1"/>
          </p:nvPr>
        </p:nvSpPr>
        <p:spPr>
          <a:xfrm>
            <a:off x="628650" y="1219200"/>
            <a:ext cx="8210550" cy="4957763"/>
          </a:xfrm>
        </p:spPr>
        <p:txBody>
          <a:bodyPr>
            <a:normAutofit lnSpcReduction="10000"/>
          </a:bodyPr>
          <a:lstStyle/>
          <a:p>
            <a:r>
              <a:rPr lang="en-US" sz="2800" dirty="0">
                <a:latin typeface="ArialMT"/>
              </a:rPr>
              <a:t>Ringer's solution: introduced in 1880 by Sydney Ringer (UK) who studied mechanisms of cardiac contraction. </a:t>
            </a:r>
            <a:endParaRPr lang="en-US" sz="3200" dirty="0"/>
          </a:p>
          <a:p>
            <a:r>
              <a:rPr lang="en-US" sz="2800" dirty="0">
                <a:latin typeface="ArialMT"/>
              </a:rPr>
              <a:t>The solution was designed to promote the contraction of isolated frog hearts, and contained Ca</a:t>
            </a:r>
            <a:r>
              <a:rPr lang="en-US" sz="2800" baseline="30000" dirty="0">
                <a:latin typeface="ArialMT"/>
              </a:rPr>
              <a:t>+</a:t>
            </a:r>
            <a:r>
              <a:rPr lang="en-US" sz="2800" dirty="0">
                <a:latin typeface="ArialMT"/>
              </a:rPr>
              <a:t> and K</a:t>
            </a:r>
            <a:r>
              <a:rPr lang="en-US" sz="2800" baseline="30000" dirty="0">
                <a:latin typeface="ArialMT"/>
              </a:rPr>
              <a:t>+</a:t>
            </a:r>
            <a:r>
              <a:rPr lang="en-US" sz="2800" dirty="0">
                <a:latin typeface="ArialMT"/>
              </a:rPr>
              <a:t> in a sodium chloride diluent. </a:t>
            </a:r>
            <a:endParaRPr lang="en-US" sz="3200" dirty="0"/>
          </a:p>
          <a:p>
            <a:r>
              <a:rPr lang="en-US" sz="2800" dirty="0">
                <a:latin typeface="ArialMT"/>
              </a:rPr>
              <a:t>In the 1930s Alexis Hartmann (American pediatrician) proposed the addition of </a:t>
            </a:r>
            <a:r>
              <a:rPr lang="en-US" sz="2800" dirty="0">
                <a:solidFill>
                  <a:srgbClr val="FF0000"/>
                </a:solidFill>
                <a:latin typeface="ArialMT"/>
              </a:rPr>
              <a:t>sodium lactate </a:t>
            </a:r>
            <a:r>
              <a:rPr lang="en-US" sz="2800" dirty="0">
                <a:latin typeface="ArialMT"/>
              </a:rPr>
              <a:t>buffer to Ringer's solution for the treatment of metabolic acidosis. </a:t>
            </a:r>
            <a:endParaRPr lang="en-US" sz="3200" dirty="0"/>
          </a:p>
          <a:p>
            <a:r>
              <a:rPr lang="en-US" sz="2800" dirty="0">
                <a:solidFill>
                  <a:srgbClr val="FF0000"/>
                </a:solidFill>
                <a:latin typeface="ArialMT"/>
              </a:rPr>
              <a:t>The lactated Ringer's solution is also known as </a:t>
            </a:r>
            <a:r>
              <a:rPr lang="en-US" sz="2800" b="1" u="sng" dirty="0">
                <a:solidFill>
                  <a:srgbClr val="FF0000"/>
                </a:solidFill>
                <a:latin typeface="ArialMT"/>
              </a:rPr>
              <a:t>Hartmann's solution </a:t>
            </a:r>
            <a:endParaRPr lang="en-US" sz="3200" b="1" u="sng" dirty="0"/>
          </a:p>
          <a:p>
            <a:endParaRPr lang="en-US" sz="3200" dirty="0"/>
          </a:p>
        </p:txBody>
      </p:sp>
    </p:spTree>
    <p:extLst>
      <p:ext uri="{BB962C8B-B14F-4D97-AF65-F5344CB8AC3E}">
        <p14:creationId xmlns:p14="http://schemas.microsoft.com/office/powerpoint/2010/main" val="2586276069"/>
      </p:ext>
    </p:extLst>
  </p:cSld>
  <p:clrMapOvr>
    <a:masterClrMapping/>
  </p:clrMapOvr>
  <mc:AlternateContent xmlns:mc="http://schemas.openxmlformats.org/markup-compatibility/2006" xmlns:p14="http://schemas.microsoft.com/office/powerpoint/2010/main">
    <mc:Choice Requires="p14">
      <p:transition spd="slow" p14:dur="2000" advTm="41366"/>
    </mc:Choice>
    <mc:Fallback xmlns="">
      <p:transition spd="slow" advTm="41366"/>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F5823-E737-0DE9-0602-5EDBAF67A57F}"/>
              </a:ext>
            </a:extLst>
          </p:cNvPr>
          <p:cNvSpPr>
            <a:spLocks noGrp="1"/>
          </p:cNvSpPr>
          <p:nvPr>
            <p:ph type="title"/>
          </p:nvPr>
        </p:nvSpPr>
        <p:spPr/>
        <p:txBody>
          <a:bodyPr/>
          <a:lstStyle/>
          <a:p>
            <a:r>
              <a:rPr lang="en-US" sz="3600" b="1" dirty="0">
                <a:latin typeface="Arial" panose="020B0604020202020204" pitchFamily="34" charset="0"/>
              </a:rPr>
              <a:t>Lactated Ringer's uses </a:t>
            </a:r>
            <a:br>
              <a:rPr lang="en-US" dirty="0"/>
            </a:br>
            <a:endParaRPr lang="en-US" dirty="0"/>
          </a:p>
        </p:txBody>
      </p:sp>
      <p:sp>
        <p:nvSpPr>
          <p:cNvPr id="3" name="Content Placeholder 2">
            <a:extLst>
              <a:ext uri="{FF2B5EF4-FFF2-40B4-BE49-F238E27FC236}">
                <a16:creationId xmlns:a16="http://schemas.microsoft.com/office/drawing/2014/main" id="{83EBA74B-E9B7-703D-66C3-10C636F27FF0}"/>
              </a:ext>
            </a:extLst>
          </p:cNvPr>
          <p:cNvSpPr>
            <a:spLocks noGrp="1"/>
          </p:cNvSpPr>
          <p:nvPr>
            <p:ph idx="1"/>
          </p:nvPr>
        </p:nvSpPr>
        <p:spPr>
          <a:xfrm>
            <a:off x="304800" y="1447800"/>
            <a:ext cx="8210550" cy="4729163"/>
          </a:xfrm>
        </p:spPr>
        <p:txBody>
          <a:bodyPr>
            <a:normAutofit/>
          </a:bodyPr>
          <a:lstStyle/>
          <a:p>
            <a:pPr>
              <a:buFont typeface="Arial" panose="020B0604020202020204" pitchFamily="34" charset="0"/>
              <a:buChar char="•"/>
            </a:pPr>
            <a:r>
              <a:rPr lang="en-US" sz="2800" dirty="0">
                <a:latin typeface="ArialMT"/>
              </a:rPr>
              <a:t>Have Na+, K</a:t>
            </a:r>
            <a:r>
              <a:rPr lang="en-US" sz="2800" baseline="30000" dirty="0">
                <a:latin typeface="ArialMT"/>
              </a:rPr>
              <a:t>+</a:t>
            </a:r>
            <a:r>
              <a:rPr lang="en-US" sz="2800" dirty="0">
                <a:latin typeface="ArialMT"/>
              </a:rPr>
              <a:t> and Cl</a:t>
            </a:r>
            <a:r>
              <a:rPr lang="en-US" sz="2800" baseline="30000" dirty="0">
                <a:latin typeface="ArialMT"/>
              </a:rPr>
              <a:t>-</a:t>
            </a:r>
            <a:r>
              <a:rPr lang="en-US" sz="2800" dirty="0">
                <a:latin typeface="ArialMT"/>
              </a:rPr>
              <a:t> contents similar to extracellular fluid have fewer adverse effects on acid-base balance (in case of hyperchloremic metabolic acidosis). </a:t>
            </a:r>
            <a:endParaRPr lang="en-US" sz="2800" dirty="0">
              <a:latin typeface="SymbolMT"/>
            </a:endParaRPr>
          </a:p>
          <a:p>
            <a:pPr>
              <a:buFont typeface="Arial" panose="020B0604020202020204" pitchFamily="34" charset="0"/>
              <a:buChar char="•"/>
            </a:pPr>
            <a:r>
              <a:rPr lang="en-US" sz="2800" dirty="0">
                <a:solidFill>
                  <a:srgbClr val="FF0000"/>
                </a:solidFill>
                <a:latin typeface="ArialMT"/>
              </a:rPr>
              <a:t>It is used as a replacement fluid in burn patients when BSA &gt;20% (Parkland formula) </a:t>
            </a:r>
            <a:endParaRPr lang="en-US" sz="2800" dirty="0">
              <a:solidFill>
                <a:srgbClr val="FF0000"/>
              </a:solidFill>
              <a:latin typeface="SymbolMT"/>
            </a:endParaRPr>
          </a:p>
          <a:p>
            <a:endParaRPr lang="en-US" sz="3200" dirty="0"/>
          </a:p>
        </p:txBody>
      </p:sp>
    </p:spTree>
    <p:extLst>
      <p:ext uri="{BB962C8B-B14F-4D97-AF65-F5344CB8AC3E}">
        <p14:creationId xmlns:p14="http://schemas.microsoft.com/office/powerpoint/2010/main" val="458074389"/>
      </p:ext>
    </p:extLst>
  </p:cSld>
  <p:clrMapOvr>
    <a:masterClrMapping/>
  </p:clrMapOvr>
  <mc:AlternateContent xmlns:mc="http://schemas.openxmlformats.org/markup-compatibility/2006" xmlns:p14="http://schemas.microsoft.com/office/powerpoint/2010/main">
    <mc:Choice Requires="p14">
      <p:transition spd="slow" p14:dur="2000" advTm="30700"/>
    </mc:Choice>
    <mc:Fallback xmlns="">
      <p:transition spd="slow" advTm="307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C3D60-3A93-9834-4A8E-12B59C25BBAB}"/>
              </a:ext>
            </a:extLst>
          </p:cNvPr>
          <p:cNvSpPr>
            <a:spLocks noGrp="1"/>
          </p:cNvSpPr>
          <p:nvPr>
            <p:ph type="title"/>
          </p:nvPr>
        </p:nvSpPr>
        <p:spPr>
          <a:xfrm>
            <a:off x="628650" y="215901"/>
            <a:ext cx="7886700" cy="930272"/>
          </a:xfrm>
        </p:spPr>
        <p:txBody>
          <a:bodyPr/>
          <a:lstStyle/>
          <a:p>
            <a:r>
              <a:rPr lang="en-US" sz="3600" b="1" dirty="0">
                <a:latin typeface="Arial" panose="020B0604020202020204" pitchFamily="34" charset="0"/>
              </a:rPr>
              <a:t>Lactated Ringer's disadvantages </a:t>
            </a:r>
            <a:endParaRPr lang="en-US" dirty="0"/>
          </a:p>
        </p:txBody>
      </p:sp>
      <p:sp>
        <p:nvSpPr>
          <p:cNvPr id="3" name="Content Placeholder 2">
            <a:extLst>
              <a:ext uri="{FF2B5EF4-FFF2-40B4-BE49-F238E27FC236}">
                <a16:creationId xmlns:a16="http://schemas.microsoft.com/office/drawing/2014/main" id="{4C019277-2081-1B02-F264-D409E789F685}"/>
              </a:ext>
            </a:extLst>
          </p:cNvPr>
          <p:cNvSpPr>
            <a:spLocks noGrp="1"/>
          </p:cNvSpPr>
          <p:nvPr>
            <p:ph idx="1"/>
          </p:nvPr>
        </p:nvSpPr>
        <p:spPr>
          <a:xfrm>
            <a:off x="152400" y="1447800"/>
            <a:ext cx="8686800" cy="4729163"/>
          </a:xfrm>
        </p:spPr>
        <p:txBody>
          <a:bodyPr>
            <a:normAutofit/>
          </a:bodyPr>
          <a:lstStyle/>
          <a:p>
            <a:pPr marL="457200" lvl="1" indent="0">
              <a:buNone/>
            </a:pPr>
            <a:r>
              <a:rPr lang="en-US" sz="2800" dirty="0">
                <a:latin typeface="ArialMT"/>
              </a:rPr>
              <a:t>1- </a:t>
            </a:r>
            <a:r>
              <a:rPr lang="en-US" sz="2800" b="1" dirty="0">
                <a:solidFill>
                  <a:srgbClr val="FF0000"/>
                </a:solidFill>
                <a:latin typeface="ArialMT"/>
              </a:rPr>
              <a:t>The calcium </a:t>
            </a:r>
            <a:r>
              <a:rPr lang="en-US" sz="2800" dirty="0">
                <a:latin typeface="ArialMT"/>
              </a:rPr>
              <a:t>in lactated Ringer's can bind to certain drugs and reduce their bioavailability and efficacy e.g. </a:t>
            </a:r>
            <a:r>
              <a:rPr lang="en-US" sz="2800" dirty="0" err="1">
                <a:latin typeface="ArialMT"/>
              </a:rPr>
              <a:t>Amphoterecin</a:t>
            </a:r>
            <a:r>
              <a:rPr lang="en-US" sz="2800" dirty="0">
                <a:latin typeface="ArialMT"/>
              </a:rPr>
              <a:t>, Ampicillin, Thiopentone etc. </a:t>
            </a:r>
          </a:p>
          <a:p>
            <a:pPr marL="457200" lvl="1" indent="0">
              <a:buNone/>
            </a:pPr>
            <a:endParaRPr lang="en-US" sz="2800" dirty="0">
              <a:latin typeface="SymbolMT"/>
            </a:endParaRPr>
          </a:p>
          <a:p>
            <a:pPr marL="457200" lvl="1" indent="0">
              <a:buNone/>
            </a:pPr>
            <a:r>
              <a:rPr lang="en-US" sz="2800" dirty="0">
                <a:latin typeface="ArialMT"/>
              </a:rPr>
              <a:t>2- </a:t>
            </a:r>
            <a:r>
              <a:rPr lang="en-US" sz="2800" b="1" dirty="0">
                <a:solidFill>
                  <a:srgbClr val="FF0000"/>
                </a:solidFill>
                <a:latin typeface="ArialMT"/>
              </a:rPr>
              <a:t>Calcium binding </a:t>
            </a:r>
            <a:r>
              <a:rPr lang="en-US" sz="2800" dirty="0">
                <a:latin typeface="ArialMT"/>
              </a:rPr>
              <a:t>to the citrated anticoagulant in blood products can inactivate the anticoagulant and promote the formation of clots in donor blood. </a:t>
            </a:r>
            <a:endParaRPr lang="en-US" sz="2800" dirty="0">
              <a:latin typeface="SymbolMT"/>
            </a:endParaRPr>
          </a:p>
          <a:p>
            <a:pPr marL="457200" lvl="1" indent="0">
              <a:buNone/>
            </a:pPr>
            <a:r>
              <a:rPr lang="en-US" sz="2800" dirty="0">
                <a:latin typeface="ArialMT"/>
              </a:rPr>
              <a:t>For this reason, lactated Ringer's solution is </a:t>
            </a:r>
            <a:r>
              <a:rPr lang="en-US" sz="2800" dirty="0">
                <a:solidFill>
                  <a:srgbClr val="FF0000"/>
                </a:solidFill>
                <a:latin typeface="ArialMT"/>
              </a:rPr>
              <a:t>contraindicated as a diluent for blood transfusions. </a:t>
            </a:r>
            <a:endParaRPr lang="en-US" sz="2800" dirty="0">
              <a:solidFill>
                <a:srgbClr val="FF0000"/>
              </a:solidFill>
              <a:latin typeface="SymbolMT"/>
            </a:endParaRPr>
          </a:p>
          <a:p>
            <a:pPr marL="0" indent="0">
              <a:buNone/>
            </a:pPr>
            <a:endParaRPr lang="en-US" sz="4000" dirty="0"/>
          </a:p>
        </p:txBody>
      </p:sp>
    </p:spTree>
    <p:extLst>
      <p:ext uri="{BB962C8B-B14F-4D97-AF65-F5344CB8AC3E}">
        <p14:creationId xmlns:p14="http://schemas.microsoft.com/office/powerpoint/2010/main" val="656584415"/>
      </p:ext>
    </p:extLst>
  </p:cSld>
  <p:clrMapOvr>
    <a:masterClrMapping/>
  </p:clrMapOvr>
  <mc:AlternateContent xmlns:mc="http://schemas.openxmlformats.org/markup-compatibility/2006" xmlns:p14="http://schemas.microsoft.com/office/powerpoint/2010/main">
    <mc:Choice Requires="p14">
      <p:transition spd="slow" p14:dur="2000" advTm="48533"/>
    </mc:Choice>
    <mc:Fallback xmlns="">
      <p:transition spd="slow" advTm="48533"/>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689D7-4712-89CE-C31A-13C0B8C464E2}"/>
              </a:ext>
            </a:extLst>
          </p:cNvPr>
          <p:cNvSpPr>
            <a:spLocks noGrp="1"/>
          </p:cNvSpPr>
          <p:nvPr>
            <p:ph type="title"/>
          </p:nvPr>
        </p:nvSpPr>
        <p:spPr/>
        <p:txBody>
          <a:bodyPr/>
          <a:lstStyle/>
          <a:p>
            <a:r>
              <a:rPr lang="en-US" sz="3600" b="1" u="sng" dirty="0">
                <a:solidFill>
                  <a:srgbClr val="006DBF"/>
                </a:solidFill>
                <a:latin typeface="Times New Roman" panose="02020603050405020304" pitchFamily="18" charset="0"/>
                <a:cs typeface="Times New Roman" panose="02020603050405020304" pitchFamily="18" charset="0"/>
              </a:rPr>
              <a:t>5. Dextrose solutions </a:t>
            </a:r>
            <a:br>
              <a:rPr lang="en-US" b="1" u="sng" dirty="0">
                <a:latin typeface="Times New Roman" panose="02020603050405020304" pitchFamily="18" charset="0"/>
                <a:cs typeface="Times New Roman" panose="02020603050405020304" pitchFamily="18" charset="0"/>
              </a:rPr>
            </a:br>
            <a:endParaRPr lang="en-US" b="1"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EBBED40C-0EEF-F564-AAC3-63838AD95750}"/>
              </a:ext>
            </a:extLst>
          </p:cNvPr>
          <p:cNvSpPr>
            <a:spLocks noGrp="1"/>
          </p:cNvSpPr>
          <p:nvPr>
            <p:ph idx="1"/>
          </p:nvPr>
        </p:nvSpPr>
        <p:spPr>
          <a:xfrm>
            <a:off x="152400" y="1143000"/>
            <a:ext cx="8991600" cy="5033963"/>
          </a:xfrm>
        </p:spPr>
        <p:txBody>
          <a:bodyPr>
            <a:normAutofit/>
          </a:bodyPr>
          <a:lstStyle/>
          <a:p>
            <a:r>
              <a:rPr lang="en-US" sz="2800" dirty="0">
                <a:latin typeface="ArialMT"/>
              </a:rPr>
              <a:t>D5% is used to </a:t>
            </a:r>
            <a:r>
              <a:rPr lang="en-US" sz="2800" dirty="0">
                <a:solidFill>
                  <a:srgbClr val="FF0000"/>
                </a:solidFill>
                <a:latin typeface="ArialMT"/>
              </a:rPr>
              <a:t>prevent protein breakdown </a:t>
            </a:r>
            <a:r>
              <a:rPr lang="en-US" sz="2800" dirty="0">
                <a:latin typeface="ArialMT"/>
              </a:rPr>
              <a:t>in an NPO patients after consumption of endogenous glycogen (24-48hr). </a:t>
            </a:r>
            <a:endParaRPr lang="en-US" sz="3200" dirty="0"/>
          </a:p>
          <a:p>
            <a:r>
              <a:rPr lang="en-US" sz="2800" dirty="0">
                <a:solidFill>
                  <a:srgbClr val="FF0000"/>
                </a:solidFill>
                <a:latin typeface="ArialMT"/>
              </a:rPr>
              <a:t>D5% (D5W) </a:t>
            </a:r>
            <a:r>
              <a:rPr lang="en-US" sz="2800" dirty="0">
                <a:latin typeface="ArialMT"/>
              </a:rPr>
              <a:t>is used for replacement of pure water deficits and as a </a:t>
            </a:r>
            <a:r>
              <a:rPr lang="en-US" sz="2800" dirty="0">
                <a:solidFill>
                  <a:srgbClr val="FF0000"/>
                </a:solidFill>
                <a:latin typeface="ArialMT"/>
              </a:rPr>
              <a:t>maintenance fluid for patients with </a:t>
            </a:r>
            <a:r>
              <a:rPr lang="en-US" sz="2800" u="sng" dirty="0">
                <a:solidFill>
                  <a:srgbClr val="FF0000"/>
                </a:solidFill>
                <a:latin typeface="ArialMT"/>
              </a:rPr>
              <a:t>hypernatremia</a:t>
            </a:r>
            <a:r>
              <a:rPr lang="en-US" sz="2800" dirty="0">
                <a:solidFill>
                  <a:srgbClr val="FF0000"/>
                </a:solidFill>
                <a:latin typeface="ArialMT"/>
              </a:rPr>
              <a:t>. </a:t>
            </a:r>
            <a:endParaRPr lang="en-US" sz="3200" dirty="0">
              <a:solidFill>
                <a:srgbClr val="FF0000"/>
              </a:solidFill>
            </a:endParaRPr>
          </a:p>
          <a:p>
            <a:r>
              <a:rPr lang="en-US" sz="2800" dirty="0">
                <a:solidFill>
                  <a:srgbClr val="FF0000"/>
                </a:solidFill>
                <a:latin typeface="ArialMT"/>
              </a:rPr>
              <a:t>D10%, D20% or D50%</a:t>
            </a:r>
            <a:r>
              <a:rPr lang="en-US" sz="2800" dirty="0">
                <a:latin typeface="ArialMT"/>
              </a:rPr>
              <a:t> are used in </a:t>
            </a:r>
            <a:r>
              <a:rPr lang="en-US" sz="2800" dirty="0">
                <a:solidFill>
                  <a:srgbClr val="FF0000"/>
                </a:solidFill>
                <a:latin typeface="ArialMT"/>
              </a:rPr>
              <a:t>hypoglycemia</a:t>
            </a:r>
            <a:r>
              <a:rPr lang="en-US" sz="2800" dirty="0">
                <a:latin typeface="ArialMT"/>
              </a:rPr>
              <a:t>.</a:t>
            </a:r>
            <a:br>
              <a:rPr lang="en-US" sz="2800" dirty="0">
                <a:latin typeface="ArialMT"/>
              </a:rPr>
            </a:br>
            <a:r>
              <a:rPr lang="en-US" sz="2800" dirty="0">
                <a:solidFill>
                  <a:srgbClr val="FF0000"/>
                </a:solidFill>
                <a:latin typeface="ArialMT"/>
              </a:rPr>
              <a:t>D20%, D25% or D50% </a:t>
            </a:r>
            <a:r>
              <a:rPr lang="en-US" sz="2800" dirty="0">
                <a:latin typeface="ArialMT"/>
              </a:rPr>
              <a:t>are used in </a:t>
            </a:r>
            <a:r>
              <a:rPr lang="en-US" sz="2800" dirty="0">
                <a:solidFill>
                  <a:srgbClr val="FF0000"/>
                </a:solidFill>
                <a:latin typeface="ArialMT"/>
              </a:rPr>
              <a:t>TPN</a:t>
            </a:r>
            <a:r>
              <a:rPr lang="en-US" sz="2800" dirty="0">
                <a:latin typeface="ArialMT"/>
              </a:rPr>
              <a:t> </a:t>
            </a:r>
          </a:p>
          <a:p>
            <a:r>
              <a:rPr lang="en-US" sz="2800" dirty="0">
                <a:latin typeface="ArialMT"/>
              </a:rPr>
              <a:t>(The use of 5% dextrose solutions to provide calories is obsolete) </a:t>
            </a:r>
            <a:r>
              <a:rPr lang="en-US" sz="4000" b="1" dirty="0">
                <a:solidFill>
                  <a:srgbClr val="FF0000"/>
                </a:solidFill>
                <a:latin typeface="ArialMT"/>
              </a:rPr>
              <a:t>X</a:t>
            </a:r>
            <a:br>
              <a:rPr lang="en-US" sz="2800" dirty="0">
                <a:latin typeface="ArialMT"/>
              </a:rPr>
            </a:br>
            <a:r>
              <a:rPr lang="en-US" sz="2800" dirty="0">
                <a:latin typeface="ArialMT"/>
              </a:rPr>
              <a:t>When glucose gets utilized, only water remains, </a:t>
            </a:r>
            <a:endParaRPr lang="en-US" sz="3200" dirty="0"/>
          </a:p>
          <a:p>
            <a:endParaRPr lang="en-US" sz="3200" dirty="0"/>
          </a:p>
        </p:txBody>
      </p:sp>
    </p:spTree>
    <p:extLst>
      <p:ext uri="{BB962C8B-B14F-4D97-AF65-F5344CB8AC3E}">
        <p14:creationId xmlns:p14="http://schemas.microsoft.com/office/powerpoint/2010/main" val="1441462532"/>
      </p:ext>
    </p:extLst>
  </p:cSld>
  <p:clrMapOvr>
    <a:masterClrMapping/>
  </p:clrMapOvr>
  <mc:AlternateContent xmlns:mc="http://schemas.openxmlformats.org/markup-compatibility/2006" xmlns:p14="http://schemas.microsoft.com/office/powerpoint/2010/main">
    <mc:Choice Requires="p14">
      <p:transition spd="slow" p14:dur="2000" advTm="105566"/>
    </mc:Choice>
    <mc:Fallback xmlns="">
      <p:transition spd="slow" advTm="105566"/>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35DFE-6475-C5C0-FB0B-31413B6F9942}"/>
              </a:ext>
            </a:extLst>
          </p:cNvPr>
          <p:cNvSpPr>
            <a:spLocks noGrp="1"/>
          </p:cNvSpPr>
          <p:nvPr>
            <p:ph type="title"/>
          </p:nvPr>
        </p:nvSpPr>
        <p:spPr/>
        <p:txBody>
          <a:bodyPr/>
          <a:lstStyle/>
          <a:p>
            <a:r>
              <a:rPr lang="en-US" sz="3600" dirty="0">
                <a:latin typeface="ArialMT"/>
              </a:rPr>
              <a:t>Distribution: </a:t>
            </a:r>
            <a:br>
              <a:rPr lang="en-US" dirty="0"/>
            </a:br>
            <a:endParaRPr lang="en-US" dirty="0"/>
          </a:p>
        </p:txBody>
      </p:sp>
      <p:sp>
        <p:nvSpPr>
          <p:cNvPr id="3" name="Content Placeholder 2">
            <a:extLst>
              <a:ext uri="{FF2B5EF4-FFF2-40B4-BE49-F238E27FC236}">
                <a16:creationId xmlns:a16="http://schemas.microsoft.com/office/drawing/2014/main" id="{451D3B4E-72F2-8A15-22FF-0B4F3345E6CB}"/>
              </a:ext>
            </a:extLst>
          </p:cNvPr>
          <p:cNvSpPr>
            <a:spLocks noGrp="1"/>
          </p:cNvSpPr>
          <p:nvPr>
            <p:ph idx="1"/>
          </p:nvPr>
        </p:nvSpPr>
        <p:spPr>
          <a:xfrm>
            <a:off x="628650" y="1524000"/>
            <a:ext cx="7886700" cy="4652963"/>
          </a:xfrm>
        </p:spPr>
        <p:txBody>
          <a:bodyPr>
            <a:normAutofit/>
          </a:bodyPr>
          <a:lstStyle/>
          <a:p>
            <a:pPr marL="0" indent="0">
              <a:buNone/>
            </a:pPr>
            <a:r>
              <a:rPr lang="en-US" sz="3200" dirty="0">
                <a:latin typeface="ArialMT"/>
              </a:rPr>
              <a:t>&lt;10% remains in Intravascular space </a:t>
            </a:r>
            <a:endParaRPr lang="en-US" sz="3200" dirty="0">
              <a:latin typeface="SymbolMT"/>
            </a:endParaRPr>
          </a:p>
          <a:p>
            <a:pPr marL="0" indent="0">
              <a:buNone/>
            </a:pPr>
            <a:r>
              <a:rPr lang="en-US" sz="3200" dirty="0">
                <a:latin typeface="ArialMT"/>
              </a:rPr>
              <a:t>&lt;30% in </a:t>
            </a:r>
            <a:r>
              <a:rPr lang="en-US" sz="3200" dirty="0" err="1">
                <a:latin typeface="ArialMT"/>
              </a:rPr>
              <a:t>Interstitium</a:t>
            </a:r>
            <a:r>
              <a:rPr lang="en-US" sz="3200" dirty="0">
                <a:latin typeface="ArialMT"/>
              </a:rPr>
              <a:t> </a:t>
            </a:r>
            <a:endParaRPr lang="en-US" sz="3200" dirty="0">
              <a:latin typeface="SymbolMT"/>
            </a:endParaRPr>
          </a:p>
          <a:p>
            <a:pPr marL="0" indent="0">
              <a:buNone/>
            </a:pPr>
            <a:r>
              <a:rPr lang="en-US" sz="3200" dirty="0">
                <a:latin typeface="ArialMT"/>
              </a:rPr>
              <a:t>&gt;50% in Intra cellular space this cause Cellular swelling </a:t>
            </a:r>
            <a:endParaRPr lang="en-US" sz="3200" dirty="0">
              <a:latin typeface="SymbolMT"/>
            </a:endParaRPr>
          </a:p>
          <a:p>
            <a:pPr marL="0" indent="0">
              <a:buNone/>
            </a:pPr>
            <a:r>
              <a:rPr lang="en-US" sz="3200" dirty="0">
                <a:latin typeface="SymbolMT"/>
              </a:rPr>
              <a:t> </a:t>
            </a:r>
            <a:r>
              <a:rPr lang="en-US" sz="3200" dirty="0">
                <a:latin typeface="ArialMT"/>
              </a:rPr>
              <a:t>5% dextrose-in-water solution is not an effective volume expander. </a:t>
            </a:r>
            <a:endParaRPr lang="en-US" sz="3600" dirty="0"/>
          </a:p>
          <a:p>
            <a:endParaRPr lang="en-US" sz="3600" dirty="0"/>
          </a:p>
        </p:txBody>
      </p:sp>
    </p:spTree>
    <p:extLst>
      <p:ext uri="{BB962C8B-B14F-4D97-AF65-F5344CB8AC3E}">
        <p14:creationId xmlns:p14="http://schemas.microsoft.com/office/powerpoint/2010/main" val="4048723631"/>
      </p:ext>
    </p:extLst>
  </p:cSld>
  <p:clrMapOvr>
    <a:masterClrMapping/>
  </p:clrMapOvr>
  <mc:AlternateContent xmlns:mc="http://schemas.openxmlformats.org/markup-compatibility/2006" xmlns:p14="http://schemas.microsoft.com/office/powerpoint/2010/main">
    <mc:Choice Requires="p14">
      <p:transition spd="slow" p14:dur="2000" advTm="25166"/>
    </mc:Choice>
    <mc:Fallback xmlns="">
      <p:transition spd="slow" advTm="25166"/>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83F2A-5DE9-9DD3-A08B-787205B2DE06}"/>
              </a:ext>
            </a:extLst>
          </p:cNvPr>
          <p:cNvSpPr>
            <a:spLocks noGrp="1"/>
          </p:cNvSpPr>
          <p:nvPr>
            <p:ph type="title"/>
          </p:nvPr>
        </p:nvSpPr>
        <p:spPr>
          <a:xfrm>
            <a:off x="628650" y="176638"/>
            <a:ext cx="7886700" cy="1325563"/>
          </a:xfrm>
        </p:spPr>
        <p:txBody>
          <a:bodyPr/>
          <a:lstStyle/>
          <a:p>
            <a:r>
              <a:rPr lang="en-US" sz="3600" b="1" dirty="0">
                <a:latin typeface="Arial" panose="020B0604020202020204" pitchFamily="34" charset="0"/>
              </a:rPr>
              <a:t>Dextrose solutions disadvantages </a:t>
            </a:r>
            <a:br>
              <a:rPr lang="en-US" dirty="0"/>
            </a:br>
            <a:endParaRPr lang="en-US" dirty="0"/>
          </a:p>
        </p:txBody>
      </p:sp>
      <p:sp>
        <p:nvSpPr>
          <p:cNvPr id="3" name="Content Placeholder 2">
            <a:extLst>
              <a:ext uri="{FF2B5EF4-FFF2-40B4-BE49-F238E27FC236}">
                <a16:creationId xmlns:a16="http://schemas.microsoft.com/office/drawing/2014/main" id="{935A1B76-55C0-EC39-6664-6903DE262E5C}"/>
              </a:ext>
            </a:extLst>
          </p:cNvPr>
          <p:cNvSpPr>
            <a:spLocks noGrp="1"/>
          </p:cNvSpPr>
          <p:nvPr>
            <p:ph idx="1"/>
          </p:nvPr>
        </p:nvSpPr>
        <p:spPr>
          <a:xfrm>
            <a:off x="381000" y="1143000"/>
            <a:ext cx="8610600" cy="5033963"/>
          </a:xfrm>
        </p:spPr>
        <p:txBody>
          <a:bodyPr>
            <a:normAutofit/>
          </a:bodyPr>
          <a:lstStyle/>
          <a:p>
            <a:r>
              <a:rPr lang="en-US" sz="2000" b="1" dirty="0">
                <a:solidFill>
                  <a:srgbClr val="FF0000"/>
                </a:solidFill>
                <a:latin typeface="ArialMT"/>
              </a:rPr>
              <a:t>Lactate Production</a:t>
            </a:r>
            <a:r>
              <a:rPr lang="en-US" sz="2000" dirty="0">
                <a:latin typeface="ArialMT"/>
              </a:rPr>
              <a:t>: The proportion of a glucose load that contributes to lactate formation </a:t>
            </a:r>
            <a:endParaRPr lang="en-US" sz="2400" dirty="0"/>
          </a:p>
          <a:p>
            <a:pPr lvl="1"/>
            <a:r>
              <a:rPr lang="en-US" sz="2400" dirty="0">
                <a:solidFill>
                  <a:srgbClr val="FF0000"/>
                </a:solidFill>
                <a:latin typeface="ArialMT"/>
              </a:rPr>
              <a:t>5% in healthy subjects </a:t>
            </a:r>
            <a:endParaRPr lang="en-US" sz="2400" dirty="0">
              <a:solidFill>
                <a:srgbClr val="FF0000"/>
              </a:solidFill>
              <a:latin typeface="SymbolMT"/>
            </a:endParaRPr>
          </a:p>
          <a:p>
            <a:pPr lvl="1"/>
            <a:r>
              <a:rPr lang="en-US" sz="2400" dirty="0">
                <a:solidFill>
                  <a:srgbClr val="FF0000"/>
                </a:solidFill>
                <a:latin typeface="ArialMT"/>
              </a:rPr>
              <a:t>85% in critically ill patients </a:t>
            </a:r>
            <a:endParaRPr lang="en-US" sz="2400" dirty="0">
              <a:solidFill>
                <a:srgbClr val="FF0000"/>
              </a:solidFill>
              <a:latin typeface="SymbolMT"/>
            </a:endParaRPr>
          </a:p>
          <a:p>
            <a:pPr>
              <a:buFont typeface="Arial" panose="020B0604020202020204" pitchFamily="34" charset="0"/>
              <a:buChar char="•"/>
            </a:pPr>
            <a:r>
              <a:rPr lang="en-US" sz="2000" dirty="0">
                <a:latin typeface="ArialMT"/>
              </a:rPr>
              <a:t> in patients with circulatory compromise, abnormal glucose metabolism can transform glucose from a source of useful energy to a source of toxin production. </a:t>
            </a:r>
            <a:endParaRPr lang="en-US" sz="2000" dirty="0">
              <a:latin typeface="SymbolMT"/>
            </a:endParaRPr>
          </a:p>
          <a:p>
            <a:endParaRPr lang="en-US" sz="2400" dirty="0"/>
          </a:p>
        </p:txBody>
      </p:sp>
      <p:pic>
        <p:nvPicPr>
          <p:cNvPr id="2052" name="Picture 4">
            <a:extLst>
              <a:ext uri="{FF2B5EF4-FFF2-40B4-BE49-F238E27FC236}">
                <a16:creationId xmlns:a16="http://schemas.microsoft.com/office/drawing/2014/main" id="{B6728B1E-A430-AA99-0B4D-78DF93507C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3200400"/>
            <a:ext cx="3373103" cy="3328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1961702"/>
      </p:ext>
    </p:extLst>
  </p:cSld>
  <p:clrMapOvr>
    <a:masterClrMapping/>
  </p:clrMapOvr>
  <mc:AlternateContent xmlns:mc="http://schemas.openxmlformats.org/markup-compatibility/2006" xmlns:p14="http://schemas.microsoft.com/office/powerpoint/2010/main">
    <mc:Choice Requires="p14">
      <p:transition spd="slow" p14:dur="2000" advTm="48711"/>
    </mc:Choice>
    <mc:Fallback xmlns="">
      <p:transition spd="slow" advTm="48711"/>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2A808-35AB-F42D-414E-3E288CAEABD2}"/>
              </a:ext>
            </a:extLst>
          </p:cNvPr>
          <p:cNvSpPr>
            <a:spLocks noGrp="1"/>
          </p:cNvSpPr>
          <p:nvPr>
            <p:ph type="title"/>
          </p:nvPr>
        </p:nvSpPr>
        <p:spPr>
          <a:xfrm>
            <a:off x="381000" y="365128"/>
            <a:ext cx="8134350" cy="1325563"/>
          </a:xfrm>
        </p:spPr>
        <p:txBody>
          <a:bodyPr>
            <a:normAutofit/>
          </a:bodyPr>
          <a:lstStyle/>
          <a:p>
            <a:r>
              <a:rPr lang="en-US" sz="3600" b="1" dirty="0">
                <a:latin typeface="Arial" panose="020B0604020202020204" pitchFamily="34" charset="0"/>
              </a:rPr>
              <a:t>Disadvantages of Glucose infusions </a:t>
            </a:r>
            <a:br>
              <a:rPr lang="en-US" sz="3600" dirty="0">
                <a:latin typeface="SymbolMT"/>
              </a:rPr>
            </a:br>
            <a:endParaRPr lang="en-US" sz="3200" dirty="0"/>
          </a:p>
        </p:txBody>
      </p:sp>
      <p:sp>
        <p:nvSpPr>
          <p:cNvPr id="3" name="Content Placeholder 2">
            <a:extLst>
              <a:ext uri="{FF2B5EF4-FFF2-40B4-BE49-F238E27FC236}">
                <a16:creationId xmlns:a16="http://schemas.microsoft.com/office/drawing/2014/main" id="{F6CCF663-2AAD-B890-D5E6-4CB626857CD0}"/>
              </a:ext>
            </a:extLst>
          </p:cNvPr>
          <p:cNvSpPr>
            <a:spLocks noGrp="1"/>
          </p:cNvSpPr>
          <p:nvPr>
            <p:ph idx="1"/>
          </p:nvPr>
        </p:nvSpPr>
        <p:spPr>
          <a:xfrm>
            <a:off x="381000" y="1825625"/>
            <a:ext cx="8134350" cy="4351338"/>
          </a:xfrm>
        </p:spPr>
        <p:txBody>
          <a:bodyPr>
            <a:normAutofit/>
          </a:bodyPr>
          <a:lstStyle/>
          <a:p>
            <a:pPr>
              <a:buFont typeface="Arial" panose="020B0604020202020204" pitchFamily="34" charset="0"/>
              <a:buChar char="•"/>
            </a:pPr>
            <a:r>
              <a:rPr lang="en-US" sz="3200" dirty="0">
                <a:latin typeface="ArialMT"/>
              </a:rPr>
              <a:t>Enhanced </a:t>
            </a:r>
            <a:r>
              <a:rPr lang="en-US" sz="3200" b="1" dirty="0">
                <a:solidFill>
                  <a:srgbClr val="FF0000"/>
                </a:solidFill>
                <a:latin typeface="ArialMT"/>
              </a:rPr>
              <a:t>CO</a:t>
            </a:r>
            <a:r>
              <a:rPr lang="en-US" sz="3200" b="1" baseline="-25000" dirty="0">
                <a:solidFill>
                  <a:srgbClr val="FF0000"/>
                </a:solidFill>
                <a:latin typeface="ArialMT"/>
              </a:rPr>
              <a:t>2</a:t>
            </a:r>
            <a:r>
              <a:rPr lang="en-US" sz="3200" dirty="0">
                <a:latin typeface="ArialMT"/>
              </a:rPr>
              <a:t> production (which can be a burden in ventilator dependent or COPD patients). </a:t>
            </a:r>
            <a:endParaRPr lang="en-US" sz="3200" dirty="0">
              <a:latin typeface="SymbolMT"/>
            </a:endParaRPr>
          </a:p>
          <a:p>
            <a:pPr>
              <a:buFont typeface="Arial" panose="020B0604020202020204" pitchFamily="34" charset="0"/>
              <a:buChar char="•"/>
            </a:pPr>
            <a:r>
              <a:rPr lang="en-US" sz="3200" dirty="0">
                <a:solidFill>
                  <a:srgbClr val="FF0000"/>
                </a:solidFill>
                <a:latin typeface="ArialMT"/>
              </a:rPr>
              <a:t>Hyperglycemia</a:t>
            </a:r>
            <a:r>
              <a:rPr lang="en-US" sz="3200" dirty="0">
                <a:latin typeface="ArialMT"/>
              </a:rPr>
              <a:t>. </a:t>
            </a:r>
            <a:endParaRPr lang="en-US" sz="3200" dirty="0">
              <a:latin typeface="SymbolMT"/>
            </a:endParaRPr>
          </a:p>
          <a:p>
            <a:pPr>
              <a:buFont typeface="Arial" panose="020B0604020202020204" pitchFamily="34" charset="0"/>
              <a:buChar char="•"/>
            </a:pPr>
            <a:r>
              <a:rPr lang="en-US" sz="3200" dirty="0">
                <a:latin typeface="ArialMT"/>
              </a:rPr>
              <a:t>Increased risk of </a:t>
            </a:r>
            <a:r>
              <a:rPr lang="en-US" sz="3200" dirty="0">
                <a:solidFill>
                  <a:srgbClr val="FF0000"/>
                </a:solidFill>
                <a:latin typeface="ArialMT"/>
              </a:rPr>
              <a:t>infection</a:t>
            </a:r>
            <a:r>
              <a:rPr lang="en-US" sz="3200" dirty="0">
                <a:latin typeface="ArialMT"/>
              </a:rPr>
              <a:t>, Neuropathy. </a:t>
            </a:r>
            <a:endParaRPr lang="en-US" sz="3200" dirty="0">
              <a:latin typeface="SymbolMT"/>
            </a:endParaRPr>
          </a:p>
          <a:p>
            <a:pPr>
              <a:buFont typeface="Arial" panose="020B0604020202020204" pitchFamily="34" charset="0"/>
              <a:buChar char="•"/>
            </a:pPr>
            <a:r>
              <a:rPr lang="en-US" sz="3200" dirty="0">
                <a:latin typeface="ArialMT"/>
              </a:rPr>
              <a:t>Aggravation of </a:t>
            </a:r>
            <a:r>
              <a:rPr lang="en-US" sz="3200" dirty="0">
                <a:solidFill>
                  <a:srgbClr val="FF0000"/>
                </a:solidFill>
                <a:latin typeface="ArialMT"/>
              </a:rPr>
              <a:t>ischemic</a:t>
            </a:r>
            <a:r>
              <a:rPr lang="en-US" sz="3200" dirty="0">
                <a:latin typeface="ArialMT"/>
              </a:rPr>
              <a:t> </a:t>
            </a:r>
            <a:r>
              <a:rPr lang="en-US" sz="3200" dirty="0">
                <a:solidFill>
                  <a:srgbClr val="FF0000"/>
                </a:solidFill>
                <a:latin typeface="ArialMT"/>
              </a:rPr>
              <a:t>brain</a:t>
            </a:r>
            <a:r>
              <a:rPr lang="en-US" sz="3200" dirty="0">
                <a:latin typeface="ArialMT"/>
              </a:rPr>
              <a:t> injury. </a:t>
            </a:r>
            <a:endParaRPr lang="en-US" sz="3200" dirty="0">
              <a:latin typeface="SymbolMT"/>
            </a:endParaRPr>
          </a:p>
          <a:p>
            <a:pPr>
              <a:buFont typeface="Arial" panose="020B0604020202020204" pitchFamily="34" charset="0"/>
              <a:buChar char="•"/>
            </a:pPr>
            <a:r>
              <a:rPr lang="en-US" sz="3200" dirty="0">
                <a:latin typeface="ArialMT"/>
              </a:rPr>
              <a:t>Increased </a:t>
            </a:r>
            <a:r>
              <a:rPr lang="en-US" sz="3200" dirty="0">
                <a:solidFill>
                  <a:srgbClr val="FF0000"/>
                </a:solidFill>
                <a:latin typeface="ArialMT"/>
              </a:rPr>
              <a:t>mortality</a:t>
            </a:r>
            <a:r>
              <a:rPr lang="en-US" sz="3200" dirty="0">
                <a:latin typeface="ArialMT"/>
              </a:rPr>
              <a:t> in septic shock. </a:t>
            </a:r>
            <a:endParaRPr lang="en-US" sz="3200" dirty="0">
              <a:latin typeface="SymbolMT"/>
            </a:endParaRPr>
          </a:p>
          <a:p>
            <a:endParaRPr lang="en-US" sz="2800" dirty="0"/>
          </a:p>
        </p:txBody>
      </p:sp>
    </p:spTree>
    <p:extLst>
      <p:ext uri="{BB962C8B-B14F-4D97-AF65-F5344CB8AC3E}">
        <p14:creationId xmlns:p14="http://schemas.microsoft.com/office/powerpoint/2010/main" val="1399154660"/>
      </p:ext>
    </p:extLst>
  </p:cSld>
  <p:clrMapOvr>
    <a:masterClrMapping/>
  </p:clrMapOvr>
  <mc:AlternateContent xmlns:mc="http://schemas.openxmlformats.org/markup-compatibility/2006" xmlns:p14="http://schemas.microsoft.com/office/powerpoint/2010/main">
    <mc:Choice Requires="p14">
      <p:transition spd="slow" p14:dur="2000" advTm="38033"/>
    </mc:Choice>
    <mc:Fallback xmlns="">
      <p:transition spd="slow" advTm="38033"/>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36686-8837-BBC2-B6D4-F04AABA88855}"/>
              </a:ext>
            </a:extLst>
          </p:cNvPr>
          <p:cNvSpPr>
            <a:spLocks noGrp="1"/>
          </p:cNvSpPr>
          <p:nvPr>
            <p:ph type="title"/>
          </p:nvPr>
        </p:nvSpPr>
        <p:spPr>
          <a:xfrm>
            <a:off x="533400" y="365128"/>
            <a:ext cx="7981950" cy="1158871"/>
          </a:xfrm>
        </p:spPr>
        <p:txBody>
          <a:bodyPr>
            <a:normAutofit/>
          </a:bodyPr>
          <a:lstStyle/>
          <a:p>
            <a:pPr algn="ctr"/>
            <a:r>
              <a:rPr lang="en-US" sz="4000" b="1" dirty="0">
                <a:solidFill>
                  <a:srgbClr val="FF0000"/>
                </a:solidFill>
                <a:latin typeface="Arial" panose="020B0604020202020204" pitchFamily="34" charset="0"/>
              </a:rPr>
              <a:t>Colloids</a:t>
            </a:r>
            <a:r>
              <a:rPr lang="en-US" sz="3600" b="1" dirty="0">
                <a:solidFill>
                  <a:srgbClr val="FF0000"/>
                </a:solidFill>
                <a:latin typeface="Arial" panose="020B0604020202020204" pitchFamily="34" charset="0"/>
              </a:rPr>
              <a:t> </a:t>
            </a:r>
            <a:br>
              <a:rPr lang="en-US" dirty="0"/>
            </a:br>
            <a:endParaRPr lang="en-US" dirty="0"/>
          </a:p>
        </p:txBody>
      </p:sp>
      <p:sp>
        <p:nvSpPr>
          <p:cNvPr id="3" name="Content Placeholder 2">
            <a:extLst>
              <a:ext uri="{FF2B5EF4-FFF2-40B4-BE49-F238E27FC236}">
                <a16:creationId xmlns:a16="http://schemas.microsoft.com/office/drawing/2014/main" id="{9D82C145-7B16-1D9F-5F00-7112C94A5F87}"/>
              </a:ext>
            </a:extLst>
          </p:cNvPr>
          <p:cNvSpPr>
            <a:spLocks noGrp="1"/>
          </p:cNvSpPr>
          <p:nvPr>
            <p:ph idx="1"/>
          </p:nvPr>
        </p:nvSpPr>
        <p:spPr>
          <a:xfrm>
            <a:off x="190500" y="1219200"/>
            <a:ext cx="8420100" cy="4986457"/>
          </a:xfrm>
        </p:spPr>
        <p:txBody>
          <a:bodyPr>
            <a:normAutofit/>
          </a:bodyPr>
          <a:lstStyle/>
          <a:p>
            <a:pPr marL="0" indent="0">
              <a:buNone/>
            </a:pPr>
            <a:r>
              <a:rPr lang="en-US" sz="3200" dirty="0">
                <a:latin typeface="ArialMT"/>
              </a:rPr>
              <a:t>Do not pass across diffusional barriers as readily as crystalloids. </a:t>
            </a:r>
          </a:p>
          <a:p>
            <a:pPr marL="342900" lvl="1" indent="0">
              <a:buNone/>
            </a:pPr>
            <a:r>
              <a:rPr lang="en-US" sz="2900" b="1" dirty="0">
                <a:latin typeface="ArialMT"/>
              </a:rPr>
              <a:t>Natural (plasma-derived) colloids : </a:t>
            </a:r>
            <a:endParaRPr lang="en-US" sz="3300" b="1" dirty="0"/>
          </a:p>
          <a:p>
            <a:pPr marL="342900" lvl="1" indent="0">
              <a:buNone/>
            </a:pPr>
            <a:r>
              <a:rPr lang="en-US" sz="2900" dirty="0">
                <a:solidFill>
                  <a:srgbClr val="FF0000"/>
                </a:solidFill>
                <a:latin typeface="SymbolMT"/>
              </a:rPr>
              <a:t>    </a:t>
            </a:r>
            <a:r>
              <a:rPr lang="en-US" sz="2900" dirty="0">
                <a:solidFill>
                  <a:srgbClr val="FF0000"/>
                </a:solidFill>
                <a:latin typeface="ArialMT"/>
              </a:rPr>
              <a:t>Human albumin. </a:t>
            </a:r>
          </a:p>
          <a:p>
            <a:pPr marL="342900" lvl="1" indent="0">
              <a:buNone/>
            </a:pPr>
            <a:r>
              <a:rPr lang="en-US" sz="2900" b="1" dirty="0">
                <a:latin typeface="ArialMT"/>
              </a:rPr>
              <a:t>Synthetic colloids : </a:t>
            </a:r>
            <a:endParaRPr lang="en-US" sz="3300" b="1" dirty="0"/>
          </a:p>
          <a:p>
            <a:pPr marL="685800" lvl="2" indent="0">
              <a:buNone/>
            </a:pPr>
            <a:r>
              <a:rPr lang="en-US" sz="2500" dirty="0">
                <a:solidFill>
                  <a:srgbClr val="FF0000"/>
                </a:solidFill>
                <a:latin typeface="ArialMT"/>
              </a:rPr>
              <a:t>Dextran (e.g. dextran 40 and dextran 70). </a:t>
            </a:r>
            <a:endParaRPr lang="en-US" sz="2500" dirty="0">
              <a:solidFill>
                <a:srgbClr val="FF0000"/>
              </a:solidFill>
              <a:latin typeface="SymbolMT"/>
            </a:endParaRPr>
          </a:p>
          <a:p>
            <a:pPr marL="685800" lvl="2" indent="0">
              <a:buNone/>
            </a:pPr>
            <a:r>
              <a:rPr lang="en-US" sz="2500" dirty="0">
                <a:solidFill>
                  <a:srgbClr val="FF0000"/>
                </a:solidFill>
                <a:latin typeface="ArialMT"/>
              </a:rPr>
              <a:t>Gelatin (e.g. </a:t>
            </a:r>
            <a:r>
              <a:rPr lang="en-US" sz="2500" dirty="0" err="1">
                <a:solidFill>
                  <a:srgbClr val="FF0000"/>
                </a:solidFill>
                <a:latin typeface="ArialMT"/>
              </a:rPr>
              <a:t>gelofusine</a:t>
            </a:r>
            <a:r>
              <a:rPr lang="en-US" sz="2500" dirty="0">
                <a:solidFill>
                  <a:srgbClr val="FF0000"/>
                </a:solidFill>
                <a:latin typeface="ArialMT"/>
              </a:rPr>
              <a:t> and hemaccel). </a:t>
            </a:r>
            <a:endParaRPr lang="en-US" sz="2500" dirty="0">
              <a:solidFill>
                <a:srgbClr val="FF0000"/>
              </a:solidFill>
              <a:latin typeface="SymbolMT"/>
            </a:endParaRPr>
          </a:p>
          <a:p>
            <a:pPr marL="685800" lvl="2" indent="0">
              <a:buNone/>
            </a:pPr>
            <a:r>
              <a:rPr lang="en-US" sz="2500" dirty="0">
                <a:solidFill>
                  <a:srgbClr val="FF0000"/>
                </a:solidFill>
                <a:latin typeface="ArialMT"/>
              </a:rPr>
              <a:t>Starch (</a:t>
            </a:r>
            <a:r>
              <a:rPr lang="en-US" sz="2500" dirty="0" err="1">
                <a:solidFill>
                  <a:srgbClr val="FF0000"/>
                </a:solidFill>
                <a:latin typeface="ArialMT"/>
              </a:rPr>
              <a:t>e.g.hydroxyethyl</a:t>
            </a:r>
            <a:r>
              <a:rPr lang="en-US" sz="2500" dirty="0">
                <a:solidFill>
                  <a:srgbClr val="FF0000"/>
                </a:solidFill>
                <a:latin typeface="ArialMT"/>
              </a:rPr>
              <a:t> starch (HES)). </a:t>
            </a:r>
            <a:endParaRPr lang="en-US" sz="2500" dirty="0">
              <a:solidFill>
                <a:srgbClr val="FF0000"/>
              </a:solidFill>
              <a:latin typeface="SymbolMT"/>
            </a:endParaRPr>
          </a:p>
          <a:p>
            <a:pPr marL="0" indent="0">
              <a:buNone/>
            </a:pPr>
            <a:endParaRPr lang="en-US" sz="3600" dirty="0"/>
          </a:p>
        </p:txBody>
      </p:sp>
    </p:spTree>
    <p:extLst>
      <p:ext uri="{BB962C8B-B14F-4D97-AF65-F5344CB8AC3E}">
        <p14:creationId xmlns:p14="http://schemas.microsoft.com/office/powerpoint/2010/main" val="1973434238"/>
      </p:ext>
    </p:extLst>
  </p:cSld>
  <p:clrMapOvr>
    <a:masterClrMapping/>
  </p:clrMapOvr>
  <mc:AlternateContent xmlns:mc="http://schemas.openxmlformats.org/markup-compatibility/2006" xmlns:p14="http://schemas.microsoft.com/office/powerpoint/2010/main">
    <mc:Choice Requires="p14">
      <p:transition spd="slow" p14:dur="2000" advTm="23693"/>
    </mc:Choice>
    <mc:Fallback xmlns="">
      <p:transition spd="slow" advTm="23693"/>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20879A-20FF-61AF-E802-FE3D11B0042A}"/>
              </a:ext>
            </a:extLst>
          </p:cNvPr>
          <p:cNvSpPr>
            <a:spLocks noGrp="1"/>
          </p:cNvSpPr>
          <p:nvPr>
            <p:ph type="title"/>
          </p:nvPr>
        </p:nvSpPr>
        <p:spPr/>
        <p:txBody>
          <a:bodyPr/>
          <a:lstStyle/>
          <a:p>
            <a:r>
              <a:rPr lang="en-US" sz="3600" b="1" i="1" u="sng" dirty="0">
                <a:solidFill>
                  <a:srgbClr val="FF0000"/>
                </a:solidFill>
                <a:latin typeface="Arial" panose="020B0604020202020204" pitchFamily="34" charset="0"/>
              </a:rPr>
              <a:t>1. Albumin solution </a:t>
            </a:r>
            <a:br>
              <a:rPr lang="en-US" i="1" u="sng" dirty="0">
                <a:effectLst/>
              </a:rPr>
            </a:br>
            <a:endParaRPr lang="en-US" i="1" u="sng" dirty="0"/>
          </a:p>
        </p:txBody>
      </p:sp>
      <p:sp>
        <p:nvSpPr>
          <p:cNvPr id="3" name="Content Placeholder 2">
            <a:extLst>
              <a:ext uri="{FF2B5EF4-FFF2-40B4-BE49-F238E27FC236}">
                <a16:creationId xmlns:a16="http://schemas.microsoft.com/office/drawing/2014/main" id="{04864172-F1E2-C3C2-96C6-759F93BA3508}"/>
              </a:ext>
            </a:extLst>
          </p:cNvPr>
          <p:cNvSpPr>
            <a:spLocks noGrp="1"/>
          </p:cNvSpPr>
          <p:nvPr>
            <p:ph idx="1"/>
          </p:nvPr>
        </p:nvSpPr>
        <p:spPr>
          <a:xfrm>
            <a:off x="628650" y="1295400"/>
            <a:ext cx="8058150" cy="4881563"/>
          </a:xfrm>
        </p:spPr>
        <p:txBody>
          <a:bodyPr>
            <a:normAutofit/>
          </a:bodyPr>
          <a:lstStyle/>
          <a:p>
            <a:pPr>
              <a:buFont typeface="+mj-lt"/>
              <a:buAutoNum type="arabicPeriod"/>
            </a:pPr>
            <a:r>
              <a:rPr lang="en-US" sz="2800" dirty="0">
                <a:latin typeface="ArialMT"/>
              </a:rPr>
              <a:t>Responsible for 75% of the </a:t>
            </a:r>
            <a:r>
              <a:rPr lang="en-US" sz="2800" dirty="0">
                <a:solidFill>
                  <a:srgbClr val="FF0000"/>
                </a:solidFill>
                <a:latin typeface="ArialMT"/>
              </a:rPr>
              <a:t>oncotic pressure </a:t>
            </a:r>
            <a:r>
              <a:rPr lang="en-US" sz="2800" dirty="0">
                <a:latin typeface="ArialMT"/>
              </a:rPr>
              <a:t>of plasma. Acts as </a:t>
            </a:r>
            <a:r>
              <a:rPr lang="en-US" sz="2800" dirty="0">
                <a:solidFill>
                  <a:srgbClr val="FF0000"/>
                </a:solidFill>
                <a:latin typeface="ArialMT"/>
              </a:rPr>
              <a:t>buffer</a:t>
            </a:r>
            <a:r>
              <a:rPr lang="en-US" sz="2800" dirty="0">
                <a:latin typeface="ArialMT"/>
              </a:rPr>
              <a:t>, </a:t>
            </a:r>
            <a:r>
              <a:rPr lang="en-US" sz="2800" dirty="0">
                <a:solidFill>
                  <a:srgbClr val="FF0000"/>
                </a:solidFill>
                <a:latin typeface="ArialMT"/>
              </a:rPr>
              <a:t>antioxidant</a:t>
            </a:r>
            <a:r>
              <a:rPr lang="en-US" sz="2800" dirty="0">
                <a:latin typeface="ArialMT"/>
              </a:rPr>
              <a:t> and </a:t>
            </a:r>
            <a:r>
              <a:rPr lang="en-US" sz="2800" dirty="0">
                <a:solidFill>
                  <a:srgbClr val="FF0000"/>
                </a:solidFill>
                <a:latin typeface="ArialMT"/>
              </a:rPr>
              <a:t>transport protein. </a:t>
            </a:r>
            <a:endParaRPr lang="en-US" sz="3200" dirty="0">
              <a:solidFill>
                <a:srgbClr val="FF0000"/>
              </a:solidFill>
              <a:effectLst/>
            </a:endParaRPr>
          </a:p>
          <a:p>
            <a:pPr>
              <a:buFont typeface="+mj-lt"/>
              <a:buAutoNum type="arabicPeriod"/>
            </a:pPr>
            <a:r>
              <a:rPr lang="en-US" sz="2800" dirty="0">
                <a:latin typeface="ArialMT"/>
              </a:rPr>
              <a:t>Commercially is available as </a:t>
            </a:r>
            <a:r>
              <a:rPr lang="en-US" sz="2800" dirty="0">
                <a:solidFill>
                  <a:srgbClr val="FF0000"/>
                </a:solidFill>
                <a:latin typeface="ArialMT"/>
              </a:rPr>
              <a:t>5%</a:t>
            </a:r>
            <a:r>
              <a:rPr lang="en-US" sz="2800" dirty="0">
                <a:latin typeface="ArialMT"/>
              </a:rPr>
              <a:t> solution or </a:t>
            </a:r>
            <a:r>
              <a:rPr lang="en-US" sz="2800" dirty="0">
                <a:solidFill>
                  <a:srgbClr val="FF0000"/>
                </a:solidFill>
                <a:latin typeface="ArialMT"/>
              </a:rPr>
              <a:t>20</a:t>
            </a:r>
            <a:r>
              <a:rPr lang="en-US" sz="2800" dirty="0">
                <a:latin typeface="ArialMT"/>
              </a:rPr>
              <a:t>% solution in an isotonic saline diluent. </a:t>
            </a:r>
            <a:endParaRPr lang="en-US" sz="3200" dirty="0">
              <a:effectLst/>
            </a:endParaRPr>
          </a:p>
          <a:p>
            <a:pPr>
              <a:buFont typeface="+mj-lt"/>
              <a:buAutoNum type="arabicPeriod"/>
            </a:pPr>
            <a:r>
              <a:rPr lang="en-US" sz="2800" dirty="0">
                <a:latin typeface="ArialMT"/>
              </a:rPr>
              <a:t> </a:t>
            </a:r>
            <a:r>
              <a:rPr lang="en-US" sz="2800" dirty="0">
                <a:solidFill>
                  <a:srgbClr val="FF0000"/>
                </a:solidFill>
                <a:latin typeface="ArialMT"/>
              </a:rPr>
              <a:t>5%</a:t>
            </a:r>
            <a:r>
              <a:rPr lang="en-US" sz="2800" dirty="0">
                <a:latin typeface="ArialMT"/>
              </a:rPr>
              <a:t> solution has colloid oncotic pressure (COP) 20 mm Hg (similar in oncotic activity to plasma). </a:t>
            </a:r>
            <a:endParaRPr lang="en-US" sz="3200" dirty="0">
              <a:effectLst/>
            </a:endParaRPr>
          </a:p>
          <a:p>
            <a:pPr>
              <a:buFont typeface="+mj-lt"/>
              <a:buAutoNum type="arabicPeriod"/>
            </a:pPr>
            <a:r>
              <a:rPr lang="en-US" sz="2800" dirty="0">
                <a:latin typeface="ArialMT"/>
              </a:rPr>
              <a:t> Approximately </a:t>
            </a:r>
            <a:r>
              <a:rPr lang="en-US" sz="2800" dirty="0">
                <a:solidFill>
                  <a:srgbClr val="FF0000"/>
                </a:solidFill>
                <a:latin typeface="ArialMT"/>
              </a:rPr>
              <a:t>half of the infused volume of 5% albumin stays in the vascular space. </a:t>
            </a:r>
          </a:p>
          <a:p>
            <a:pPr marL="0" indent="0">
              <a:buNone/>
            </a:pPr>
            <a:r>
              <a:rPr lang="en-US" sz="2800" dirty="0">
                <a:latin typeface="ArialMT"/>
              </a:rPr>
              <a:t>The oncotic effects of albumin last 12-16 hours </a:t>
            </a:r>
            <a:endParaRPr lang="en-US" sz="3200" dirty="0">
              <a:effectLst/>
            </a:endParaRPr>
          </a:p>
          <a:p>
            <a:endParaRPr lang="en-US" sz="3200" dirty="0"/>
          </a:p>
        </p:txBody>
      </p:sp>
    </p:spTree>
    <p:extLst>
      <p:ext uri="{BB962C8B-B14F-4D97-AF65-F5344CB8AC3E}">
        <p14:creationId xmlns:p14="http://schemas.microsoft.com/office/powerpoint/2010/main" val="609298524"/>
      </p:ext>
    </p:extLst>
  </p:cSld>
  <p:clrMapOvr>
    <a:masterClrMapping/>
  </p:clrMapOvr>
  <mc:AlternateContent xmlns:mc="http://schemas.openxmlformats.org/markup-compatibility/2006" xmlns:p14="http://schemas.microsoft.com/office/powerpoint/2010/main">
    <mc:Choice Requires="p14">
      <p:transition spd="slow" p14:dur="2000" advTm="55566"/>
    </mc:Choice>
    <mc:Fallback xmlns="">
      <p:transition spd="slow" advTm="55566"/>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6F817-66A5-A357-E3C3-3CDE2200AF93}"/>
              </a:ext>
            </a:extLst>
          </p:cNvPr>
          <p:cNvSpPr>
            <a:spLocks noGrp="1"/>
          </p:cNvSpPr>
          <p:nvPr>
            <p:ph type="title"/>
          </p:nvPr>
        </p:nvSpPr>
        <p:spPr/>
        <p:txBody>
          <a:bodyPr/>
          <a:lstStyle/>
          <a:p>
            <a:r>
              <a:rPr lang="en-US" sz="3600" b="1" i="1" u="sng" dirty="0">
                <a:solidFill>
                  <a:srgbClr val="FF0000"/>
                </a:solidFill>
                <a:latin typeface="Arial" panose="020B0604020202020204" pitchFamily="34" charset="0"/>
              </a:rPr>
              <a:t>2. Albumin solution 20% </a:t>
            </a:r>
            <a:br>
              <a:rPr lang="en-US" i="1" u="sng" dirty="0"/>
            </a:br>
            <a:endParaRPr lang="en-US" i="1" u="sng" dirty="0"/>
          </a:p>
        </p:txBody>
      </p:sp>
      <p:sp>
        <p:nvSpPr>
          <p:cNvPr id="3" name="Content Placeholder 2">
            <a:extLst>
              <a:ext uri="{FF2B5EF4-FFF2-40B4-BE49-F238E27FC236}">
                <a16:creationId xmlns:a16="http://schemas.microsoft.com/office/drawing/2014/main" id="{34B3CC5E-252E-834A-FEAD-4084FA4E7A3E}"/>
              </a:ext>
            </a:extLst>
          </p:cNvPr>
          <p:cNvSpPr>
            <a:spLocks noGrp="1"/>
          </p:cNvSpPr>
          <p:nvPr>
            <p:ph idx="1"/>
          </p:nvPr>
        </p:nvSpPr>
        <p:spPr>
          <a:xfrm>
            <a:off x="304800" y="1143000"/>
            <a:ext cx="8210550" cy="5033963"/>
          </a:xfrm>
        </p:spPr>
        <p:txBody>
          <a:bodyPr>
            <a:normAutofit/>
          </a:bodyPr>
          <a:lstStyle/>
          <a:p>
            <a:r>
              <a:rPr lang="en-US" sz="2800" dirty="0">
                <a:latin typeface="ArialMT"/>
              </a:rPr>
              <a:t>COP of 70 mm Hg </a:t>
            </a:r>
            <a:endParaRPr lang="en-US" sz="3200" dirty="0"/>
          </a:p>
          <a:p>
            <a:r>
              <a:rPr lang="en-US" sz="2800" dirty="0">
                <a:latin typeface="ArialMT"/>
              </a:rPr>
              <a:t>Expands the plasma volume by 4 to 5 times the volume infused. </a:t>
            </a:r>
            <a:endParaRPr lang="en-US" sz="3200" dirty="0"/>
          </a:p>
          <a:p>
            <a:r>
              <a:rPr lang="en-US" sz="2800" dirty="0">
                <a:latin typeface="ArialMT"/>
              </a:rPr>
              <a:t>Infusion of </a:t>
            </a:r>
            <a:r>
              <a:rPr lang="en-US" sz="2800" dirty="0">
                <a:solidFill>
                  <a:srgbClr val="FF0000"/>
                </a:solidFill>
                <a:latin typeface="ArialMT"/>
              </a:rPr>
              <a:t>100 mL of 20</a:t>
            </a:r>
            <a:r>
              <a:rPr lang="en-US" sz="2800" dirty="0">
                <a:latin typeface="ArialMT"/>
              </a:rPr>
              <a:t>% albumin can increase the plasma volume </a:t>
            </a:r>
            <a:r>
              <a:rPr lang="en-US" sz="2800" dirty="0">
                <a:solidFill>
                  <a:srgbClr val="FF0000"/>
                </a:solidFill>
                <a:latin typeface="ArialMT"/>
              </a:rPr>
              <a:t>400 to 500 </a:t>
            </a:r>
            <a:r>
              <a:rPr lang="en-US" sz="2800" dirty="0" err="1">
                <a:solidFill>
                  <a:srgbClr val="FF0000"/>
                </a:solidFill>
                <a:latin typeface="ArialMT"/>
              </a:rPr>
              <a:t>mL.</a:t>
            </a:r>
            <a:r>
              <a:rPr lang="en-US" sz="2800" dirty="0">
                <a:solidFill>
                  <a:srgbClr val="FF0000"/>
                </a:solidFill>
                <a:latin typeface="ArialMT"/>
              </a:rPr>
              <a:t> </a:t>
            </a:r>
            <a:endParaRPr lang="en-US" sz="3200" dirty="0">
              <a:solidFill>
                <a:srgbClr val="FF0000"/>
              </a:solidFill>
            </a:endParaRPr>
          </a:p>
          <a:p>
            <a:r>
              <a:rPr lang="en-US" sz="2800" dirty="0">
                <a:latin typeface="ArialMT"/>
              </a:rPr>
              <a:t>It is intended for shifting fluid from the interstitial space to the vascular space in </a:t>
            </a:r>
            <a:r>
              <a:rPr lang="en-US" sz="2800" dirty="0">
                <a:solidFill>
                  <a:srgbClr val="FF0000"/>
                </a:solidFill>
                <a:latin typeface="ArialMT"/>
              </a:rPr>
              <a:t>hypoproteinemia conditions</a:t>
            </a:r>
            <a:endParaRPr lang="en-US" sz="3200" dirty="0">
              <a:solidFill>
                <a:srgbClr val="FF0000"/>
              </a:solidFill>
            </a:endParaRPr>
          </a:p>
          <a:p>
            <a:r>
              <a:rPr lang="en-US" sz="2800" dirty="0">
                <a:solidFill>
                  <a:srgbClr val="006DBF"/>
                </a:solidFill>
                <a:latin typeface="ArialMT"/>
              </a:rPr>
              <a:t>Should not be used for volume resuscitation in hypovolemia. </a:t>
            </a:r>
            <a:endParaRPr lang="en-US" sz="3200" dirty="0"/>
          </a:p>
          <a:p>
            <a:endParaRPr lang="en-US" sz="3200" dirty="0"/>
          </a:p>
        </p:txBody>
      </p:sp>
    </p:spTree>
    <p:extLst>
      <p:ext uri="{BB962C8B-B14F-4D97-AF65-F5344CB8AC3E}">
        <p14:creationId xmlns:p14="http://schemas.microsoft.com/office/powerpoint/2010/main" val="564999800"/>
      </p:ext>
    </p:extLst>
  </p:cSld>
  <p:clrMapOvr>
    <a:masterClrMapping/>
  </p:clrMapOvr>
  <mc:AlternateContent xmlns:mc="http://schemas.openxmlformats.org/markup-compatibility/2006" xmlns:p14="http://schemas.microsoft.com/office/powerpoint/2010/main">
    <mc:Choice Requires="p14">
      <p:transition spd="slow" p14:dur="2000" advTm="45566"/>
    </mc:Choice>
    <mc:Fallback xmlns="">
      <p:transition spd="slow" advTm="45566"/>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E7402-1201-3D15-80AB-E16EB011BE75}"/>
              </a:ext>
            </a:extLst>
          </p:cNvPr>
          <p:cNvSpPr>
            <a:spLocks noGrp="1"/>
          </p:cNvSpPr>
          <p:nvPr>
            <p:ph type="title"/>
          </p:nvPr>
        </p:nvSpPr>
        <p:spPr/>
        <p:txBody>
          <a:bodyPr/>
          <a:lstStyle/>
          <a:p>
            <a:pPr rtl="1"/>
            <a:r>
              <a:rPr lang="en-US" b="1" dirty="0">
                <a:solidFill>
                  <a:srgbClr val="000000"/>
                </a:solidFill>
                <a:effectLst/>
                <a:latin typeface="Arial" panose="020B0604020202020204" pitchFamily="34" charset="0"/>
              </a:rPr>
              <a:t>Fluid compartment &amp; distribution</a:t>
            </a:r>
            <a:br>
              <a:rPr lang="en-US" dirty="0">
                <a:solidFill>
                  <a:srgbClr val="000000"/>
                </a:solidFill>
                <a:effectLst/>
                <a:latin typeface="Arial" panose="020B0604020202020204" pitchFamily="34" charset="0"/>
              </a:rPr>
            </a:br>
            <a:endParaRPr lang="en-US" dirty="0"/>
          </a:p>
        </p:txBody>
      </p:sp>
      <p:sp>
        <p:nvSpPr>
          <p:cNvPr id="3" name="Content Placeholder 2">
            <a:extLst>
              <a:ext uri="{FF2B5EF4-FFF2-40B4-BE49-F238E27FC236}">
                <a16:creationId xmlns:a16="http://schemas.microsoft.com/office/drawing/2014/main" id="{A2F423D4-864C-4011-1F37-431383DDE60E}"/>
              </a:ext>
            </a:extLst>
          </p:cNvPr>
          <p:cNvSpPr>
            <a:spLocks noGrp="1"/>
          </p:cNvSpPr>
          <p:nvPr>
            <p:ph idx="1"/>
          </p:nvPr>
        </p:nvSpPr>
        <p:spPr>
          <a:xfrm>
            <a:off x="228600" y="1848039"/>
            <a:ext cx="8153400" cy="4351338"/>
          </a:xfrm>
        </p:spPr>
        <p:txBody>
          <a:bodyPr>
            <a:normAutofit/>
          </a:bodyPr>
          <a:lstStyle/>
          <a:p>
            <a:r>
              <a:rPr lang="en-US" sz="2800" dirty="0">
                <a:solidFill>
                  <a:srgbClr val="000000"/>
                </a:solidFill>
                <a:effectLst/>
                <a:latin typeface="Arial" panose="020B0604020202020204" pitchFamily="34" charset="0"/>
              </a:rPr>
              <a:t>Fluid compartment of total body weight :</a:t>
            </a:r>
          </a:p>
          <a:p>
            <a:pPr marL="0" indent="0">
              <a:buNone/>
            </a:pPr>
            <a:endParaRPr lang="en-US" sz="2800" dirty="0">
              <a:solidFill>
                <a:srgbClr val="000000"/>
              </a:solidFill>
              <a:effectLst/>
              <a:latin typeface="Arial" panose="020B0604020202020204" pitchFamily="34" charset="0"/>
            </a:endParaRPr>
          </a:p>
          <a:p>
            <a:pPr lvl="1"/>
            <a:r>
              <a:rPr lang="en-US" sz="2800" dirty="0">
                <a:solidFill>
                  <a:srgbClr val="000000"/>
                </a:solidFill>
                <a:effectLst/>
                <a:latin typeface="Arial" panose="020B0604020202020204" pitchFamily="34" charset="0"/>
                <a:cs typeface="+mj-cs"/>
              </a:rPr>
              <a:t>Neonate: 75-80% </a:t>
            </a:r>
          </a:p>
          <a:p>
            <a:pPr lvl="1"/>
            <a:r>
              <a:rPr lang="en-US" sz="2800" dirty="0">
                <a:solidFill>
                  <a:srgbClr val="000000"/>
                </a:solidFill>
                <a:effectLst/>
                <a:latin typeface="Arial" panose="020B0604020202020204" pitchFamily="34" charset="0"/>
                <a:cs typeface="+mj-cs"/>
              </a:rPr>
              <a:t>Infant: 70-75%</a:t>
            </a:r>
          </a:p>
          <a:p>
            <a:pPr lvl="1"/>
            <a:r>
              <a:rPr lang="en-US" sz="2800" dirty="0">
                <a:solidFill>
                  <a:srgbClr val="000000"/>
                </a:solidFill>
                <a:effectLst/>
                <a:latin typeface="Arial" panose="020B0604020202020204" pitchFamily="34" charset="0"/>
                <a:cs typeface="+mj-cs"/>
              </a:rPr>
              <a:t>Adult male: 55-60% </a:t>
            </a:r>
            <a:endParaRPr lang="ar-SA" sz="2800" dirty="0">
              <a:solidFill>
                <a:srgbClr val="000000"/>
              </a:solidFill>
              <a:effectLst/>
              <a:latin typeface="Arial" panose="020B0604020202020204" pitchFamily="34" charset="0"/>
              <a:cs typeface="+mj-cs"/>
            </a:endParaRPr>
          </a:p>
          <a:p>
            <a:pPr lvl="1"/>
            <a:r>
              <a:rPr lang="en-US" sz="2800" dirty="0">
                <a:solidFill>
                  <a:srgbClr val="000000"/>
                </a:solidFill>
                <a:effectLst/>
                <a:latin typeface="Arial" panose="020B0604020202020204" pitchFamily="34" charset="0"/>
                <a:cs typeface="+mj-cs"/>
              </a:rPr>
              <a:t>Adult female 50-55% </a:t>
            </a:r>
            <a:endParaRPr lang="ar-SA" sz="2800" dirty="0">
              <a:solidFill>
                <a:srgbClr val="000000"/>
              </a:solidFill>
              <a:effectLst/>
              <a:latin typeface="Arial" panose="020B0604020202020204" pitchFamily="34" charset="0"/>
              <a:cs typeface="+mj-cs"/>
            </a:endParaRPr>
          </a:p>
          <a:p>
            <a:pPr lvl="1"/>
            <a:r>
              <a:rPr lang="en-US" sz="2800" dirty="0">
                <a:solidFill>
                  <a:srgbClr val="000000"/>
                </a:solidFill>
                <a:effectLst/>
                <a:latin typeface="Arial" panose="020B0604020202020204" pitchFamily="34" charset="0"/>
                <a:cs typeface="+mj-cs"/>
              </a:rPr>
              <a:t>Elderly 45-50%</a:t>
            </a:r>
          </a:p>
          <a:p>
            <a:pPr algn="r" rtl="1"/>
            <a:endParaRPr lang="en-US" sz="2800" dirty="0"/>
          </a:p>
        </p:txBody>
      </p:sp>
      <p:pic>
        <p:nvPicPr>
          <p:cNvPr id="4" name="Picture 3">
            <a:extLst>
              <a:ext uri="{FF2B5EF4-FFF2-40B4-BE49-F238E27FC236}">
                <a16:creationId xmlns:a16="http://schemas.microsoft.com/office/drawing/2014/main" id="{694AB4CC-A196-6FB5-897E-DDD2D752E3CA}"/>
              </a:ext>
            </a:extLst>
          </p:cNvPr>
          <p:cNvPicPr>
            <a:picLocks noChangeAspect="1"/>
          </p:cNvPicPr>
          <p:nvPr/>
        </p:nvPicPr>
        <p:blipFill>
          <a:blip r:embed="rId2"/>
          <a:stretch>
            <a:fillRect/>
          </a:stretch>
        </p:blipFill>
        <p:spPr>
          <a:xfrm>
            <a:off x="4038602" y="2630678"/>
            <a:ext cx="4665501" cy="3568699"/>
          </a:xfrm>
          <a:prstGeom prst="rect">
            <a:avLst/>
          </a:prstGeom>
        </p:spPr>
      </p:pic>
    </p:spTree>
    <p:extLst>
      <p:ext uri="{BB962C8B-B14F-4D97-AF65-F5344CB8AC3E}">
        <p14:creationId xmlns:p14="http://schemas.microsoft.com/office/powerpoint/2010/main" val="1811774955"/>
      </p:ext>
    </p:extLst>
  </p:cSld>
  <p:clrMapOvr>
    <a:masterClrMapping/>
  </p:clrMapOvr>
  <mc:AlternateContent xmlns:mc="http://schemas.openxmlformats.org/markup-compatibility/2006" xmlns:p14="http://schemas.microsoft.com/office/powerpoint/2010/main">
    <mc:Choice Requires="p14">
      <p:transition spd="slow" p14:dur="2000" advTm="64866"/>
    </mc:Choice>
    <mc:Fallback xmlns="">
      <p:transition spd="slow" advTm="64866"/>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48A0EF-67C6-1D82-C7DC-4B50448D2DC3}"/>
              </a:ext>
            </a:extLst>
          </p:cNvPr>
          <p:cNvSpPr>
            <a:spLocks noGrp="1"/>
          </p:cNvSpPr>
          <p:nvPr>
            <p:ph type="title"/>
          </p:nvPr>
        </p:nvSpPr>
        <p:spPr/>
        <p:txBody>
          <a:bodyPr/>
          <a:lstStyle/>
          <a:p>
            <a:pPr algn="ctr"/>
            <a:r>
              <a:rPr lang="en-US" sz="3600" b="1" i="1" u="sng" dirty="0">
                <a:solidFill>
                  <a:srgbClr val="FF0000"/>
                </a:solidFill>
                <a:latin typeface="Arial" panose="020B0604020202020204" pitchFamily="34" charset="0"/>
              </a:rPr>
              <a:t>3. Gelatins </a:t>
            </a:r>
            <a:br>
              <a:rPr lang="en-US" i="1" u="sng" dirty="0"/>
            </a:br>
            <a:endParaRPr lang="en-US" i="1" u="sng" dirty="0"/>
          </a:p>
        </p:txBody>
      </p:sp>
      <p:sp>
        <p:nvSpPr>
          <p:cNvPr id="3" name="Content Placeholder 2">
            <a:extLst>
              <a:ext uri="{FF2B5EF4-FFF2-40B4-BE49-F238E27FC236}">
                <a16:creationId xmlns:a16="http://schemas.microsoft.com/office/drawing/2014/main" id="{4EF92639-BC51-8EE4-4EB7-C995945C0DFD}"/>
              </a:ext>
            </a:extLst>
          </p:cNvPr>
          <p:cNvSpPr>
            <a:spLocks noGrp="1"/>
          </p:cNvSpPr>
          <p:nvPr>
            <p:ph idx="1"/>
          </p:nvPr>
        </p:nvSpPr>
        <p:spPr>
          <a:xfrm>
            <a:off x="628650" y="1143000"/>
            <a:ext cx="8515350" cy="5033963"/>
          </a:xfrm>
        </p:spPr>
        <p:txBody>
          <a:bodyPr>
            <a:normAutofit/>
          </a:bodyPr>
          <a:lstStyle/>
          <a:p>
            <a:pPr>
              <a:buFont typeface="Arial" panose="020B0604020202020204" pitchFamily="34" charset="0"/>
              <a:buChar char="•"/>
            </a:pPr>
            <a:r>
              <a:rPr lang="en-US" sz="2400" dirty="0">
                <a:latin typeface="ArialMT"/>
              </a:rPr>
              <a:t>COP 27-34 mmHg </a:t>
            </a:r>
            <a:endParaRPr lang="en-US" sz="2400" dirty="0">
              <a:latin typeface="SymbolMT"/>
            </a:endParaRPr>
          </a:p>
          <a:p>
            <a:pPr>
              <a:buFont typeface="Arial" panose="020B0604020202020204" pitchFamily="34" charset="0"/>
              <a:buChar char="•"/>
            </a:pPr>
            <a:r>
              <a:rPr lang="en-US" sz="2400" dirty="0">
                <a:latin typeface="ArialMT"/>
              </a:rPr>
              <a:t>The </a:t>
            </a:r>
            <a:r>
              <a:rPr lang="en-US" sz="2400" dirty="0">
                <a:solidFill>
                  <a:srgbClr val="FF0000"/>
                </a:solidFill>
                <a:latin typeface="ArialMT"/>
              </a:rPr>
              <a:t>cheapest</a:t>
            </a:r>
            <a:r>
              <a:rPr lang="en-US" sz="2400" dirty="0">
                <a:latin typeface="ArialMT"/>
              </a:rPr>
              <a:t> colloid available. </a:t>
            </a:r>
            <a:endParaRPr lang="en-US" sz="2400" dirty="0">
              <a:latin typeface="SymbolMT"/>
            </a:endParaRPr>
          </a:p>
          <a:p>
            <a:pPr>
              <a:buFont typeface="Arial" panose="020B0604020202020204" pitchFamily="34" charset="0"/>
              <a:buChar char="•"/>
            </a:pPr>
            <a:r>
              <a:rPr lang="en-US" sz="2400" dirty="0">
                <a:solidFill>
                  <a:srgbClr val="FF0000"/>
                </a:solidFill>
                <a:latin typeface="ArialMT"/>
              </a:rPr>
              <a:t>Unlimited volume for resuscitation. </a:t>
            </a:r>
            <a:endParaRPr lang="en-US" sz="2400" dirty="0">
              <a:solidFill>
                <a:srgbClr val="FF0000"/>
              </a:solidFill>
              <a:latin typeface="SymbolMT"/>
            </a:endParaRPr>
          </a:p>
          <a:p>
            <a:pPr>
              <a:buFont typeface="Arial" panose="020B0604020202020204" pitchFamily="34" charset="0"/>
              <a:buChar char="•"/>
            </a:pPr>
            <a:r>
              <a:rPr lang="en-US" sz="2400" dirty="0">
                <a:latin typeface="ArialMT"/>
              </a:rPr>
              <a:t>Unimpaired renal function and hemostasis. </a:t>
            </a:r>
            <a:endParaRPr lang="en-US" sz="2400" dirty="0">
              <a:latin typeface="SymbolMT"/>
            </a:endParaRPr>
          </a:p>
          <a:p>
            <a:pPr>
              <a:buFont typeface="Arial" panose="020B0604020202020204" pitchFamily="34" charset="0"/>
              <a:buChar char="•"/>
            </a:pPr>
            <a:r>
              <a:rPr lang="en-US" sz="2400" dirty="0">
                <a:latin typeface="ArialMT"/>
              </a:rPr>
              <a:t>Rapidly excreted by the kidneys (shorter duration 3-4 hr.). </a:t>
            </a:r>
            <a:endParaRPr lang="en-US" sz="2400" dirty="0">
              <a:latin typeface="SymbolMT"/>
            </a:endParaRPr>
          </a:p>
          <a:p>
            <a:pPr>
              <a:buFont typeface="Arial" panose="020B0604020202020204" pitchFamily="34" charset="0"/>
              <a:buChar char="•"/>
            </a:pPr>
            <a:r>
              <a:rPr lang="en-US" sz="2400" b="1" dirty="0">
                <a:solidFill>
                  <a:srgbClr val="FF0000"/>
                </a:solidFill>
                <a:latin typeface="ArialMT"/>
              </a:rPr>
              <a:t>Anaphylactoid reactions: direct histamine release. </a:t>
            </a:r>
            <a:endParaRPr lang="en-US" sz="2400" b="1" dirty="0">
              <a:solidFill>
                <a:srgbClr val="FF0000"/>
              </a:solidFill>
              <a:latin typeface="SymbolMT"/>
            </a:endParaRPr>
          </a:p>
          <a:p>
            <a:pPr>
              <a:buFont typeface="Arial" panose="020B0604020202020204" pitchFamily="34" charset="0"/>
              <a:buChar char="•"/>
            </a:pPr>
            <a:r>
              <a:rPr lang="en-US" sz="2400" dirty="0">
                <a:latin typeface="ArialMT"/>
              </a:rPr>
              <a:t>Gelofusine is compatible with blood but hemaccel contains Ca</a:t>
            </a:r>
            <a:r>
              <a:rPr lang="en-US" sz="2400" baseline="30000" dirty="0">
                <a:latin typeface="ArialMT"/>
              </a:rPr>
              <a:t>+2</a:t>
            </a:r>
            <a:r>
              <a:rPr lang="en-US" sz="2400" dirty="0">
                <a:latin typeface="ArialMT"/>
              </a:rPr>
              <a:t>. </a:t>
            </a:r>
            <a:endParaRPr lang="en-US" sz="2400" dirty="0">
              <a:latin typeface="SymbolMT"/>
            </a:endParaRPr>
          </a:p>
          <a:p>
            <a:pPr>
              <a:buFont typeface="Arial" panose="020B0604020202020204" pitchFamily="34" charset="0"/>
              <a:buChar char="•"/>
            </a:pPr>
            <a:r>
              <a:rPr lang="en-US" sz="2400" dirty="0">
                <a:latin typeface="ArialMT"/>
              </a:rPr>
              <a:t>Hemaccel and </a:t>
            </a:r>
            <a:r>
              <a:rPr lang="en-US" sz="2400" dirty="0" err="1">
                <a:latin typeface="ArialMT"/>
              </a:rPr>
              <a:t>gelofusine</a:t>
            </a:r>
            <a:r>
              <a:rPr lang="en-US" sz="2400" dirty="0">
                <a:latin typeface="ArialMT"/>
              </a:rPr>
              <a:t> have the same concentration of sodium (154 </a:t>
            </a:r>
            <a:r>
              <a:rPr lang="en-US" sz="2400" dirty="0" err="1">
                <a:latin typeface="ArialMT"/>
              </a:rPr>
              <a:t>meq</a:t>
            </a:r>
            <a:r>
              <a:rPr lang="en-US" sz="2400" dirty="0">
                <a:latin typeface="ArialMT"/>
              </a:rPr>
              <a:t>/L) </a:t>
            </a:r>
            <a:r>
              <a:rPr lang="en-US" sz="2400" dirty="0">
                <a:latin typeface="SymbolMT"/>
              </a:rPr>
              <a:t> </a:t>
            </a:r>
            <a:r>
              <a:rPr lang="en-US" sz="2400" dirty="0">
                <a:latin typeface="ArialMT"/>
              </a:rPr>
              <a:t>but </a:t>
            </a:r>
            <a:r>
              <a:rPr lang="en-US" sz="2400" dirty="0" err="1">
                <a:latin typeface="ArialMT"/>
              </a:rPr>
              <a:t>gelofusine</a:t>
            </a:r>
            <a:r>
              <a:rPr lang="en-US" sz="2400" dirty="0">
                <a:latin typeface="ArialMT"/>
              </a:rPr>
              <a:t> contain less chloride (120 </a:t>
            </a:r>
            <a:r>
              <a:rPr lang="en-US" sz="2400" dirty="0" err="1">
                <a:latin typeface="ArialMT"/>
              </a:rPr>
              <a:t>meq</a:t>
            </a:r>
            <a:r>
              <a:rPr lang="en-US" sz="2400" dirty="0">
                <a:latin typeface="ArialMT"/>
              </a:rPr>
              <a:t>/L). </a:t>
            </a:r>
            <a:endParaRPr lang="en-US" sz="2400" dirty="0">
              <a:latin typeface="SymbolMT"/>
            </a:endParaRPr>
          </a:p>
          <a:p>
            <a:endParaRPr lang="en-US" sz="2800" dirty="0"/>
          </a:p>
        </p:txBody>
      </p:sp>
    </p:spTree>
    <p:extLst>
      <p:ext uri="{BB962C8B-B14F-4D97-AF65-F5344CB8AC3E}">
        <p14:creationId xmlns:p14="http://schemas.microsoft.com/office/powerpoint/2010/main" val="971390466"/>
      </p:ext>
    </p:extLst>
  </p:cSld>
  <p:clrMapOvr>
    <a:masterClrMapping/>
  </p:clrMapOvr>
  <mc:AlternateContent xmlns:mc="http://schemas.openxmlformats.org/markup-compatibility/2006" xmlns:p14="http://schemas.microsoft.com/office/powerpoint/2010/main">
    <mc:Choice Requires="p14">
      <p:transition spd="slow" p14:dur="2000" advTm="66966"/>
    </mc:Choice>
    <mc:Fallback xmlns="">
      <p:transition spd="slow" advTm="66966"/>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464CE-375E-56B2-4669-5ED748FF8B69}"/>
              </a:ext>
            </a:extLst>
          </p:cNvPr>
          <p:cNvSpPr>
            <a:spLocks noGrp="1"/>
          </p:cNvSpPr>
          <p:nvPr>
            <p:ph type="title"/>
          </p:nvPr>
        </p:nvSpPr>
        <p:spPr>
          <a:xfrm>
            <a:off x="628650" y="0"/>
            <a:ext cx="7886700" cy="1325563"/>
          </a:xfrm>
        </p:spPr>
        <p:txBody>
          <a:bodyPr/>
          <a:lstStyle/>
          <a:p>
            <a:r>
              <a:rPr lang="en-US" sz="3600" b="1" dirty="0">
                <a:solidFill>
                  <a:srgbClr val="FF0000"/>
                </a:solidFill>
                <a:latin typeface="Arial" panose="020B0604020202020204" pitchFamily="34" charset="0"/>
              </a:rPr>
              <a:t>4. Hydroxyethyl starches </a:t>
            </a:r>
            <a:endParaRPr lang="en-US" dirty="0"/>
          </a:p>
        </p:txBody>
      </p:sp>
      <p:sp>
        <p:nvSpPr>
          <p:cNvPr id="3" name="Content Placeholder 2">
            <a:extLst>
              <a:ext uri="{FF2B5EF4-FFF2-40B4-BE49-F238E27FC236}">
                <a16:creationId xmlns:a16="http://schemas.microsoft.com/office/drawing/2014/main" id="{2701A43F-FB85-3FD9-4FA6-91F0B8517E45}"/>
              </a:ext>
            </a:extLst>
          </p:cNvPr>
          <p:cNvSpPr>
            <a:spLocks noGrp="1"/>
          </p:cNvSpPr>
          <p:nvPr>
            <p:ph idx="1"/>
          </p:nvPr>
        </p:nvSpPr>
        <p:spPr>
          <a:xfrm>
            <a:off x="304800" y="1219200"/>
            <a:ext cx="8610600" cy="4957763"/>
          </a:xfrm>
        </p:spPr>
        <p:txBody>
          <a:bodyPr>
            <a:normAutofit/>
          </a:bodyPr>
          <a:lstStyle/>
          <a:p>
            <a:r>
              <a:rPr lang="en-US" sz="2800" dirty="0">
                <a:latin typeface="ArialMT"/>
              </a:rPr>
              <a:t>COP 28 mm Hg </a:t>
            </a:r>
            <a:endParaRPr lang="en-US" sz="3200" dirty="0"/>
          </a:p>
          <a:p>
            <a:r>
              <a:rPr lang="en-US" sz="2800" dirty="0">
                <a:latin typeface="ArialMT"/>
              </a:rPr>
              <a:t>Long elimination half-life (17 days) but The oncotic effects of </a:t>
            </a:r>
            <a:r>
              <a:rPr lang="en-US" sz="2800" dirty="0" err="1">
                <a:latin typeface="ArialMT"/>
              </a:rPr>
              <a:t>hetastarch</a:t>
            </a:r>
            <a:r>
              <a:rPr lang="en-US" sz="2800" dirty="0">
                <a:latin typeface="ArialMT"/>
              </a:rPr>
              <a:t> disappear within 24 </a:t>
            </a:r>
            <a:r>
              <a:rPr lang="en-US" sz="2800" dirty="0" err="1">
                <a:latin typeface="ArialMT"/>
              </a:rPr>
              <a:t>hr</a:t>
            </a:r>
            <a:r>
              <a:rPr lang="en-US" sz="2800" dirty="0">
                <a:latin typeface="ArialMT"/>
              </a:rPr>
              <a:t> </a:t>
            </a:r>
            <a:endParaRPr lang="en-US" sz="3200" dirty="0"/>
          </a:p>
          <a:p>
            <a:r>
              <a:rPr lang="en-US" sz="2800" dirty="0">
                <a:latin typeface="ArialMT"/>
              </a:rPr>
              <a:t>The earlier HES fluids were associated with </a:t>
            </a:r>
            <a:r>
              <a:rPr lang="en-US" sz="2800" dirty="0">
                <a:solidFill>
                  <a:srgbClr val="FF0000"/>
                </a:solidFill>
                <a:latin typeface="ArialMT"/>
              </a:rPr>
              <a:t>coagulation dysfunction </a:t>
            </a:r>
            <a:r>
              <a:rPr lang="en-US" sz="2800" dirty="0">
                <a:latin typeface="ArialMT"/>
              </a:rPr>
              <a:t>and pruritis, but the tetrastarches used these days have no effect on bleeding times. </a:t>
            </a:r>
          </a:p>
          <a:p>
            <a:r>
              <a:rPr lang="en-US" sz="2800" dirty="0">
                <a:solidFill>
                  <a:srgbClr val="FF0000"/>
                </a:solidFill>
                <a:latin typeface="ArialMT"/>
              </a:rPr>
              <a:t>Renal impairment </a:t>
            </a:r>
            <a:r>
              <a:rPr lang="en-US" sz="2800" dirty="0">
                <a:latin typeface="ArialMT"/>
              </a:rPr>
              <a:t>in critically ill patients is associated with osmotic nephrosis like lesions in the proximal and distal tubules </a:t>
            </a:r>
            <a:endParaRPr lang="en-US" sz="3200" dirty="0"/>
          </a:p>
          <a:p>
            <a:endParaRPr lang="en-US" sz="3200" dirty="0"/>
          </a:p>
        </p:txBody>
      </p:sp>
    </p:spTree>
    <p:extLst>
      <p:ext uri="{BB962C8B-B14F-4D97-AF65-F5344CB8AC3E}">
        <p14:creationId xmlns:p14="http://schemas.microsoft.com/office/powerpoint/2010/main" val="343256857"/>
      </p:ext>
    </p:extLst>
  </p:cSld>
  <p:clrMapOvr>
    <a:masterClrMapping/>
  </p:clrMapOvr>
  <mc:AlternateContent xmlns:mc="http://schemas.openxmlformats.org/markup-compatibility/2006" xmlns:p14="http://schemas.microsoft.com/office/powerpoint/2010/main">
    <mc:Choice Requires="p14">
      <p:transition spd="slow" p14:dur="2000" advTm="50300"/>
    </mc:Choice>
    <mc:Fallback xmlns="">
      <p:transition spd="slow" advTm="5030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42DCD-42AE-34E8-4A2E-A45D93B363F0}"/>
              </a:ext>
            </a:extLst>
          </p:cNvPr>
          <p:cNvSpPr>
            <a:spLocks noGrp="1"/>
          </p:cNvSpPr>
          <p:nvPr>
            <p:ph type="title"/>
          </p:nvPr>
        </p:nvSpPr>
        <p:spPr>
          <a:xfrm>
            <a:off x="628650" y="365129"/>
            <a:ext cx="7886700" cy="625472"/>
          </a:xfrm>
        </p:spPr>
        <p:txBody>
          <a:bodyPr>
            <a:normAutofit fontScale="90000"/>
          </a:bodyPr>
          <a:lstStyle/>
          <a:p>
            <a:r>
              <a:rPr lang="en-US" sz="3600" b="1" dirty="0">
                <a:solidFill>
                  <a:srgbClr val="FF0000"/>
                </a:solidFill>
                <a:latin typeface="Arial" panose="020B0604020202020204" pitchFamily="34" charset="0"/>
              </a:rPr>
              <a:t>5. </a:t>
            </a:r>
            <a:r>
              <a:rPr lang="en-US" sz="3600" b="1" dirty="0" err="1">
                <a:solidFill>
                  <a:srgbClr val="FF0000"/>
                </a:solidFill>
                <a:latin typeface="Arial" panose="020B0604020202020204" pitchFamily="34" charset="0"/>
              </a:rPr>
              <a:t>Dextrans</a:t>
            </a:r>
            <a:r>
              <a:rPr lang="en-US" sz="3600" b="1" dirty="0">
                <a:solidFill>
                  <a:srgbClr val="FF0000"/>
                </a:solidFill>
                <a:latin typeface="Arial" panose="020B0604020202020204" pitchFamily="34" charset="0"/>
              </a:rPr>
              <a:t> </a:t>
            </a:r>
            <a:br>
              <a:rPr lang="en-US" dirty="0"/>
            </a:br>
            <a:endParaRPr lang="en-US" dirty="0"/>
          </a:p>
        </p:txBody>
      </p:sp>
      <p:sp>
        <p:nvSpPr>
          <p:cNvPr id="3" name="Content Placeholder 2">
            <a:extLst>
              <a:ext uri="{FF2B5EF4-FFF2-40B4-BE49-F238E27FC236}">
                <a16:creationId xmlns:a16="http://schemas.microsoft.com/office/drawing/2014/main" id="{8565E957-2C12-6209-72C3-6635749BBFBA}"/>
              </a:ext>
            </a:extLst>
          </p:cNvPr>
          <p:cNvSpPr>
            <a:spLocks noGrp="1"/>
          </p:cNvSpPr>
          <p:nvPr>
            <p:ph idx="1"/>
          </p:nvPr>
        </p:nvSpPr>
        <p:spPr>
          <a:xfrm>
            <a:off x="0" y="1371600"/>
            <a:ext cx="8829675" cy="4805363"/>
          </a:xfrm>
        </p:spPr>
        <p:txBody>
          <a:bodyPr>
            <a:normAutofit/>
          </a:bodyPr>
          <a:lstStyle/>
          <a:p>
            <a:r>
              <a:rPr lang="en-US" sz="2800" dirty="0">
                <a:latin typeface="ArialMT"/>
              </a:rPr>
              <a:t>COP 40 mm Hg (greater increase in plasma volume). </a:t>
            </a:r>
            <a:endParaRPr lang="en-US" sz="3200" dirty="0"/>
          </a:p>
          <a:p>
            <a:r>
              <a:rPr lang="en-US" sz="2800" dirty="0">
                <a:latin typeface="ArialMT"/>
              </a:rPr>
              <a:t>Not used for volume expansion because of a high incidence of </a:t>
            </a:r>
            <a:r>
              <a:rPr lang="en-US" sz="2800" dirty="0">
                <a:solidFill>
                  <a:srgbClr val="FF0000"/>
                </a:solidFill>
                <a:latin typeface="ArialMT"/>
              </a:rPr>
              <a:t>anaphylactic</a:t>
            </a:r>
            <a:r>
              <a:rPr lang="en-US" sz="2800" dirty="0">
                <a:latin typeface="ArialMT"/>
              </a:rPr>
              <a:t> reactions </a:t>
            </a:r>
          </a:p>
          <a:p>
            <a:r>
              <a:rPr lang="en-US" sz="2800" dirty="0">
                <a:latin typeface="ArialMT"/>
              </a:rPr>
              <a:t> negative effects on </a:t>
            </a:r>
            <a:r>
              <a:rPr lang="en-US" sz="2800" dirty="0">
                <a:solidFill>
                  <a:srgbClr val="FF0000"/>
                </a:solidFill>
                <a:latin typeface="ArialMT"/>
              </a:rPr>
              <a:t>coagulation</a:t>
            </a:r>
            <a:r>
              <a:rPr lang="en-US" sz="2800" dirty="0">
                <a:latin typeface="ArialMT"/>
              </a:rPr>
              <a:t>. </a:t>
            </a:r>
            <a:endParaRPr lang="en-US" sz="3200" dirty="0"/>
          </a:p>
          <a:p>
            <a:r>
              <a:rPr lang="en-US" sz="2800" dirty="0">
                <a:solidFill>
                  <a:srgbClr val="FF0000"/>
                </a:solidFill>
                <a:latin typeface="ArialMT"/>
              </a:rPr>
              <a:t>Decrease in blood viscosity </a:t>
            </a:r>
            <a:r>
              <a:rPr lang="en-US" sz="2800" dirty="0">
                <a:latin typeface="ArialMT"/>
              </a:rPr>
              <a:t>and inhibition of erythrocyte aggregation. </a:t>
            </a:r>
          </a:p>
          <a:p>
            <a:r>
              <a:rPr lang="en-US" sz="2800" dirty="0">
                <a:solidFill>
                  <a:srgbClr val="FF0000"/>
                </a:solidFill>
                <a:latin typeface="ArialMT"/>
              </a:rPr>
              <a:t>Interfere with cross-matching. </a:t>
            </a:r>
            <a:endParaRPr lang="en-US" sz="3200" dirty="0">
              <a:solidFill>
                <a:srgbClr val="FF0000"/>
              </a:solidFill>
            </a:endParaRPr>
          </a:p>
          <a:p>
            <a:endParaRPr lang="en-US" sz="3200" dirty="0"/>
          </a:p>
        </p:txBody>
      </p:sp>
    </p:spTree>
    <p:extLst>
      <p:ext uri="{BB962C8B-B14F-4D97-AF65-F5344CB8AC3E}">
        <p14:creationId xmlns:p14="http://schemas.microsoft.com/office/powerpoint/2010/main" val="3920555123"/>
      </p:ext>
    </p:extLst>
  </p:cSld>
  <p:clrMapOvr>
    <a:masterClrMapping/>
  </p:clrMapOvr>
  <mc:AlternateContent xmlns:mc="http://schemas.openxmlformats.org/markup-compatibility/2006" xmlns:p14="http://schemas.microsoft.com/office/powerpoint/2010/main">
    <mc:Choice Requires="p14">
      <p:transition spd="slow" p14:dur="2000" advTm="28833"/>
    </mc:Choice>
    <mc:Fallback xmlns="">
      <p:transition spd="slow" advTm="28833"/>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E14F8-6ABC-6657-2A59-B432C82C297A}"/>
              </a:ext>
            </a:extLst>
          </p:cNvPr>
          <p:cNvSpPr>
            <a:spLocks noGrp="1"/>
          </p:cNvSpPr>
          <p:nvPr>
            <p:ph type="title"/>
          </p:nvPr>
        </p:nvSpPr>
        <p:spPr/>
        <p:txBody>
          <a:bodyPr>
            <a:normAutofit/>
          </a:bodyPr>
          <a:lstStyle/>
          <a:p>
            <a:r>
              <a:rPr lang="en-US" sz="3200" b="1" dirty="0">
                <a:latin typeface="Arial" panose="020B0604020202020204" pitchFamily="34" charset="0"/>
              </a:rPr>
              <a:t>Comparison between Colloid </a:t>
            </a:r>
            <a:br>
              <a:rPr lang="en-US" sz="4800" b="1" dirty="0"/>
            </a:br>
            <a:endParaRPr lang="en-US" sz="4800" b="1" dirty="0"/>
          </a:p>
        </p:txBody>
      </p:sp>
      <p:pic>
        <p:nvPicPr>
          <p:cNvPr id="4" name="Content Placeholder 3">
            <a:extLst>
              <a:ext uri="{FF2B5EF4-FFF2-40B4-BE49-F238E27FC236}">
                <a16:creationId xmlns:a16="http://schemas.microsoft.com/office/drawing/2014/main" id="{31A8A49D-4A29-5F73-042E-9B037B1DE734}"/>
              </a:ext>
            </a:extLst>
          </p:cNvPr>
          <p:cNvPicPr>
            <a:picLocks noGrp="1" noChangeAspect="1"/>
          </p:cNvPicPr>
          <p:nvPr>
            <p:ph idx="1"/>
          </p:nvPr>
        </p:nvPicPr>
        <p:blipFill>
          <a:blip r:embed="rId2"/>
          <a:stretch>
            <a:fillRect/>
          </a:stretch>
        </p:blipFill>
        <p:spPr>
          <a:xfrm>
            <a:off x="228601" y="1523752"/>
            <a:ext cx="8583052" cy="3581650"/>
          </a:xfrm>
          <a:prstGeom prst="rect">
            <a:avLst/>
          </a:prstGeom>
        </p:spPr>
      </p:pic>
    </p:spTree>
    <p:extLst>
      <p:ext uri="{BB962C8B-B14F-4D97-AF65-F5344CB8AC3E}">
        <p14:creationId xmlns:p14="http://schemas.microsoft.com/office/powerpoint/2010/main" val="2271662637"/>
      </p:ext>
    </p:extLst>
  </p:cSld>
  <p:clrMapOvr>
    <a:masterClrMapping/>
  </p:clrMapOvr>
  <mc:AlternateContent xmlns:mc="http://schemas.openxmlformats.org/markup-compatibility/2006" xmlns:p14="http://schemas.microsoft.com/office/powerpoint/2010/main">
    <mc:Choice Requires="p14">
      <p:transition spd="slow" p14:dur="2000" advTm="21900"/>
    </mc:Choice>
    <mc:Fallback xmlns="">
      <p:transition spd="slow" advTm="2190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5DDCBA-329D-1762-5D5A-FEC7D6D535A1}"/>
              </a:ext>
            </a:extLst>
          </p:cNvPr>
          <p:cNvSpPr>
            <a:spLocks noGrp="1"/>
          </p:cNvSpPr>
          <p:nvPr>
            <p:ph type="title"/>
          </p:nvPr>
        </p:nvSpPr>
        <p:spPr/>
        <p:txBody>
          <a:bodyPr/>
          <a:lstStyle/>
          <a:p>
            <a:r>
              <a:rPr lang="en-US" sz="3600" b="1" dirty="0">
                <a:latin typeface="Arial" panose="020B0604020202020204" pitchFamily="34" charset="0"/>
              </a:rPr>
              <a:t>Indications for colloids </a:t>
            </a:r>
            <a:br>
              <a:rPr lang="en-US" dirty="0"/>
            </a:br>
            <a:endParaRPr lang="en-US" dirty="0"/>
          </a:p>
        </p:txBody>
      </p:sp>
      <p:sp>
        <p:nvSpPr>
          <p:cNvPr id="3" name="Content Placeholder 2">
            <a:extLst>
              <a:ext uri="{FF2B5EF4-FFF2-40B4-BE49-F238E27FC236}">
                <a16:creationId xmlns:a16="http://schemas.microsoft.com/office/drawing/2014/main" id="{DC0AAD6B-DE9D-056C-A458-30DE44201569}"/>
              </a:ext>
            </a:extLst>
          </p:cNvPr>
          <p:cNvSpPr>
            <a:spLocks noGrp="1"/>
          </p:cNvSpPr>
          <p:nvPr>
            <p:ph idx="1"/>
          </p:nvPr>
        </p:nvSpPr>
        <p:spPr>
          <a:xfrm>
            <a:off x="304800" y="1295400"/>
            <a:ext cx="8382000" cy="4881563"/>
          </a:xfrm>
        </p:spPr>
        <p:txBody>
          <a:bodyPr>
            <a:normAutofit/>
          </a:bodyPr>
          <a:lstStyle/>
          <a:p>
            <a:pPr marL="514350" indent="-514350">
              <a:buAutoNum type="arabicPeriod"/>
            </a:pPr>
            <a:r>
              <a:rPr lang="en-US" sz="3200" dirty="0">
                <a:solidFill>
                  <a:srgbClr val="FF0000"/>
                </a:solidFill>
                <a:latin typeface="Times New Roman" panose="02020603050405020304" pitchFamily="18" charset="0"/>
                <a:cs typeface="Times New Roman" panose="02020603050405020304" pitchFamily="18" charset="0"/>
              </a:rPr>
              <a:t>Fluid resuscitation in patients with severe intravascular fluid deficits</a:t>
            </a:r>
            <a:r>
              <a:rPr lang="en-US" sz="3200" dirty="0">
                <a:latin typeface="Times New Roman" panose="02020603050405020304" pitchFamily="18" charset="0"/>
                <a:cs typeface="Times New Roman" panose="02020603050405020304" pitchFamily="18" charset="0"/>
              </a:rPr>
              <a:t> (e.g. hemorrhagic shock) prior to the arrival of blood for transfusion (in conjunction with crystalloids). </a:t>
            </a:r>
            <a:endParaRPr lang="en-US" sz="3600" dirty="0">
              <a:latin typeface="Times New Roman" panose="02020603050405020304" pitchFamily="18" charset="0"/>
              <a:cs typeface="Times New Roman" panose="02020603050405020304" pitchFamily="18" charset="0"/>
            </a:endParaRPr>
          </a:p>
          <a:p>
            <a:pPr marL="0" indent="0">
              <a:buNone/>
            </a:pPr>
            <a:r>
              <a:rPr lang="en-US" sz="3200" dirty="0">
                <a:latin typeface="Times New Roman" panose="02020603050405020304" pitchFamily="18" charset="0"/>
                <a:cs typeface="Times New Roman" panose="02020603050405020304" pitchFamily="18" charset="0"/>
              </a:rPr>
              <a:t>2. </a:t>
            </a:r>
            <a:r>
              <a:rPr lang="en-US" sz="3200" dirty="0">
                <a:solidFill>
                  <a:srgbClr val="FF0000"/>
                </a:solidFill>
                <a:latin typeface="Times New Roman" panose="02020603050405020304" pitchFamily="18" charset="0"/>
                <a:cs typeface="Times New Roman" panose="02020603050405020304" pitchFamily="18" charset="0"/>
              </a:rPr>
              <a:t>Fluid resuscitation in the presence of severe hypoalbuminemia or conditions associated with large protein losses such as burns</a:t>
            </a:r>
            <a:r>
              <a:rPr lang="en-US" sz="3200" dirty="0">
                <a:latin typeface="Times New Roman" panose="02020603050405020304" pitchFamily="18" charset="0"/>
                <a:cs typeface="Times New Roman" panose="02020603050405020304" pitchFamily="18" charset="0"/>
              </a:rPr>
              <a:t>. </a:t>
            </a:r>
            <a:endParaRPr lang="en-US" sz="3600" dirty="0">
              <a:latin typeface="Times New Roman" panose="02020603050405020304" pitchFamily="18" charset="0"/>
              <a:cs typeface="Times New Roman" panose="02020603050405020304" pitchFamily="18" charset="0"/>
            </a:endParaRPr>
          </a:p>
          <a:p>
            <a:pPr marL="0" indent="0">
              <a:buNone/>
            </a:pPr>
            <a:r>
              <a:rPr lang="en-US" sz="3200" dirty="0">
                <a:latin typeface="Times New Roman" panose="02020603050405020304" pitchFamily="18" charset="0"/>
                <a:cs typeface="Times New Roman" panose="02020603050405020304" pitchFamily="18" charset="0"/>
              </a:rPr>
              <a:t> colloid solutions are prepared in normal saline (Cl-145-154 mEq/L) and thus can also cause hyperchloremic metabolic acidosis </a:t>
            </a:r>
            <a:endParaRPr lang="en-US" sz="3600" dirty="0">
              <a:latin typeface="Times New Roman" panose="02020603050405020304" pitchFamily="18" charset="0"/>
              <a:cs typeface="Times New Roman" panose="02020603050405020304" pitchFamily="18" charset="0"/>
            </a:endParaRPr>
          </a:p>
          <a:p>
            <a:pPr marL="0" indent="0">
              <a:buNone/>
            </a:pPr>
            <a:endParaRPr lang="en-US" sz="3600" dirty="0"/>
          </a:p>
        </p:txBody>
      </p:sp>
    </p:spTree>
    <p:extLst>
      <p:ext uri="{BB962C8B-B14F-4D97-AF65-F5344CB8AC3E}">
        <p14:creationId xmlns:p14="http://schemas.microsoft.com/office/powerpoint/2010/main" val="2231884117"/>
      </p:ext>
    </p:extLst>
  </p:cSld>
  <p:clrMapOvr>
    <a:masterClrMapping/>
  </p:clrMapOvr>
  <mc:AlternateContent xmlns:mc="http://schemas.openxmlformats.org/markup-compatibility/2006" xmlns:p14="http://schemas.microsoft.com/office/powerpoint/2010/main">
    <mc:Choice Requires="p14">
      <p:transition spd="slow" p14:dur="2000" advTm="75433"/>
    </mc:Choice>
    <mc:Fallback xmlns="">
      <p:transition spd="slow" advTm="75433"/>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49EE5-8D67-521A-5E7D-BD4443243DD6}"/>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603B6825-0B4F-61D6-AD39-A12A5AD74AA5}"/>
              </a:ext>
            </a:extLst>
          </p:cNvPr>
          <p:cNvPicPr>
            <a:picLocks noGrp="1" noChangeAspect="1"/>
          </p:cNvPicPr>
          <p:nvPr>
            <p:ph idx="1"/>
          </p:nvPr>
        </p:nvPicPr>
        <p:blipFill>
          <a:blip r:embed="rId2"/>
          <a:stretch>
            <a:fillRect/>
          </a:stretch>
        </p:blipFill>
        <p:spPr>
          <a:xfrm>
            <a:off x="1629508" y="365128"/>
            <a:ext cx="6477000" cy="4784085"/>
          </a:xfrm>
          <a:prstGeom prst="rect">
            <a:avLst/>
          </a:prstGeom>
        </p:spPr>
      </p:pic>
      <p:pic>
        <p:nvPicPr>
          <p:cNvPr id="5" name="Picture 4">
            <a:extLst>
              <a:ext uri="{FF2B5EF4-FFF2-40B4-BE49-F238E27FC236}">
                <a16:creationId xmlns:a16="http://schemas.microsoft.com/office/drawing/2014/main" id="{7B2A1EA2-BAAC-3AEF-F63C-6F5E6BD381BC}"/>
              </a:ext>
            </a:extLst>
          </p:cNvPr>
          <p:cNvPicPr>
            <a:picLocks noChangeAspect="1"/>
          </p:cNvPicPr>
          <p:nvPr/>
        </p:nvPicPr>
        <p:blipFill>
          <a:blip r:embed="rId3"/>
          <a:stretch>
            <a:fillRect/>
          </a:stretch>
        </p:blipFill>
        <p:spPr>
          <a:xfrm>
            <a:off x="1629508" y="5149213"/>
            <a:ext cx="6477000" cy="1620834"/>
          </a:xfrm>
          <a:prstGeom prst="rect">
            <a:avLst/>
          </a:prstGeom>
        </p:spPr>
      </p:pic>
    </p:spTree>
    <p:extLst>
      <p:ext uri="{BB962C8B-B14F-4D97-AF65-F5344CB8AC3E}">
        <p14:creationId xmlns:p14="http://schemas.microsoft.com/office/powerpoint/2010/main" val="1437914993"/>
      </p:ext>
    </p:extLst>
  </p:cSld>
  <p:clrMapOvr>
    <a:masterClrMapping/>
  </p:clrMapOvr>
  <mc:AlternateContent xmlns:mc="http://schemas.openxmlformats.org/markup-compatibility/2006" xmlns:p14="http://schemas.microsoft.com/office/powerpoint/2010/main">
    <mc:Choice Requires="p14">
      <p:transition spd="slow" p14:dur="2000" advTm="6866"/>
    </mc:Choice>
    <mc:Fallback xmlns="">
      <p:transition spd="slow" advTm="6866"/>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4A782-FCBB-7EA1-7D9B-20755BAEEEA7}"/>
              </a:ext>
            </a:extLst>
          </p:cNvPr>
          <p:cNvSpPr>
            <a:spLocks noGrp="1"/>
          </p:cNvSpPr>
          <p:nvPr>
            <p:ph type="title"/>
          </p:nvPr>
        </p:nvSpPr>
        <p:spPr/>
        <p:txBody>
          <a:bodyPr/>
          <a:lstStyle/>
          <a:p>
            <a:r>
              <a:rPr lang="en-US" sz="3600" b="1" dirty="0">
                <a:latin typeface="Arial" panose="020B0604020202020204" pitchFamily="34" charset="0"/>
              </a:rPr>
              <a:t>Calculation of maintenance fluid </a:t>
            </a:r>
            <a:br>
              <a:rPr lang="en-US" dirty="0"/>
            </a:br>
            <a:endParaRPr lang="en-US" dirty="0"/>
          </a:p>
        </p:txBody>
      </p:sp>
      <p:sp>
        <p:nvSpPr>
          <p:cNvPr id="3" name="Content Placeholder 2">
            <a:extLst>
              <a:ext uri="{FF2B5EF4-FFF2-40B4-BE49-F238E27FC236}">
                <a16:creationId xmlns:a16="http://schemas.microsoft.com/office/drawing/2014/main" id="{B020F2E3-8B0D-34A6-17E4-93F1EB66BE12}"/>
              </a:ext>
            </a:extLst>
          </p:cNvPr>
          <p:cNvSpPr>
            <a:spLocks noGrp="1"/>
          </p:cNvSpPr>
          <p:nvPr>
            <p:ph idx="1"/>
          </p:nvPr>
        </p:nvSpPr>
        <p:spPr>
          <a:xfrm>
            <a:off x="381000" y="1295400"/>
            <a:ext cx="8134350" cy="4881563"/>
          </a:xfrm>
        </p:spPr>
        <p:txBody>
          <a:bodyPr>
            <a:normAutofit/>
          </a:bodyPr>
          <a:lstStyle/>
          <a:p>
            <a:r>
              <a:rPr lang="en-US" sz="2800" dirty="0">
                <a:solidFill>
                  <a:srgbClr val="FF0000"/>
                </a:solidFill>
                <a:effectLst/>
                <a:latin typeface="ArialMT"/>
              </a:rPr>
              <a:t>Rule of 4:2:1 (infusion per hour) </a:t>
            </a:r>
            <a:endParaRPr lang="en-US" sz="3200" dirty="0"/>
          </a:p>
          <a:p>
            <a:r>
              <a:rPr lang="en-US" sz="2800" dirty="0">
                <a:effectLst/>
                <a:latin typeface="ArialMT"/>
              </a:rPr>
              <a:t>4 mL/kg/hr. for kg 1-10</a:t>
            </a:r>
            <a:br>
              <a:rPr lang="en-US" sz="2800" dirty="0">
                <a:effectLst/>
                <a:latin typeface="ArialMT"/>
              </a:rPr>
            </a:br>
            <a:r>
              <a:rPr lang="en-US" sz="2800" dirty="0">
                <a:effectLst/>
                <a:latin typeface="ArialMT"/>
              </a:rPr>
              <a:t>+ 2 mL/kg/hr. for kg 10-20 +1 mL/kg/hr. above 20 kg </a:t>
            </a:r>
            <a:endParaRPr lang="en-US" sz="3200" dirty="0"/>
          </a:p>
          <a:p>
            <a:r>
              <a:rPr lang="en-US" sz="2800" dirty="0">
                <a:effectLst/>
                <a:latin typeface="ArialMT"/>
              </a:rPr>
              <a:t> </a:t>
            </a:r>
            <a:r>
              <a:rPr lang="en-US" sz="2800" dirty="0">
                <a:solidFill>
                  <a:srgbClr val="006DBF"/>
                </a:solidFill>
                <a:effectLst/>
                <a:latin typeface="ArialMT"/>
              </a:rPr>
              <a:t>A patient who weighs 40 kilograms would require </a:t>
            </a:r>
            <a:r>
              <a:rPr lang="en-US" sz="2800" dirty="0">
                <a:effectLst/>
                <a:latin typeface="ArialMT"/>
              </a:rPr>
              <a:t>: 40 mL/</a:t>
            </a:r>
            <a:r>
              <a:rPr lang="en-US" sz="2800" dirty="0" err="1">
                <a:effectLst/>
                <a:latin typeface="ArialMT"/>
              </a:rPr>
              <a:t>hr</a:t>
            </a:r>
            <a:r>
              <a:rPr lang="en-US" sz="2800" dirty="0">
                <a:effectLst/>
                <a:latin typeface="ArialMT"/>
              </a:rPr>
              <a:t> + 20 mL/</a:t>
            </a:r>
            <a:r>
              <a:rPr lang="en-US" sz="2800" dirty="0" err="1">
                <a:effectLst/>
                <a:latin typeface="ArialMT"/>
              </a:rPr>
              <a:t>hr</a:t>
            </a:r>
            <a:r>
              <a:rPr lang="en-US" sz="2800" dirty="0">
                <a:effectLst/>
                <a:latin typeface="ArialMT"/>
              </a:rPr>
              <a:t> + 20 mL = 80 mL/</a:t>
            </a:r>
            <a:r>
              <a:rPr lang="en-US" sz="2800" dirty="0" err="1">
                <a:effectLst/>
                <a:latin typeface="ArialMT"/>
              </a:rPr>
              <a:t>hr</a:t>
            </a:r>
            <a:r>
              <a:rPr lang="en-US" sz="2800" dirty="0">
                <a:effectLst/>
                <a:latin typeface="ArialMT"/>
              </a:rPr>
              <a:t> </a:t>
            </a:r>
            <a:endParaRPr lang="en-US" sz="3200" dirty="0"/>
          </a:p>
          <a:p>
            <a:r>
              <a:rPr lang="en-US" sz="2800" dirty="0">
                <a:effectLst/>
                <a:latin typeface="ArialMT"/>
              </a:rPr>
              <a:t> </a:t>
            </a:r>
            <a:r>
              <a:rPr lang="en-US" sz="2800" dirty="0">
                <a:solidFill>
                  <a:srgbClr val="006DBF"/>
                </a:solidFill>
                <a:effectLst/>
                <a:latin typeface="ArialMT"/>
              </a:rPr>
              <a:t>Shortcut formula :</a:t>
            </a:r>
            <a:br>
              <a:rPr lang="en-US" sz="2800" dirty="0">
                <a:solidFill>
                  <a:srgbClr val="006DBF"/>
                </a:solidFill>
                <a:effectLst/>
                <a:latin typeface="ArialMT"/>
              </a:rPr>
            </a:br>
            <a:r>
              <a:rPr lang="en-US" sz="2800" dirty="0">
                <a:effectLst/>
                <a:latin typeface="ArialMT"/>
              </a:rPr>
              <a:t>body weight + 40 (= 80 mL/hr. in this example) (Working if body weight &gt;20kg) </a:t>
            </a:r>
            <a:endParaRPr lang="en-US" sz="3200" dirty="0"/>
          </a:p>
          <a:p>
            <a:endParaRPr lang="en-US" sz="3200" dirty="0"/>
          </a:p>
        </p:txBody>
      </p:sp>
    </p:spTree>
    <p:extLst>
      <p:ext uri="{BB962C8B-B14F-4D97-AF65-F5344CB8AC3E}">
        <p14:creationId xmlns:p14="http://schemas.microsoft.com/office/powerpoint/2010/main" val="3325946182"/>
      </p:ext>
    </p:extLst>
  </p:cSld>
  <p:clrMapOvr>
    <a:masterClrMapping/>
  </p:clrMapOvr>
  <mc:AlternateContent xmlns:mc="http://schemas.openxmlformats.org/markup-compatibility/2006" xmlns:p14="http://schemas.microsoft.com/office/powerpoint/2010/main">
    <mc:Choice Requires="p14">
      <p:transition spd="slow" p14:dur="2000" advTm="35000"/>
    </mc:Choice>
    <mc:Fallback xmlns="">
      <p:transition spd="slow" advTm="3500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44A0D-5B95-CE42-68DD-9B3146E029CD}"/>
              </a:ext>
            </a:extLst>
          </p:cNvPr>
          <p:cNvSpPr>
            <a:spLocks noGrp="1"/>
          </p:cNvSpPr>
          <p:nvPr>
            <p:ph type="title"/>
          </p:nvPr>
        </p:nvSpPr>
        <p:spPr/>
        <p:txBody>
          <a:bodyPr/>
          <a:lstStyle/>
          <a:p>
            <a:r>
              <a:rPr lang="en-US" sz="3600" b="1" dirty="0">
                <a:effectLst/>
                <a:latin typeface="Arial" panose="020B0604020202020204" pitchFamily="34" charset="0"/>
              </a:rPr>
              <a:t>Further consideration </a:t>
            </a:r>
            <a:br>
              <a:rPr lang="en-US" dirty="0"/>
            </a:br>
            <a:endParaRPr lang="en-US" dirty="0"/>
          </a:p>
        </p:txBody>
      </p:sp>
      <p:sp>
        <p:nvSpPr>
          <p:cNvPr id="3" name="Content Placeholder 2">
            <a:extLst>
              <a:ext uri="{FF2B5EF4-FFF2-40B4-BE49-F238E27FC236}">
                <a16:creationId xmlns:a16="http://schemas.microsoft.com/office/drawing/2014/main" id="{F9C9D287-AEDB-1BBA-BE2E-5AA19A77D599}"/>
              </a:ext>
            </a:extLst>
          </p:cNvPr>
          <p:cNvSpPr>
            <a:spLocks noGrp="1"/>
          </p:cNvSpPr>
          <p:nvPr>
            <p:ph idx="1"/>
          </p:nvPr>
        </p:nvSpPr>
        <p:spPr>
          <a:xfrm>
            <a:off x="228600" y="1219200"/>
            <a:ext cx="8286750" cy="4957763"/>
          </a:xfrm>
        </p:spPr>
        <p:txBody>
          <a:bodyPr>
            <a:normAutofit/>
          </a:bodyPr>
          <a:lstStyle/>
          <a:p>
            <a:r>
              <a:rPr lang="en-US" sz="2400" dirty="0">
                <a:effectLst/>
                <a:latin typeface="ArialMT"/>
              </a:rPr>
              <a:t>Once the maintenance requirements have been calculated, additional potential losses need to be considered to avoid under or over hydration, the following sources of fluid loss and the electrolyte composition of these fluids need to be appreciated: </a:t>
            </a:r>
            <a:endParaRPr lang="en-US" sz="2800" dirty="0"/>
          </a:p>
          <a:p>
            <a:pPr lvl="1"/>
            <a:r>
              <a:rPr lang="en-US" sz="2100" dirty="0">
                <a:effectLst/>
                <a:latin typeface="ArialMT"/>
              </a:rPr>
              <a:t>Nasogastric aspirates </a:t>
            </a:r>
            <a:endParaRPr lang="en-US" sz="2100" dirty="0">
              <a:effectLst/>
              <a:latin typeface="SymbolMT"/>
            </a:endParaRPr>
          </a:p>
          <a:p>
            <a:pPr lvl="1"/>
            <a:r>
              <a:rPr lang="en-US" sz="2100" dirty="0">
                <a:effectLst/>
                <a:latin typeface="ArialMT"/>
              </a:rPr>
              <a:t>Vomit </a:t>
            </a:r>
            <a:endParaRPr lang="en-US" sz="2100" dirty="0">
              <a:effectLst/>
              <a:latin typeface="SymbolMT"/>
            </a:endParaRPr>
          </a:p>
          <a:p>
            <a:pPr lvl="1"/>
            <a:r>
              <a:rPr lang="en-US" sz="2100" dirty="0">
                <a:effectLst/>
                <a:latin typeface="ArialMT"/>
              </a:rPr>
              <a:t>Diarrhea </a:t>
            </a:r>
            <a:endParaRPr lang="en-US" sz="2100" dirty="0">
              <a:effectLst/>
              <a:latin typeface="SymbolMT"/>
            </a:endParaRPr>
          </a:p>
          <a:p>
            <a:pPr lvl="1"/>
            <a:r>
              <a:rPr lang="en-US" sz="2100" dirty="0">
                <a:effectLst/>
                <a:latin typeface="ArialMT"/>
              </a:rPr>
              <a:t>Stoma, drains, fistula etc. </a:t>
            </a:r>
            <a:endParaRPr lang="en-US" sz="2100" dirty="0">
              <a:effectLst/>
              <a:latin typeface="SymbolMT"/>
            </a:endParaRPr>
          </a:p>
          <a:p>
            <a:pPr lvl="1"/>
            <a:r>
              <a:rPr lang="en-US" sz="2100" dirty="0">
                <a:effectLst/>
                <a:latin typeface="ArialMT"/>
              </a:rPr>
              <a:t>Polyuria </a:t>
            </a:r>
            <a:endParaRPr lang="en-US" sz="2100" dirty="0">
              <a:effectLst/>
              <a:latin typeface="SymbolMT"/>
            </a:endParaRPr>
          </a:p>
          <a:p>
            <a:endParaRPr lang="en-US" sz="2800" dirty="0"/>
          </a:p>
        </p:txBody>
      </p:sp>
    </p:spTree>
    <p:extLst>
      <p:ext uri="{BB962C8B-B14F-4D97-AF65-F5344CB8AC3E}">
        <p14:creationId xmlns:p14="http://schemas.microsoft.com/office/powerpoint/2010/main" val="1027260145"/>
      </p:ext>
    </p:extLst>
  </p:cSld>
  <p:clrMapOvr>
    <a:masterClrMapping/>
  </p:clrMapOvr>
  <mc:AlternateContent xmlns:mc="http://schemas.openxmlformats.org/markup-compatibility/2006" xmlns:p14="http://schemas.microsoft.com/office/powerpoint/2010/main">
    <mc:Choice Requires="p14">
      <p:transition spd="slow" p14:dur="2000" advTm="13545"/>
    </mc:Choice>
    <mc:Fallback xmlns="">
      <p:transition spd="slow" advTm="13545"/>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D2086-5DA1-C0FC-6879-0B8268BF73D1}"/>
              </a:ext>
            </a:extLst>
          </p:cNvPr>
          <p:cNvSpPr>
            <a:spLocks noGrp="1"/>
          </p:cNvSpPr>
          <p:nvPr>
            <p:ph type="title"/>
          </p:nvPr>
        </p:nvSpPr>
        <p:spPr>
          <a:xfrm>
            <a:off x="628650" y="365128"/>
            <a:ext cx="7886700" cy="315909"/>
          </a:xfrm>
        </p:spPr>
        <p:txBody>
          <a:bodyPr>
            <a:normAutofit fontScale="90000"/>
          </a:bodyPr>
          <a:lstStyle/>
          <a:p>
            <a:r>
              <a:rPr lang="en-US" sz="3600" dirty="0">
                <a:effectLst/>
                <a:latin typeface="ArialMT"/>
              </a:rPr>
              <a:t>MCQ TEST </a:t>
            </a:r>
            <a:br>
              <a:rPr lang="en-US" dirty="0"/>
            </a:br>
            <a:endParaRPr lang="en-US" dirty="0"/>
          </a:p>
        </p:txBody>
      </p:sp>
      <p:sp>
        <p:nvSpPr>
          <p:cNvPr id="3" name="Content Placeholder 2">
            <a:extLst>
              <a:ext uri="{FF2B5EF4-FFF2-40B4-BE49-F238E27FC236}">
                <a16:creationId xmlns:a16="http://schemas.microsoft.com/office/drawing/2014/main" id="{9DC746C3-8A7F-4515-5684-EC972CCA30D7}"/>
              </a:ext>
            </a:extLst>
          </p:cNvPr>
          <p:cNvSpPr>
            <a:spLocks noGrp="1"/>
          </p:cNvSpPr>
          <p:nvPr>
            <p:ph idx="1"/>
          </p:nvPr>
        </p:nvSpPr>
        <p:spPr>
          <a:xfrm>
            <a:off x="628650" y="681037"/>
            <a:ext cx="7886700" cy="5495926"/>
          </a:xfrm>
        </p:spPr>
        <p:txBody>
          <a:bodyPr>
            <a:normAutofit fontScale="92500" lnSpcReduction="20000"/>
          </a:bodyPr>
          <a:lstStyle/>
          <a:p>
            <a:pPr marL="0" indent="0">
              <a:buNone/>
            </a:pPr>
            <a:r>
              <a:rPr lang="en-US" sz="1600" b="1" dirty="0">
                <a:effectLst/>
                <a:latin typeface="ArialMT"/>
              </a:rPr>
              <a:t>1-  The fluid compartment of total body weight(which one is true) </a:t>
            </a:r>
            <a:endParaRPr lang="en-US" sz="2000" b="1" dirty="0">
              <a:effectLst/>
            </a:endParaRPr>
          </a:p>
          <a:p>
            <a:pPr marL="685800" lvl="1" indent="-342900">
              <a:buAutoNum type="alphaLcParenR"/>
            </a:pPr>
            <a:r>
              <a:rPr lang="en-US" sz="1400" dirty="0">
                <a:effectLst/>
                <a:latin typeface="ArialMT"/>
              </a:rPr>
              <a:t>Neonate: 40%</a:t>
            </a:r>
          </a:p>
          <a:p>
            <a:pPr marL="685800" lvl="1" indent="-342900">
              <a:buAutoNum type="alphaLcParenR"/>
            </a:pPr>
            <a:r>
              <a:rPr lang="en-US" sz="1400" dirty="0">
                <a:effectLst/>
                <a:latin typeface="ArialMT"/>
              </a:rPr>
              <a:t>Infant: 70-75%</a:t>
            </a:r>
          </a:p>
          <a:p>
            <a:pPr marL="685800" lvl="1" indent="-342900">
              <a:buAutoNum type="alphaLcParenR"/>
            </a:pPr>
            <a:r>
              <a:rPr lang="en-US" sz="1400" dirty="0">
                <a:effectLst/>
                <a:latin typeface="ArialMT"/>
              </a:rPr>
              <a:t>Adult male: 80-85% </a:t>
            </a:r>
          </a:p>
          <a:p>
            <a:pPr marL="685800" lvl="1" indent="-342900">
              <a:buAutoNum type="alphaLcParenR"/>
            </a:pPr>
            <a:r>
              <a:rPr lang="en-US" sz="1400" dirty="0">
                <a:effectLst/>
                <a:latin typeface="ArialMT"/>
              </a:rPr>
              <a:t>Adult female 90-95% </a:t>
            </a:r>
          </a:p>
          <a:p>
            <a:pPr marL="685800" lvl="1" indent="-342900">
              <a:buAutoNum type="alphaLcParenR"/>
            </a:pPr>
            <a:r>
              <a:rPr lang="en-US" sz="1400" dirty="0">
                <a:effectLst/>
                <a:latin typeface="ArialMT"/>
              </a:rPr>
              <a:t>Elderly </a:t>
            </a:r>
            <a:endParaRPr lang="en-US" sz="1600" dirty="0">
              <a:effectLst/>
            </a:endParaRPr>
          </a:p>
          <a:p>
            <a:pPr marL="0" indent="0">
              <a:buNone/>
            </a:pPr>
            <a:r>
              <a:rPr lang="en-US" sz="1600" b="1" dirty="0">
                <a:effectLst/>
                <a:latin typeface="ArialMT"/>
              </a:rPr>
              <a:t>2-  Disadvantages of glucose infusion </a:t>
            </a:r>
          </a:p>
          <a:p>
            <a:pPr marL="342900" lvl="1" indent="0">
              <a:buNone/>
            </a:pPr>
            <a:r>
              <a:rPr lang="en-US" sz="1400" b="1" dirty="0">
                <a:effectLst/>
                <a:latin typeface="ArialMT"/>
              </a:rPr>
              <a:t>a</a:t>
            </a:r>
            <a:r>
              <a:rPr lang="en-US" sz="1400" dirty="0">
                <a:effectLst/>
                <a:latin typeface="ArialMT"/>
              </a:rPr>
              <a:t>) Decreased CO2 production</a:t>
            </a:r>
            <a:br>
              <a:rPr lang="en-US" sz="1400" dirty="0">
                <a:effectLst/>
                <a:latin typeface="ArialMT"/>
              </a:rPr>
            </a:br>
            <a:r>
              <a:rPr lang="en-US" sz="1400" dirty="0">
                <a:effectLst/>
                <a:latin typeface="ArialMT"/>
              </a:rPr>
              <a:t>b) Hyperglycemia.</a:t>
            </a:r>
            <a:br>
              <a:rPr lang="en-US" sz="1400" dirty="0">
                <a:effectLst/>
                <a:latin typeface="ArialMT"/>
              </a:rPr>
            </a:br>
            <a:r>
              <a:rPr lang="en-US" sz="1400" dirty="0">
                <a:effectLst/>
                <a:latin typeface="ArialMT"/>
              </a:rPr>
              <a:t>c) Increased risk of infection. </a:t>
            </a:r>
            <a:endParaRPr lang="en-US" sz="1600" dirty="0">
              <a:effectLst/>
            </a:endParaRPr>
          </a:p>
          <a:p>
            <a:pPr marL="342900" lvl="1" indent="0">
              <a:buNone/>
            </a:pPr>
            <a:r>
              <a:rPr lang="en-US" sz="1400" dirty="0">
                <a:effectLst/>
                <a:latin typeface="ArialMT"/>
              </a:rPr>
              <a:t>d) Aggravation of ischemic brain injury. </a:t>
            </a:r>
            <a:endParaRPr lang="en-US" sz="1600" dirty="0">
              <a:effectLst/>
            </a:endParaRPr>
          </a:p>
          <a:p>
            <a:pPr marL="342900" lvl="1" indent="0">
              <a:buNone/>
            </a:pPr>
            <a:r>
              <a:rPr lang="en-US" sz="1400" dirty="0">
                <a:effectLst/>
                <a:latin typeface="ArialMT"/>
              </a:rPr>
              <a:t>e) Increased mortality in septic shock. </a:t>
            </a:r>
            <a:endParaRPr lang="en-US" sz="1600" dirty="0">
              <a:effectLst/>
            </a:endParaRPr>
          </a:p>
          <a:p>
            <a:pPr marL="0" indent="0">
              <a:buNone/>
            </a:pPr>
            <a:r>
              <a:rPr lang="en-US" sz="1600" b="1" dirty="0">
                <a:effectLst/>
                <a:latin typeface="ArialMT"/>
              </a:rPr>
              <a:t>3-  Indications of normal saline(all true except one) </a:t>
            </a:r>
            <a:endParaRPr lang="en-US" sz="2000" b="1" dirty="0">
              <a:effectLst/>
            </a:endParaRPr>
          </a:p>
          <a:p>
            <a:pPr marL="342900" lvl="1" indent="0">
              <a:buNone/>
            </a:pPr>
            <a:r>
              <a:rPr lang="en-US" sz="1400" dirty="0">
                <a:effectLst/>
                <a:latin typeface="ArialMT"/>
              </a:rPr>
              <a:t>a) Dehydration</a:t>
            </a:r>
            <a:br>
              <a:rPr lang="en-US" sz="1400" dirty="0">
                <a:effectLst/>
                <a:latin typeface="ArialMT"/>
              </a:rPr>
            </a:br>
            <a:r>
              <a:rPr lang="en-US" sz="1400" dirty="0">
                <a:effectLst/>
                <a:latin typeface="ArialMT"/>
              </a:rPr>
              <a:t>b) Hypovolemia</a:t>
            </a:r>
            <a:br>
              <a:rPr lang="en-US" sz="1400" dirty="0">
                <a:effectLst/>
                <a:latin typeface="ArialMT"/>
              </a:rPr>
            </a:br>
            <a:r>
              <a:rPr lang="en-US" sz="1400" dirty="0">
                <a:effectLst/>
                <a:latin typeface="ArialMT"/>
              </a:rPr>
              <a:t>c) Hemorrhage</a:t>
            </a:r>
            <a:br>
              <a:rPr lang="en-US" sz="1400" dirty="0">
                <a:effectLst/>
                <a:latin typeface="ArialMT"/>
              </a:rPr>
            </a:br>
            <a:r>
              <a:rPr lang="en-US" sz="1400" dirty="0">
                <a:effectLst/>
                <a:latin typeface="ArialMT"/>
              </a:rPr>
              <a:t>d) sepsis).</a:t>
            </a:r>
            <a:br>
              <a:rPr lang="en-US" sz="1400" dirty="0">
                <a:effectLst/>
                <a:latin typeface="ArialMT"/>
              </a:rPr>
            </a:br>
            <a:r>
              <a:rPr lang="en-US" sz="1400" dirty="0">
                <a:effectLst/>
                <a:latin typeface="ArialMT"/>
              </a:rPr>
              <a:t>e) sever sodium depletion </a:t>
            </a:r>
            <a:endParaRPr lang="en-US" sz="1600" dirty="0">
              <a:effectLst/>
            </a:endParaRPr>
          </a:p>
          <a:p>
            <a:pPr marL="0" indent="0">
              <a:buNone/>
            </a:pPr>
            <a:r>
              <a:rPr lang="en-US" sz="2000" b="1" dirty="0">
                <a:effectLst/>
                <a:latin typeface="ArialMT"/>
              </a:rPr>
              <a:t>4-  best for parenteral maintenance fluids rather than aggressive intravascular volume repletion</a:t>
            </a:r>
          </a:p>
          <a:p>
            <a:pPr marL="0" indent="0">
              <a:buNone/>
            </a:pPr>
            <a:br>
              <a:rPr lang="en-US" sz="1600" dirty="0">
                <a:effectLst/>
                <a:latin typeface="ArialMT"/>
              </a:rPr>
            </a:br>
            <a:r>
              <a:rPr lang="en-US" sz="1600" dirty="0">
                <a:effectLst/>
                <a:latin typeface="ArialMT"/>
              </a:rPr>
              <a:t>a) 0.9% normal saline</a:t>
            </a:r>
            <a:br>
              <a:rPr lang="en-US" sz="1600" dirty="0">
                <a:effectLst/>
                <a:latin typeface="ArialMT"/>
              </a:rPr>
            </a:br>
            <a:r>
              <a:rPr lang="en-US" sz="1600" dirty="0">
                <a:effectLst/>
                <a:latin typeface="ArialMT"/>
              </a:rPr>
              <a:t>b) 0.45% saline </a:t>
            </a:r>
            <a:endParaRPr lang="en-US" sz="1600" dirty="0"/>
          </a:p>
          <a:p>
            <a:pPr marL="0" indent="0">
              <a:buNone/>
            </a:pPr>
            <a:r>
              <a:rPr lang="en-US" sz="1600" dirty="0">
                <a:effectLst/>
                <a:latin typeface="ArialMT"/>
              </a:rPr>
              <a:t>c) Dextrose 5% </a:t>
            </a:r>
          </a:p>
          <a:p>
            <a:pPr marL="0" indent="0">
              <a:buNone/>
            </a:pPr>
            <a:r>
              <a:rPr lang="en-US" sz="1600" dirty="0">
                <a:effectLst/>
                <a:latin typeface="ArialMT"/>
              </a:rPr>
              <a:t>d) Ringer lactate </a:t>
            </a:r>
          </a:p>
          <a:p>
            <a:pPr marL="0" indent="0">
              <a:buNone/>
            </a:pPr>
            <a:r>
              <a:rPr lang="en-US" sz="1600" dirty="0">
                <a:effectLst/>
                <a:latin typeface="ArialMT"/>
              </a:rPr>
              <a:t>e) Albumin </a:t>
            </a:r>
            <a:endParaRPr lang="en-US" sz="1600" dirty="0">
              <a:effectLst/>
            </a:endParaRPr>
          </a:p>
          <a:p>
            <a:pPr marL="0" indent="0">
              <a:buNone/>
            </a:pPr>
            <a:endParaRPr lang="en-US" sz="2000" dirty="0"/>
          </a:p>
        </p:txBody>
      </p:sp>
    </p:spTree>
    <p:extLst>
      <p:ext uri="{BB962C8B-B14F-4D97-AF65-F5344CB8AC3E}">
        <p14:creationId xmlns:p14="http://schemas.microsoft.com/office/powerpoint/2010/main" val="38580348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2550B5E-872C-8346-1104-7617F7E71A9C}"/>
              </a:ext>
            </a:extLst>
          </p:cNvPr>
          <p:cNvSpPr>
            <a:spLocks noGrp="1"/>
          </p:cNvSpPr>
          <p:nvPr>
            <p:ph idx="1"/>
          </p:nvPr>
        </p:nvSpPr>
        <p:spPr>
          <a:xfrm>
            <a:off x="457200" y="304800"/>
            <a:ext cx="8058150" cy="5872163"/>
          </a:xfrm>
        </p:spPr>
        <p:txBody>
          <a:bodyPr>
            <a:normAutofit fontScale="92500" lnSpcReduction="20000"/>
          </a:bodyPr>
          <a:lstStyle/>
          <a:p>
            <a:pPr marL="0" indent="0">
              <a:buNone/>
            </a:pPr>
            <a:r>
              <a:rPr lang="en-US" sz="2400" b="1" dirty="0">
                <a:effectLst/>
                <a:latin typeface="ArialMT"/>
              </a:rPr>
              <a:t>5-  Dextran(all true except one) </a:t>
            </a:r>
            <a:endParaRPr lang="en-US" sz="2400" b="1" dirty="0">
              <a:effectLst/>
            </a:endParaRPr>
          </a:p>
          <a:p>
            <a:pPr marL="342900" lvl="1" indent="0">
              <a:buNone/>
            </a:pPr>
            <a:r>
              <a:rPr lang="en-US" dirty="0">
                <a:effectLst/>
                <a:latin typeface="ArialMT"/>
              </a:rPr>
              <a:t>a) Not used for volume expansion </a:t>
            </a:r>
          </a:p>
          <a:p>
            <a:pPr marL="342900" lvl="1" indent="0">
              <a:buNone/>
            </a:pPr>
            <a:r>
              <a:rPr lang="en-US" dirty="0">
                <a:effectLst/>
                <a:latin typeface="ArialMT"/>
              </a:rPr>
              <a:t>b)  high incidence of anaphylactic reactions </a:t>
            </a:r>
            <a:endParaRPr lang="en-US" sz="2400" dirty="0">
              <a:effectLst/>
            </a:endParaRPr>
          </a:p>
          <a:p>
            <a:pPr marL="342900" lvl="1" indent="0">
              <a:buNone/>
            </a:pPr>
            <a:r>
              <a:rPr lang="en-US" dirty="0">
                <a:effectLst/>
                <a:latin typeface="ArialMT"/>
              </a:rPr>
              <a:t>c)  negative effects on coagulation. </a:t>
            </a:r>
            <a:endParaRPr lang="en-US" sz="2400" dirty="0">
              <a:effectLst/>
            </a:endParaRPr>
          </a:p>
          <a:p>
            <a:pPr marL="342900" lvl="1" indent="0">
              <a:buNone/>
            </a:pPr>
            <a:r>
              <a:rPr lang="en-US" dirty="0">
                <a:effectLst/>
                <a:latin typeface="ArialMT"/>
              </a:rPr>
              <a:t>d) Decrease in blood viscosity.</a:t>
            </a:r>
            <a:br>
              <a:rPr lang="en-US" dirty="0">
                <a:effectLst/>
                <a:latin typeface="ArialMT"/>
              </a:rPr>
            </a:br>
            <a:r>
              <a:rPr lang="en-US" dirty="0">
                <a:effectLst/>
                <a:latin typeface="ArialMT"/>
              </a:rPr>
              <a:t>e) Not Interfere with cross-matching. </a:t>
            </a:r>
            <a:endParaRPr lang="en-US" sz="2400" dirty="0"/>
          </a:p>
          <a:p>
            <a:pPr marL="0" indent="0">
              <a:buNone/>
            </a:pPr>
            <a:r>
              <a:rPr lang="en-US" sz="2400" b="1" dirty="0">
                <a:effectLst/>
                <a:latin typeface="ArialMT"/>
              </a:rPr>
              <a:t>6-  Regarding </a:t>
            </a:r>
            <a:r>
              <a:rPr lang="en-US" sz="2400" b="1" dirty="0" err="1">
                <a:effectLst/>
                <a:latin typeface="ArialMT"/>
              </a:rPr>
              <a:t>disturbiution</a:t>
            </a:r>
            <a:r>
              <a:rPr lang="en-US" sz="2400" b="1" dirty="0">
                <a:effectLst/>
                <a:latin typeface="ArialMT"/>
              </a:rPr>
              <a:t> of Glucose solutions </a:t>
            </a:r>
          </a:p>
          <a:p>
            <a:pPr marL="685800" lvl="1" indent="-342900">
              <a:buAutoNum type="alphaLcParenR"/>
            </a:pPr>
            <a:r>
              <a:rPr lang="en-US" dirty="0">
                <a:effectLst/>
                <a:latin typeface="ArialMT"/>
              </a:rPr>
              <a:t>&lt;30% remains in Intra vascular space </a:t>
            </a:r>
          </a:p>
          <a:p>
            <a:pPr marL="342900" lvl="1" indent="0">
              <a:buNone/>
            </a:pPr>
            <a:r>
              <a:rPr lang="en-US" dirty="0">
                <a:effectLst/>
                <a:latin typeface="ArialMT"/>
              </a:rPr>
              <a:t>b) &lt;10% in </a:t>
            </a:r>
            <a:r>
              <a:rPr lang="en-US" dirty="0" err="1">
                <a:effectLst/>
                <a:latin typeface="ArialMT"/>
              </a:rPr>
              <a:t>Interstitium</a:t>
            </a:r>
            <a:br>
              <a:rPr lang="en-US" dirty="0">
                <a:effectLst/>
                <a:latin typeface="ArialMT"/>
              </a:rPr>
            </a:br>
            <a:r>
              <a:rPr lang="en-US" dirty="0">
                <a:effectLst/>
                <a:latin typeface="ArialMT"/>
              </a:rPr>
              <a:t>c) &gt;50% in Intra cellular space </a:t>
            </a:r>
            <a:endParaRPr lang="en-US" sz="2400" dirty="0">
              <a:effectLst/>
            </a:endParaRPr>
          </a:p>
          <a:p>
            <a:pPr marL="342900" lvl="1" indent="0">
              <a:buNone/>
            </a:pPr>
            <a:r>
              <a:rPr lang="en-US" dirty="0">
                <a:effectLst/>
                <a:latin typeface="ArialMT"/>
              </a:rPr>
              <a:t>d) More than 30% remain intravascular </a:t>
            </a:r>
            <a:endParaRPr lang="en-US" sz="2400" dirty="0">
              <a:effectLst/>
            </a:endParaRPr>
          </a:p>
          <a:p>
            <a:pPr marL="342900" lvl="1" indent="0">
              <a:buNone/>
            </a:pPr>
            <a:r>
              <a:rPr lang="en-US" dirty="0">
                <a:effectLst/>
                <a:latin typeface="ArialMT"/>
              </a:rPr>
              <a:t>e) Less than 20% intracellular space </a:t>
            </a:r>
            <a:endParaRPr lang="en-US" sz="2400" dirty="0">
              <a:effectLst/>
            </a:endParaRPr>
          </a:p>
          <a:p>
            <a:pPr marL="0" indent="0">
              <a:buNone/>
            </a:pPr>
            <a:r>
              <a:rPr lang="en-US" sz="2400" dirty="0">
                <a:effectLst/>
                <a:latin typeface="ArialMT"/>
              </a:rPr>
              <a:t>7-  Colloid fluids(which one is true) </a:t>
            </a:r>
            <a:endParaRPr lang="en-US" sz="2800" dirty="0">
              <a:effectLst/>
            </a:endParaRPr>
          </a:p>
          <a:p>
            <a:pPr marL="685800" lvl="1" indent="-342900">
              <a:buFont typeface="+mj-lt"/>
              <a:buAutoNum type="alphaLcPeriod"/>
            </a:pPr>
            <a:r>
              <a:rPr lang="en-US" dirty="0">
                <a:effectLst/>
                <a:latin typeface="ArialMT"/>
              </a:rPr>
              <a:t>Natural colloid is starch </a:t>
            </a:r>
          </a:p>
          <a:p>
            <a:pPr marL="685800" lvl="1" indent="-342900">
              <a:buFont typeface="+mj-lt"/>
              <a:buAutoNum type="alphaLcPeriod"/>
            </a:pPr>
            <a:r>
              <a:rPr lang="en-US" dirty="0">
                <a:effectLst/>
                <a:latin typeface="ArialMT"/>
              </a:rPr>
              <a:t>Rate of replacement 1:3 </a:t>
            </a:r>
          </a:p>
          <a:p>
            <a:pPr marL="685800" lvl="1" indent="-342900">
              <a:buFont typeface="+mj-lt"/>
              <a:buAutoNum type="alphaLcPeriod"/>
            </a:pPr>
            <a:r>
              <a:rPr lang="en-US" dirty="0">
                <a:effectLst/>
                <a:latin typeface="ArialMT"/>
              </a:rPr>
              <a:t>Almost hypertonic</a:t>
            </a:r>
          </a:p>
          <a:p>
            <a:pPr marL="685800" lvl="1" indent="-342900">
              <a:buFont typeface="+mj-lt"/>
              <a:buAutoNum type="alphaLcPeriod"/>
            </a:pPr>
            <a:r>
              <a:rPr lang="en-US" dirty="0">
                <a:effectLst/>
                <a:latin typeface="ArialMT"/>
              </a:rPr>
              <a:t>No risk for </a:t>
            </a:r>
            <a:r>
              <a:rPr lang="en-US" dirty="0" err="1">
                <a:effectLst/>
                <a:latin typeface="ArialMT"/>
              </a:rPr>
              <a:t>anaphlaxsis</a:t>
            </a:r>
            <a:r>
              <a:rPr lang="en-US" dirty="0">
                <a:effectLst/>
                <a:latin typeface="ArialMT"/>
              </a:rPr>
              <a:t> </a:t>
            </a:r>
          </a:p>
          <a:p>
            <a:pPr marL="685800" lvl="1" indent="-342900">
              <a:buFont typeface="+mj-lt"/>
              <a:buAutoNum type="alphaLcPeriod"/>
            </a:pPr>
            <a:r>
              <a:rPr lang="en-US" dirty="0">
                <a:effectLst/>
                <a:latin typeface="ArialMT"/>
              </a:rPr>
              <a:t>Cheaper than crystalloid </a:t>
            </a:r>
            <a:endParaRPr lang="en-US" dirty="0">
              <a:latin typeface="ArialMT"/>
            </a:endParaRPr>
          </a:p>
          <a:p>
            <a:pPr marL="342900" lvl="1" indent="0">
              <a:buNone/>
            </a:pPr>
            <a:r>
              <a:rPr lang="en-US" b="1" dirty="0">
                <a:effectLst/>
                <a:latin typeface="ArialMT"/>
              </a:rPr>
              <a:t>8-   Hartman solution is </a:t>
            </a:r>
          </a:p>
          <a:p>
            <a:pPr marL="342900" lvl="1" indent="0">
              <a:buNone/>
            </a:pPr>
            <a:r>
              <a:rPr lang="en-US" dirty="0">
                <a:effectLst/>
                <a:latin typeface="ArialMT"/>
              </a:rPr>
              <a:t>a) Dextrose </a:t>
            </a:r>
            <a:endParaRPr lang="en-US" sz="2400" dirty="0">
              <a:effectLst/>
            </a:endParaRPr>
          </a:p>
          <a:p>
            <a:pPr marL="342900" lvl="1" indent="0">
              <a:buNone/>
            </a:pPr>
            <a:r>
              <a:rPr lang="en-US" dirty="0">
                <a:effectLst/>
                <a:latin typeface="ArialMT"/>
              </a:rPr>
              <a:t>b) Dextran</a:t>
            </a:r>
            <a:br>
              <a:rPr lang="en-US" dirty="0">
                <a:effectLst/>
                <a:latin typeface="ArialMT"/>
              </a:rPr>
            </a:br>
            <a:r>
              <a:rPr lang="en-US" dirty="0">
                <a:effectLst/>
                <a:latin typeface="ArialMT"/>
              </a:rPr>
              <a:t>c) Ringer lactate </a:t>
            </a:r>
          </a:p>
          <a:p>
            <a:pPr marL="342900" lvl="1" indent="0">
              <a:buNone/>
            </a:pPr>
            <a:r>
              <a:rPr lang="en-US" dirty="0">
                <a:effectLst/>
                <a:latin typeface="ArialMT"/>
              </a:rPr>
              <a:t>d) Normal saline </a:t>
            </a:r>
          </a:p>
          <a:p>
            <a:pPr marL="342900" lvl="1" indent="0">
              <a:buNone/>
            </a:pPr>
            <a:r>
              <a:rPr lang="en-US" dirty="0">
                <a:effectLst/>
                <a:latin typeface="ArialMT"/>
              </a:rPr>
              <a:t>e) Dextrose saline </a:t>
            </a:r>
            <a:endParaRPr lang="en-US" sz="2400" dirty="0">
              <a:effectLst/>
            </a:endParaRPr>
          </a:p>
          <a:p>
            <a:pPr marL="0" indent="0">
              <a:buNone/>
            </a:pPr>
            <a:endParaRPr lang="en-US" sz="2800" dirty="0"/>
          </a:p>
        </p:txBody>
      </p:sp>
    </p:spTree>
    <p:extLst>
      <p:ext uri="{BB962C8B-B14F-4D97-AF65-F5344CB8AC3E}">
        <p14:creationId xmlns:p14="http://schemas.microsoft.com/office/powerpoint/2010/main" val="29120253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6957B47-9B6A-630C-7D66-C13DD8116934}"/>
              </a:ext>
            </a:extLst>
          </p:cNvPr>
          <p:cNvSpPr>
            <a:spLocks noGrp="1"/>
          </p:cNvSpPr>
          <p:nvPr>
            <p:ph idx="1"/>
          </p:nvPr>
        </p:nvSpPr>
        <p:spPr>
          <a:xfrm>
            <a:off x="228600" y="381000"/>
            <a:ext cx="8286750" cy="5795963"/>
          </a:xfrm>
        </p:spPr>
        <p:txBody>
          <a:bodyPr>
            <a:normAutofit lnSpcReduction="10000"/>
          </a:bodyPr>
          <a:lstStyle/>
          <a:p>
            <a:pPr marL="0" indent="0">
              <a:buNone/>
            </a:pPr>
            <a:r>
              <a:rPr lang="en-US" sz="2800" dirty="0">
                <a:solidFill>
                  <a:srgbClr val="000000"/>
                </a:solidFill>
                <a:effectLst/>
                <a:latin typeface="Arial" panose="020B0604020202020204" pitchFamily="34" charset="0"/>
              </a:rPr>
              <a:t>Intravenous fluid administration should be considered as any other pharmacological prescription.</a:t>
            </a:r>
          </a:p>
          <a:p>
            <a:pPr marL="0" indent="0">
              <a:buNone/>
            </a:pPr>
            <a:r>
              <a:rPr lang="en-US" sz="2800" dirty="0">
                <a:solidFill>
                  <a:srgbClr val="000000"/>
                </a:solidFill>
                <a:effectLst/>
                <a:latin typeface="Arial" panose="020B0604020202020204" pitchFamily="34" charset="0"/>
              </a:rPr>
              <a:t>There are three main indications :</a:t>
            </a:r>
          </a:p>
          <a:p>
            <a:pPr marL="342900" lvl="1" indent="0">
              <a:buNone/>
            </a:pPr>
            <a:r>
              <a:rPr lang="en-US" sz="2400" dirty="0">
                <a:solidFill>
                  <a:srgbClr val="000000"/>
                </a:solidFill>
                <a:effectLst/>
                <a:latin typeface="Helvetica" pitchFamily="2" charset="0"/>
              </a:rPr>
              <a:t>• </a:t>
            </a:r>
            <a:r>
              <a:rPr lang="en-US" sz="2400" dirty="0">
                <a:solidFill>
                  <a:srgbClr val="000000"/>
                </a:solidFill>
                <a:effectLst/>
                <a:latin typeface="Arial" panose="020B0604020202020204" pitchFamily="34" charset="0"/>
              </a:rPr>
              <a:t>Resuscitation </a:t>
            </a:r>
          </a:p>
          <a:p>
            <a:pPr marL="342900" lvl="1" indent="0">
              <a:buNone/>
            </a:pPr>
            <a:r>
              <a:rPr lang="en-US" sz="2400" dirty="0">
                <a:solidFill>
                  <a:srgbClr val="000000"/>
                </a:solidFill>
                <a:effectLst/>
                <a:latin typeface="Helvetica" pitchFamily="2" charset="0"/>
              </a:rPr>
              <a:t>• </a:t>
            </a:r>
            <a:r>
              <a:rPr lang="en-US" sz="2400" dirty="0">
                <a:solidFill>
                  <a:srgbClr val="000000"/>
                </a:solidFill>
                <a:effectLst/>
                <a:latin typeface="Arial" panose="020B0604020202020204" pitchFamily="34" charset="0"/>
              </a:rPr>
              <a:t>Replacement </a:t>
            </a:r>
          </a:p>
          <a:p>
            <a:pPr marL="342900" lvl="1" indent="0">
              <a:buNone/>
            </a:pPr>
            <a:r>
              <a:rPr lang="en-US" sz="2400" dirty="0">
                <a:solidFill>
                  <a:srgbClr val="000000"/>
                </a:solidFill>
                <a:effectLst/>
                <a:latin typeface="Helvetica" pitchFamily="2" charset="0"/>
              </a:rPr>
              <a:t>• </a:t>
            </a:r>
            <a:r>
              <a:rPr lang="en-US" sz="2400" dirty="0">
                <a:solidFill>
                  <a:srgbClr val="000000"/>
                </a:solidFill>
                <a:effectLst/>
                <a:latin typeface="Arial" panose="020B0604020202020204" pitchFamily="34" charset="0"/>
              </a:rPr>
              <a:t>Maintenance</a:t>
            </a:r>
          </a:p>
          <a:p>
            <a:pPr marL="0" indent="0">
              <a:buNone/>
            </a:pPr>
            <a:r>
              <a:rPr lang="en-US" sz="2800" dirty="0">
                <a:solidFill>
                  <a:srgbClr val="000000"/>
                </a:solidFill>
                <a:effectLst/>
                <a:latin typeface="Arial" panose="020B0604020202020204" pitchFamily="34" charset="0"/>
              </a:rPr>
              <a:t>For maximizing benefits and minimizing harms intravenous fluid administration should follow the</a:t>
            </a:r>
          </a:p>
          <a:p>
            <a:pPr marL="0" indent="0" rtl="1">
              <a:buNone/>
            </a:pPr>
            <a:r>
              <a:rPr lang="en-US" sz="2800" dirty="0">
                <a:solidFill>
                  <a:srgbClr val="000000"/>
                </a:solidFill>
                <a:effectLst/>
                <a:latin typeface="Arial" panose="020B0604020202020204" pitchFamily="34" charset="0"/>
              </a:rPr>
              <a:t> </a:t>
            </a:r>
            <a:r>
              <a:rPr lang="en-US" sz="3600" dirty="0">
                <a:solidFill>
                  <a:srgbClr val="FB0007"/>
                </a:solidFill>
                <a:effectLst/>
                <a:latin typeface="Arial" panose="020B0604020202020204" pitchFamily="34" charset="0"/>
              </a:rPr>
              <a:t>Four Ds : </a:t>
            </a:r>
            <a:endParaRPr lang="ar-SA" sz="3600" dirty="0">
              <a:solidFill>
                <a:srgbClr val="FB0007"/>
              </a:solidFill>
              <a:effectLst/>
              <a:latin typeface="Arial" panose="020B0604020202020204" pitchFamily="34" charset="0"/>
            </a:endParaRPr>
          </a:p>
          <a:p>
            <a:pPr marL="685800" lvl="2" indent="0" algn="l">
              <a:buNone/>
            </a:pPr>
            <a:r>
              <a:rPr lang="en-US" sz="3200" dirty="0">
                <a:solidFill>
                  <a:srgbClr val="FB0007"/>
                </a:solidFill>
                <a:effectLst/>
                <a:latin typeface="Arial" panose="020B0604020202020204" pitchFamily="34" charset="0"/>
              </a:rPr>
              <a:t>Drug</a:t>
            </a:r>
            <a:endParaRPr lang="ar-SA" sz="3200" dirty="0">
              <a:solidFill>
                <a:srgbClr val="FB0007"/>
              </a:solidFill>
              <a:effectLst/>
              <a:latin typeface="Arial" panose="020B0604020202020204" pitchFamily="34" charset="0"/>
            </a:endParaRPr>
          </a:p>
          <a:p>
            <a:pPr marL="685800" lvl="2" indent="0" algn="l">
              <a:buNone/>
            </a:pPr>
            <a:r>
              <a:rPr lang="en-US" sz="3200" dirty="0">
                <a:solidFill>
                  <a:srgbClr val="FB0007"/>
                </a:solidFill>
                <a:effectLst/>
                <a:latin typeface="Arial" panose="020B0604020202020204" pitchFamily="34" charset="0"/>
              </a:rPr>
              <a:t>Dosing</a:t>
            </a:r>
            <a:endParaRPr lang="ar-SA" sz="3200" dirty="0">
              <a:solidFill>
                <a:srgbClr val="FB0007"/>
              </a:solidFill>
              <a:effectLst/>
              <a:latin typeface="Arial" panose="020B0604020202020204" pitchFamily="34" charset="0"/>
            </a:endParaRPr>
          </a:p>
          <a:p>
            <a:pPr marL="685800" lvl="2" indent="0" algn="l">
              <a:buNone/>
            </a:pPr>
            <a:r>
              <a:rPr lang="en-US" sz="3200" dirty="0">
                <a:solidFill>
                  <a:srgbClr val="FB0007"/>
                </a:solidFill>
                <a:effectLst/>
                <a:latin typeface="Arial" panose="020B0604020202020204" pitchFamily="34" charset="0"/>
              </a:rPr>
              <a:t>Duration</a:t>
            </a:r>
            <a:endParaRPr lang="ar-SA" sz="3200" dirty="0">
              <a:solidFill>
                <a:srgbClr val="FB0007"/>
              </a:solidFill>
              <a:effectLst/>
              <a:latin typeface="Arial" panose="020B0604020202020204" pitchFamily="34" charset="0"/>
            </a:endParaRPr>
          </a:p>
          <a:p>
            <a:pPr marL="685800" lvl="2" indent="0" algn="l">
              <a:buNone/>
            </a:pPr>
            <a:r>
              <a:rPr lang="en-US" sz="3200" dirty="0">
                <a:solidFill>
                  <a:srgbClr val="FB0007"/>
                </a:solidFill>
                <a:effectLst/>
                <a:latin typeface="Arial" panose="020B0604020202020204" pitchFamily="34" charset="0"/>
              </a:rPr>
              <a:t>De-escalation</a:t>
            </a:r>
            <a:r>
              <a:rPr lang="en-US" sz="1800" dirty="0">
                <a:solidFill>
                  <a:srgbClr val="FB0007"/>
                </a:solidFill>
                <a:effectLst/>
                <a:latin typeface="Arial" panose="020B0604020202020204" pitchFamily="34" charset="0"/>
              </a:rPr>
              <a:t>.</a:t>
            </a:r>
          </a:p>
          <a:p>
            <a:pPr marL="0" indent="0">
              <a:buNone/>
            </a:pPr>
            <a:endParaRPr lang="en-US" sz="2800" dirty="0">
              <a:solidFill>
                <a:srgbClr val="000000"/>
              </a:solidFill>
              <a:effectLst/>
              <a:latin typeface="Arial" panose="020B0604020202020204" pitchFamily="34" charset="0"/>
            </a:endParaRPr>
          </a:p>
          <a:p>
            <a:pPr marL="0" indent="0" algn="r" rtl="1">
              <a:buNone/>
            </a:pPr>
            <a:endParaRPr lang="en-US" sz="2800" dirty="0"/>
          </a:p>
        </p:txBody>
      </p:sp>
    </p:spTree>
    <p:extLst>
      <p:ext uri="{BB962C8B-B14F-4D97-AF65-F5344CB8AC3E}">
        <p14:creationId xmlns:p14="http://schemas.microsoft.com/office/powerpoint/2010/main" val="1534269746"/>
      </p:ext>
    </p:extLst>
  </p:cSld>
  <p:clrMapOvr>
    <a:masterClrMapping/>
  </p:clrMapOvr>
  <mc:AlternateContent xmlns:mc="http://schemas.openxmlformats.org/markup-compatibility/2006" xmlns:p14="http://schemas.microsoft.com/office/powerpoint/2010/main">
    <mc:Choice Requires="p14">
      <p:transition spd="slow" p14:dur="2000" advTm="50233"/>
    </mc:Choice>
    <mc:Fallback xmlns="">
      <p:transition spd="slow" advTm="50233"/>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686C8E-B503-E5E8-1BF1-B5B6A3D90B1F}"/>
              </a:ext>
            </a:extLst>
          </p:cNvPr>
          <p:cNvSpPr>
            <a:spLocks noGrp="1"/>
          </p:cNvSpPr>
          <p:nvPr>
            <p:ph idx="1"/>
          </p:nvPr>
        </p:nvSpPr>
        <p:spPr>
          <a:xfrm>
            <a:off x="228600" y="381000"/>
            <a:ext cx="8534400" cy="5795963"/>
          </a:xfrm>
        </p:spPr>
        <p:txBody>
          <a:bodyPr>
            <a:normAutofit/>
          </a:bodyPr>
          <a:lstStyle/>
          <a:p>
            <a:pPr marL="0" indent="0">
              <a:buNone/>
            </a:pPr>
            <a:r>
              <a:rPr lang="en-US" sz="2400" b="1" dirty="0">
                <a:effectLst/>
                <a:latin typeface="ArialMT"/>
              </a:rPr>
              <a:t>9-  lactated Ringer's solution is contraindicated as a diluent for blood transfusions because of </a:t>
            </a:r>
            <a:endParaRPr lang="en-US" sz="2800" b="1" dirty="0">
              <a:effectLst/>
            </a:endParaRPr>
          </a:p>
          <a:p>
            <a:pPr marL="685800" lvl="1" indent="-342900">
              <a:buAutoNum type="alphaLcParenR"/>
            </a:pPr>
            <a:r>
              <a:rPr lang="en-US" dirty="0">
                <a:effectLst/>
                <a:latin typeface="ArialMT"/>
              </a:rPr>
              <a:t>high Ph.</a:t>
            </a:r>
          </a:p>
          <a:p>
            <a:pPr marL="685800" lvl="1" indent="-342900">
              <a:buAutoNum type="alphaLcParenR"/>
            </a:pPr>
            <a:r>
              <a:rPr lang="en-US" dirty="0">
                <a:effectLst/>
                <a:latin typeface="ArialMT"/>
              </a:rPr>
              <a:t> High lactate level</a:t>
            </a:r>
          </a:p>
          <a:p>
            <a:pPr marL="685800" lvl="1" indent="-342900">
              <a:buAutoNum type="alphaLcParenR"/>
            </a:pPr>
            <a:r>
              <a:rPr lang="en-US" dirty="0">
                <a:effectLst/>
                <a:latin typeface="ArialMT"/>
              </a:rPr>
              <a:t>Calcium binding to the citrated anticoagulant </a:t>
            </a:r>
          </a:p>
          <a:p>
            <a:pPr marL="685800" lvl="1" indent="-342900">
              <a:buAutoNum type="alphaLcParenR"/>
            </a:pPr>
            <a:r>
              <a:rPr lang="en-US" dirty="0">
                <a:effectLst/>
                <a:latin typeface="ArialMT"/>
              </a:rPr>
              <a:t>Potassium binding to calcium</a:t>
            </a:r>
          </a:p>
          <a:p>
            <a:pPr marL="685800" lvl="1" indent="-342900">
              <a:buAutoNum type="alphaLcParenR"/>
            </a:pPr>
            <a:r>
              <a:rPr lang="en-US" dirty="0">
                <a:effectLst/>
                <a:latin typeface="ArialMT"/>
              </a:rPr>
              <a:t> Non of the above </a:t>
            </a:r>
            <a:endParaRPr lang="en-US" sz="2400" dirty="0">
              <a:effectLst/>
            </a:endParaRPr>
          </a:p>
          <a:p>
            <a:pPr marL="0" indent="0">
              <a:buNone/>
            </a:pPr>
            <a:r>
              <a:rPr lang="en-US" sz="2400" b="1" dirty="0">
                <a:effectLst/>
                <a:latin typeface="ArialMT"/>
              </a:rPr>
              <a:t>10- Infusion of 1 L of 0.9% normal saline adds </a:t>
            </a:r>
            <a:endParaRPr lang="en-US" sz="2800" b="1" dirty="0"/>
          </a:p>
          <a:p>
            <a:pPr marL="342900" lvl="1" indent="0">
              <a:buNone/>
            </a:pPr>
            <a:r>
              <a:rPr lang="en-US" dirty="0">
                <a:effectLst/>
                <a:latin typeface="ArialMT"/>
              </a:rPr>
              <a:t>a)  275 mL to the plasma volume and 825 mL to the interstitial volume </a:t>
            </a:r>
            <a:endParaRPr lang="en-US" sz="2400" dirty="0">
              <a:effectLst/>
            </a:endParaRPr>
          </a:p>
          <a:p>
            <a:pPr marL="342900" lvl="1" indent="0">
              <a:buNone/>
            </a:pPr>
            <a:r>
              <a:rPr lang="en-US" dirty="0">
                <a:effectLst/>
                <a:latin typeface="ArialMT"/>
              </a:rPr>
              <a:t>b)  275 275 mL to the interstitial volume and 825 mL to the plasma volume </a:t>
            </a:r>
            <a:endParaRPr lang="en-US" sz="2400" dirty="0">
              <a:effectLst/>
            </a:endParaRPr>
          </a:p>
          <a:p>
            <a:pPr marL="342900" lvl="1" indent="0">
              <a:buNone/>
            </a:pPr>
            <a:r>
              <a:rPr lang="en-US" dirty="0">
                <a:effectLst/>
                <a:latin typeface="ArialMT"/>
              </a:rPr>
              <a:t>c)  825 mL to the plasma volume and 275 mL to the interstitial volume </a:t>
            </a:r>
            <a:endParaRPr lang="en-US" sz="2400" dirty="0">
              <a:effectLst/>
            </a:endParaRPr>
          </a:p>
          <a:p>
            <a:pPr marL="342900" lvl="1" indent="0">
              <a:buNone/>
            </a:pPr>
            <a:r>
              <a:rPr lang="en-US" dirty="0">
                <a:effectLst/>
                <a:latin typeface="ArialMT"/>
              </a:rPr>
              <a:t>d)  500 mL to the plasma volume and 500 mL to the interstitial volume </a:t>
            </a:r>
            <a:endParaRPr lang="en-US" sz="2400" dirty="0">
              <a:effectLst/>
            </a:endParaRPr>
          </a:p>
          <a:p>
            <a:pPr marL="342900" lvl="1" indent="0">
              <a:buNone/>
            </a:pPr>
            <a:r>
              <a:rPr lang="en-US" dirty="0">
                <a:effectLst/>
                <a:latin typeface="ArialMT"/>
              </a:rPr>
              <a:t>e)  800 mL to the plasma volume and 200 mL to the interstitial volume </a:t>
            </a:r>
            <a:endParaRPr lang="en-US" sz="2400" dirty="0">
              <a:effectLst/>
            </a:endParaRPr>
          </a:p>
          <a:p>
            <a:pPr marL="0" indent="0">
              <a:buNone/>
            </a:pPr>
            <a:endParaRPr lang="en-US" sz="2800" dirty="0"/>
          </a:p>
        </p:txBody>
      </p:sp>
    </p:spTree>
    <p:extLst>
      <p:ext uri="{BB962C8B-B14F-4D97-AF65-F5344CB8AC3E}">
        <p14:creationId xmlns:p14="http://schemas.microsoft.com/office/powerpoint/2010/main" val="9614309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D5CF85-6FE2-64E7-9E7E-59ECF4198581}"/>
              </a:ext>
            </a:extLst>
          </p:cNvPr>
          <p:cNvSpPr>
            <a:spLocks noGrp="1"/>
          </p:cNvSpPr>
          <p:nvPr>
            <p:ph type="title"/>
          </p:nvPr>
        </p:nvSpPr>
        <p:spPr/>
        <p:txBody>
          <a:bodyPr>
            <a:normAutofit/>
          </a:bodyPr>
          <a:lstStyle/>
          <a:p>
            <a:r>
              <a:rPr lang="en-US" b="1" dirty="0">
                <a:solidFill>
                  <a:srgbClr val="000000"/>
                </a:solidFill>
                <a:effectLst/>
                <a:latin typeface="Arial" panose="020B0604020202020204" pitchFamily="34" charset="0"/>
              </a:rPr>
              <a:t> ‘4 Ds’ when prescribing fluids</a:t>
            </a:r>
            <a:br>
              <a:rPr lang="en-US" dirty="0">
                <a:solidFill>
                  <a:srgbClr val="000000"/>
                </a:solidFill>
                <a:effectLst/>
                <a:latin typeface="Arial" panose="020B0604020202020204" pitchFamily="34" charset="0"/>
              </a:rPr>
            </a:br>
            <a:endParaRPr lang="en-US" dirty="0"/>
          </a:p>
        </p:txBody>
      </p:sp>
      <p:sp>
        <p:nvSpPr>
          <p:cNvPr id="3" name="Content Placeholder 2">
            <a:extLst>
              <a:ext uri="{FF2B5EF4-FFF2-40B4-BE49-F238E27FC236}">
                <a16:creationId xmlns:a16="http://schemas.microsoft.com/office/drawing/2014/main" id="{8A322A6B-8B47-4A86-85CA-82BAF31FD6F6}"/>
              </a:ext>
            </a:extLst>
          </p:cNvPr>
          <p:cNvSpPr>
            <a:spLocks noGrp="1"/>
          </p:cNvSpPr>
          <p:nvPr>
            <p:ph idx="1"/>
          </p:nvPr>
        </p:nvSpPr>
        <p:spPr>
          <a:xfrm>
            <a:off x="152400" y="1825625"/>
            <a:ext cx="8610600" cy="4351338"/>
          </a:xfrm>
        </p:spPr>
        <p:txBody>
          <a:bodyPr/>
          <a:lstStyle/>
          <a:p>
            <a:r>
              <a:rPr lang="en-US" dirty="0">
                <a:solidFill>
                  <a:srgbClr val="FB0007"/>
                </a:solidFill>
                <a:effectLst/>
                <a:latin typeface="Arial" panose="020B0604020202020204" pitchFamily="34" charset="0"/>
              </a:rPr>
              <a:t>Drug </a:t>
            </a:r>
            <a:r>
              <a:rPr lang="en-US" dirty="0">
                <a:solidFill>
                  <a:srgbClr val="000000"/>
                </a:solidFill>
                <a:effectLst/>
                <a:latin typeface="Arial" panose="020B0604020202020204" pitchFamily="34" charset="0"/>
              </a:rPr>
              <a:t>—the indication for the fluid and what effect is being sought. </a:t>
            </a:r>
          </a:p>
          <a:p>
            <a:pPr marL="0" indent="0">
              <a:buNone/>
            </a:pPr>
            <a:endParaRPr lang="en-US" dirty="0">
              <a:solidFill>
                <a:srgbClr val="000000"/>
              </a:solidFill>
              <a:effectLst/>
              <a:latin typeface="Arial" panose="020B0604020202020204" pitchFamily="34" charset="0"/>
            </a:endParaRPr>
          </a:p>
          <a:p>
            <a:r>
              <a:rPr lang="en-US" dirty="0">
                <a:solidFill>
                  <a:srgbClr val="FB0007"/>
                </a:solidFill>
                <a:effectLst/>
                <a:latin typeface="Arial" panose="020B0604020202020204" pitchFamily="34" charset="0"/>
              </a:rPr>
              <a:t>Duration of therapy </a:t>
            </a:r>
            <a:r>
              <a:rPr lang="en-US" dirty="0">
                <a:solidFill>
                  <a:srgbClr val="000000"/>
                </a:solidFill>
                <a:effectLst/>
                <a:latin typeface="Arial" panose="020B0604020202020204" pitchFamily="34" charset="0"/>
              </a:rPr>
              <a:t>—when to start and when to stop therapy.</a:t>
            </a:r>
          </a:p>
          <a:p>
            <a:pPr marL="0" indent="0">
              <a:buNone/>
            </a:pPr>
            <a:endParaRPr lang="en-US" dirty="0">
              <a:solidFill>
                <a:srgbClr val="000000"/>
              </a:solidFill>
              <a:effectLst/>
              <a:latin typeface="Arial" panose="020B0604020202020204" pitchFamily="34" charset="0"/>
            </a:endParaRPr>
          </a:p>
          <a:p>
            <a:r>
              <a:rPr lang="en-US" dirty="0">
                <a:solidFill>
                  <a:srgbClr val="FB0007"/>
                </a:solidFill>
                <a:effectLst/>
                <a:latin typeface="Arial" panose="020B0604020202020204" pitchFamily="34" charset="0"/>
              </a:rPr>
              <a:t>Dosing </a:t>
            </a:r>
            <a:r>
              <a:rPr lang="en-US" dirty="0">
                <a:solidFill>
                  <a:srgbClr val="000000"/>
                </a:solidFill>
                <a:effectLst/>
                <a:latin typeface="Arial" panose="020B0604020202020204" pitchFamily="34" charset="0"/>
              </a:rPr>
              <a:t>—how much fluid to give</a:t>
            </a:r>
            <a:endParaRPr lang="en-US" dirty="0">
              <a:solidFill>
                <a:srgbClr val="000000"/>
              </a:solidFill>
              <a:latin typeface="Arial" panose="020B0604020202020204" pitchFamily="34" charset="0"/>
            </a:endParaRPr>
          </a:p>
          <a:p>
            <a:endParaRPr lang="en-US" dirty="0">
              <a:solidFill>
                <a:srgbClr val="000000"/>
              </a:solidFill>
              <a:effectLst/>
              <a:latin typeface="Arial" panose="020B0604020202020204" pitchFamily="34" charset="0"/>
            </a:endParaRPr>
          </a:p>
          <a:p>
            <a:r>
              <a:rPr lang="en-US" dirty="0">
                <a:solidFill>
                  <a:srgbClr val="FB0007"/>
                </a:solidFill>
                <a:effectLst/>
                <a:latin typeface="Arial" panose="020B0604020202020204" pitchFamily="34" charset="0"/>
              </a:rPr>
              <a:t>De-escalation </a:t>
            </a:r>
            <a:r>
              <a:rPr lang="en-US" dirty="0">
                <a:solidFill>
                  <a:srgbClr val="000000"/>
                </a:solidFill>
                <a:effectLst/>
                <a:latin typeface="Arial" panose="020B0604020202020204" pitchFamily="34" charset="0"/>
              </a:rPr>
              <a:t>—when the fluid therapy is no longer  required.</a:t>
            </a:r>
          </a:p>
          <a:p>
            <a:endParaRPr lang="en-US" dirty="0"/>
          </a:p>
        </p:txBody>
      </p:sp>
    </p:spTree>
    <p:extLst>
      <p:ext uri="{BB962C8B-B14F-4D97-AF65-F5344CB8AC3E}">
        <p14:creationId xmlns:p14="http://schemas.microsoft.com/office/powerpoint/2010/main" val="1587814166"/>
      </p:ext>
    </p:extLst>
  </p:cSld>
  <p:clrMapOvr>
    <a:masterClrMapping/>
  </p:clrMapOvr>
  <mc:AlternateContent xmlns:mc="http://schemas.openxmlformats.org/markup-compatibility/2006" xmlns:p14="http://schemas.microsoft.com/office/powerpoint/2010/main">
    <mc:Choice Requires="p14">
      <p:transition spd="slow" p14:dur="2000" advTm="38433"/>
    </mc:Choice>
    <mc:Fallback xmlns="">
      <p:transition spd="slow" advTm="38433"/>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79223-D1A7-DD25-F06F-F37772B8E6B4}"/>
              </a:ext>
            </a:extLst>
          </p:cNvPr>
          <p:cNvSpPr>
            <a:spLocks noGrp="1"/>
          </p:cNvSpPr>
          <p:nvPr>
            <p:ph type="title"/>
          </p:nvPr>
        </p:nvSpPr>
        <p:spPr/>
        <p:txBody>
          <a:bodyPr>
            <a:normAutofit fontScale="90000"/>
          </a:bodyPr>
          <a:lstStyle/>
          <a:p>
            <a:r>
              <a:rPr lang="en-US" sz="3600" b="1" dirty="0">
                <a:solidFill>
                  <a:srgbClr val="FF0000"/>
                </a:solidFill>
                <a:latin typeface="Arial" panose="020B0604020202020204" pitchFamily="34" charset="0"/>
              </a:rPr>
              <a:t>Osmolarity and Tonicity of a solution </a:t>
            </a:r>
            <a:br>
              <a:rPr lang="en-US" dirty="0"/>
            </a:br>
            <a:endParaRPr lang="en-US" dirty="0"/>
          </a:p>
        </p:txBody>
      </p:sp>
      <p:sp>
        <p:nvSpPr>
          <p:cNvPr id="3" name="Content Placeholder 2">
            <a:extLst>
              <a:ext uri="{FF2B5EF4-FFF2-40B4-BE49-F238E27FC236}">
                <a16:creationId xmlns:a16="http://schemas.microsoft.com/office/drawing/2014/main" id="{5DEF2E4B-0404-BE7C-DA25-087F968D4916}"/>
              </a:ext>
            </a:extLst>
          </p:cNvPr>
          <p:cNvSpPr>
            <a:spLocks noGrp="1"/>
          </p:cNvSpPr>
          <p:nvPr>
            <p:ph idx="1"/>
          </p:nvPr>
        </p:nvSpPr>
        <p:spPr>
          <a:xfrm>
            <a:off x="628650" y="1295400"/>
            <a:ext cx="7886700" cy="4881563"/>
          </a:xfrm>
        </p:spPr>
        <p:txBody>
          <a:bodyPr>
            <a:normAutofit/>
          </a:bodyPr>
          <a:lstStyle/>
          <a:p>
            <a:r>
              <a:rPr lang="en-US" sz="2400" dirty="0">
                <a:solidFill>
                  <a:srgbClr val="006DBF"/>
                </a:solidFill>
                <a:latin typeface="ArialMT"/>
              </a:rPr>
              <a:t>The osmolarity </a:t>
            </a:r>
            <a:r>
              <a:rPr lang="en-US" sz="2400" dirty="0">
                <a:latin typeface="ArialMT"/>
              </a:rPr>
              <a:t>of a solution = the number of osmoles per liter of solution. </a:t>
            </a:r>
          </a:p>
          <a:p>
            <a:r>
              <a:rPr lang="en-US" sz="2400" dirty="0">
                <a:solidFill>
                  <a:srgbClr val="006DBF"/>
                </a:solidFill>
                <a:latin typeface="ArialMT"/>
              </a:rPr>
              <a:t>Tonicity</a:t>
            </a:r>
            <a:r>
              <a:rPr lang="en-US" sz="2400" dirty="0">
                <a:latin typeface="ArialMT"/>
              </a:rPr>
              <a:t>, a term that is often used interchangeably with osmolarity, refers to the </a:t>
            </a:r>
            <a:r>
              <a:rPr lang="en-US" sz="2800" dirty="0">
                <a:solidFill>
                  <a:srgbClr val="FF0000"/>
                </a:solidFill>
                <a:latin typeface="ArialMT"/>
              </a:rPr>
              <a:t>Effect a solution has on cell volume</a:t>
            </a:r>
            <a:r>
              <a:rPr lang="en-US" sz="2800" dirty="0">
                <a:latin typeface="ArialMT"/>
              </a:rPr>
              <a:t>. </a:t>
            </a:r>
            <a:endParaRPr lang="en-US" sz="3200" dirty="0"/>
          </a:p>
          <a:p>
            <a:pPr>
              <a:buFont typeface="Arial" panose="020B0604020202020204" pitchFamily="34" charset="0"/>
              <a:buChar char="•"/>
            </a:pPr>
            <a:r>
              <a:rPr lang="en-US" sz="2400" dirty="0">
                <a:latin typeface="ArialMT"/>
              </a:rPr>
              <a:t>An isotonic solution has no effect on cell volume. </a:t>
            </a:r>
            <a:endParaRPr lang="en-US" sz="2400" dirty="0">
              <a:latin typeface="SymbolMT"/>
            </a:endParaRPr>
          </a:p>
          <a:p>
            <a:pPr>
              <a:buFont typeface="Arial" panose="020B0604020202020204" pitchFamily="34" charset="0"/>
              <a:buChar char="•"/>
            </a:pPr>
            <a:r>
              <a:rPr lang="en-US" sz="2400" dirty="0">
                <a:latin typeface="ArialMT"/>
              </a:rPr>
              <a:t>Hypotonic solutions increase cell volume. </a:t>
            </a:r>
            <a:endParaRPr lang="en-US" sz="2400" dirty="0">
              <a:latin typeface="SymbolMT"/>
            </a:endParaRPr>
          </a:p>
          <a:p>
            <a:pPr>
              <a:buFont typeface="Arial" panose="020B0604020202020204" pitchFamily="34" charset="0"/>
              <a:buChar char="•"/>
            </a:pPr>
            <a:r>
              <a:rPr lang="en-US" sz="2400" dirty="0">
                <a:latin typeface="ArialMT"/>
              </a:rPr>
              <a:t>Hypertonic solutions decrease cell volume. </a:t>
            </a:r>
            <a:endParaRPr lang="en-US" sz="2400" dirty="0">
              <a:latin typeface="SymbolMT"/>
            </a:endParaRPr>
          </a:p>
          <a:p>
            <a:endParaRPr lang="en-US" sz="2800" dirty="0"/>
          </a:p>
        </p:txBody>
      </p:sp>
      <p:pic>
        <p:nvPicPr>
          <p:cNvPr id="1026" name="Picture 2" descr="Tonicity - Wikipedia">
            <a:extLst>
              <a:ext uri="{FF2B5EF4-FFF2-40B4-BE49-F238E27FC236}">
                <a16:creationId xmlns:a16="http://schemas.microsoft.com/office/drawing/2014/main" id="{90E5FEFA-BC6A-0368-8650-74BB1C1C07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4533900"/>
            <a:ext cx="4800600" cy="205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8251147"/>
      </p:ext>
    </p:extLst>
  </p:cSld>
  <p:clrMapOvr>
    <a:masterClrMapping/>
  </p:clrMapOvr>
  <mc:AlternateContent xmlns:mc="http://schemas.openxmlformats.org/markup-compatibility/2006" xmlns:p14="http://schemas.microsoft.com/office/powerpoint/2010/main">
    <mc:Choice Requires="p14">
      <p:transition spd="slow" p14:dur="2000" advTm="113900"/>
    </mc:Choice>
    <mc:Fallback xmlns="">
      <p:transition spd="slow" advTm="1139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tarling forces. Capillaries act rather like a leaky hosepipe; although the bulk of the fl uid continues along the pipe, the pressure forces come out of the walls. Hydrostatic (blood) pressure is not the only force acting to cause fl uid movement in and out of the capillaries. The plasma proteins that cannot cross the capillary walls exert an osmotic pressure to draw water back into the capillaries which outweighs the hydrostatic pressure at the venous end of the capillaries. The net pressure at the arteriolar site is + 8 mmHg and forces fl uids into the interstitium, the net pressure at the venular site is -7 mmHg and drives fl uids back into the capillaries. Each day about 20 L is lost while 16L is regained. ">
            <a:extLst>
              <a:ext uri="{FF2B5EF4-FFF2-40B4-BE49-F238E27FC236}">
                <a16:creationId xmlns:a16="http://schemas.microsoft.com/office/drawing/2014/main" id="{3297771F-48E8-4F3E-EE53-00B35DE8A50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1402976"/>
            <a:ext cx="8239861" cy="3397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4040335"/>
      </p:ext>
    </p:extLst>
  </p:cSld>
  <p:clrMapOvr>
    <a:masterClrMapping/>
  </p:clrMapOvr>
  <mc:AlternateContent xmlns:mc="http://schemas.openxmlformats.org/markup-compatibility/2006" xmlns:p14="http://schemas.microsoft.com/office/powerpoint/2010/main">
    <mc:Choice Requires="p14">
      <p:transition spd="slow" p14:dur="2000" advTm="45000"/>
    </mc:Choice>
    <mc:Fallback xmlns="">
      <p:transition spd="slow" advTm="45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95DF5-AB4D-05B3-063D-10881E0AE101}"/>
              </a:ext>
            </a:extLst>
          </p:cNvPr>
          <p:cNvSpPr>
            <a:spLocks noGrp="1"/>
          </p:cNvSpPr>
          <p:nvPr>
            <p:ph type="title"/>
          </p:nvPr>
        </p:nvSpPr>
        <p:spPr/>
        <p:txBody>
          <a:bodyPr/>
          <a:lstStyle/>
          <a:p>
            <a:r>
              <a:rPr lang="en-US" b="1" dirty="0">
                <a:latin typeface="Arial" panose="020B0604020202020204" pitchFamily="34" charset="0"/>
              </a:rPr>
              <a:t>Fluids classification</a:t>
            </a:r>
            <a:br>
              <a:rPr lang="en-US" dirty="0">
                <a:latin typeface="Arial" panose="020B0604020202020204" pitchFamily="34" charset="0"/>
              </a:rPr>
            </a:br>
            <a:endParaRPr lang="en-US" dirty="0"/>
          </a:p>
        </p:txBody>
      </p:sp>
      <p:sp>
        <p:nvSpPr>
          <p:cNvPr id="3" name="Content Placeholder 2">
            <a:extLst>
              <a:ext uri="{FF2B5EF4-FFF2-40B4-BE49-F238E27FC236}">
                <a16:creationId xmlns:a16="http://schemas.microsoft.com/office/drawing/2014/main" id="{A92939A7-1F6F-3395-C063-582FBD46BA24}"/>
              </a:ext>
            </a:extLst>
          </p:cNvPr>
          <p:cNvSpPr>
            <a:spLocks noGrp="1"/>
          </p:cNvSpPr>
          <p:nvPr>
            <p:ph idx="1"/>
          </p:nvPr>
        </p:nvSpPr>
        <p:spPr>
          <a:xfrm>
            <a:off x="457200" y="1447800"/>
            <a:ext cx="7886700" cy="4351338"/>
          </a:xfrm>
        </p:spPr>
        <p:txBody>
          <a:bodyPr>
            <a:normAutofit/>
          </a:bodyPr>
          <a:lstStyle/>
          <a:p>
            <a:r>
              <a:rPr lang="en-US" sz="2800" dirty="0">
                <a:solidFill>
                  <a:srgbClr val="FF0000"/>
                </a:solidFill>
                <a:latin typeface="Arial" panose="020B0604020202020204" pitchFamily="34" charset="0"/>
              </a:rPr>
              <a:t>based on their ability to diffuse through barriers </a:t>
            </a:r>
            <a:r>
              <a:rPr lang="en-US" sz="2800" dirty="0">
                <a:solidFill>
                  <a:srgbClr val="000000"/>
                </a:solidFill>
                <a:latin typeface="Arial" panose="020B0604020202020204" pitchFamily="34" charset="0"/>
              </a:rPr>
              <a:t>separating body fluid compartments, i.e. intravascular and extravascular (interstitial) fluid compartments</a:t>
            </a:r>
          </a:p>
          <a:p>
            <a:pPr lvl="1"/>
            <a:r>
              <a:rPr lang="en-US" sz="2500" dirty="0">
                <a:solidFill>
                  <a:srgbClr val="0B5AB2"/>
                </a:solidFill>
                <a:effectLst/>
                <a:latin typeface="Arial" panose="020B0604020202020204" pitchFamily="34" charset="0"/>
              </a:rPr>
              <a:t>Crystalloids </a:t>
            </a:r>
            <a:endParaRPr lang="en-US" sz="2500" dirty="0">
              <a:solidFill>
                <a:srgbClr val="000000"/>
              </a:solidFill>
              <a:effectLst/>
              <a:latin typeface="Arial" panose="020B0604020202020204" pitchFamily="34" charset="0"/>
            </a:endParaRPr>
          </a:p>
          <a:p>
            <a:pPr lvl="1"/>
            <a:r>
              <a:rPr lang="en-US" sz="2500" dirty="0">
                <a:solidFill>
                  <a:srgbClr val="0B5AB2"/>
                </a:solidFill>
                <a:effectLst/>
                <a:latin typeface="Arial" panose="020B0604020202020204" pitchFamily="34" charset="0"/>
              </a:rPr>
              <a:t>Colloids </a:t>
            </a:r>
            <a:r>
              <a:rPr lang="en-US" sz="2500" dirty="0">
                <a:solidFill>
                  <a:srgbClr val="000000"/>
                </a:solidFill>
                <a:latin typeface="Arial" panose="020B0604020202020204" pitchFamily="34" charset="0"/>
              </a:rPr>
              <a:t>(Greek word-glue)</a:t>
            </a:r>
            <a:endParaRPr lang="en-US" sz="2500" dirty="0">
              <a:solidFill>
                <a:srgbClr val="000000"/>
              </a:solidFill>
              <a:effectLst/>
              <a:latin typeface="Arial" panose="020B0604020202020204" pitchFamily="34" charset="0"/>
            </a:endParaRPr>
          </a:p>
          <a:p>
            <a:r>
              <a:rPr lang="en-US" sz="2800" dirty="0">
                <a:solidFill>
                  <a:srgbClr val="000000"/>
                </a:solidFill>
                <a:effectLst/>
                <a:latin typeface="Arial" panose="020B0604020202020204" pitchFamily="34" charset="0"/>
              </a:rPr>
              <a:t>Crystalloids passed readily through the membrane, whereas </a:t>
            </a:r>
            <a:r>
              <a:rPr lang="en-US" sz="2800" dirty="0">
                <a:solidFill>
                  <a:srgbClr val="FB0007"/>
                </a:solidFill>
                <a:effectLst/>
                <a:latin typeface="Arial" panose="020B0604020202020204" pitchFamily="34" charset="0"/>
              </a:rPr>
              <a:t>colloids did not</a:t>
            </a:r>
            <a:endParaRPr lang="en-US" sz="2800" dirty="0">
              <a:solidFill>
                <a:srgbClr val="000000"/>
              </a:solidFill>
              <a:effectLst/>
              <a:latin typeface="Arial" panose="020B0604020202020204" pitchFamily="34" charset="0"/>
            </a:endParaRPr>
          </a:p>
          <a:p>
            <a:endParaRPr lang="en-US" sz="2800" dirty="0"/>
          </a:p>
        </p:txBody>
      </p:sp>
    </p:spTree>
    <p:extLst>
      <p:ext uri="{BB962C8B-B14F-4D97-AF65-F5344CB8AC3E}">
        <p14:creationId xmlns:p14="http://schemas.microsoft.com/office/powerpoint/2010/main" val="951782737"/>
      </p:ext>
    </p:extLst>
  </p:cSld>
  <p:clrMapOvr>
    <a:masterClrMapping/>
  </p:clrMapOvr>
  <mc:AlternateContent xmlns:mc="http://schemas.openxmlformats.org/markup-compatibility/2006" xmlns:p14="http://schemas.microsoft.com/office/powerpoint/2010/main">
    <mc:Choice Requires="p14">
      <p:transition spd="slow" p14:dur="2000" advTm="43933"/>
    </mc:Choice>
    <mc:Fallback xmlns="">
      <p:transition spd="slow" advTm="43933"/>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C9B86A-4B71-E838-EE4C-87FA6A04EFCE}"/>
              </a:ext>
            </a:extLst>
          </p:cNvPr>
          <p:cNvSpPr>
            <a:spLocks noGrp="1"/>
          </p:cNvSpPr>
          <p:nvPr>
            <p:ph type="title"/>
          </p:nvPr>
        </p:nvSpPr>
        <p:spPr/>
        <p:txBody>
          <a:bodyPr/>
          <a:lstStyle/>
          <a:p>
            <a:r>
              <a:rPr lang="en-US" sz="3600" b="1" dirty="0">
                <a:latin typeface="Arial" panose="020B0604020202020204" pitchFamily="34" charset="0"/>
              </a:rPr>
              <a:t>Crystalloids and Colloids </a:t>
            </a:r>
            <a:br>
              <a:rPr lang="en-US" dirty="0"/>
            </a:br>
            <a:endParaRPr lang="en-US" dirty="0"/>
          </a:p>
        </p:txBody>
      </p:sp>
      <p:sp>
        <p:nvSpPr>
          <p:cNvPr id="3" name="Content Placeholder 2">
            <a:extLst>
              <a:ext uri="{FF2B5EF4-FFF2-40B4-BE49-F238E27FC236}">
                <a16:creationId xmlns:a16="http://schemas.microsoft.com/office/drawing/2014/main" id="{6A2D7750-B43E-4380-2D4C-3A56D69F8584}"/>
              </a:ext>
            </a:extLst>
          </p:cNvPr>
          <p:cNvSpPr>
            <a:spLocks noGrp="1"/>
          </p:cNvSpPr>
          <p:nvPr>
            <p:ph idx="1"/>
          </p:nvPr>
        </p:nvSpPr>
        <p:spPr>
          <a:xfrm>
            <a:off x="628650" y="1219200"/>
            <a:ext cx="8134350" cy="4957763"/>
          </a:xfrm>
        </p:spPr>
        <p:txBody>
          <a:bodyPr>
            <a:normAutofit/>
          </a:bodyPr>
          <a:lstStyle/>
          <a:p>
            <a:r>
              <a:rPr lang="en-US" sz="2800" b="1" u="sng" dirty="0">
                <a:latin typeface="ArialMT"/>
              </a:rPr>
              <a:t>A Crystalloid solution </a:t>
            </a:r>
            <a:r>
              <a:rPr lang="en-US" sz="2800" dirty="0">
                <a:latin typeface="ArialMT"/>
              </a:rPr>
              <a:t>is an aqueous</a:t>
            </a:r>
            <a:r>
              <a:rPr lang="ar-SA" sz="2800" dirty="0">
                <a:latin typeface="ArialMT"/>
              </a:rPr>
              <a:t>  مائي</a:t>
            </a:r>
            <a:r>
              <a:rPr lang="en-US" sz="2800" dirty="0">
                <a:latin typeface="ArialMT"/>
              </a:rPr>
              <a:t>solution  composed of water and small solutes such as electrolytes and glucose . </a:t>
            </a:r>
            <a:endParaRPr lang="en-US" sz="3200" dirty="0"/>
          </a:p>
          <a:p>
            <a:r>
              <a:rPr lang="en-US" sz="2800" dirty="0">
                <a:latin typeface="ArialMT"/>
              </a:rPr>
              <a:t>Crystalloid solutions can be further categorized as: 	</a:t>
            </a:r>
            <a:endParaRPr lang="ar-SA" sz="2800" dirty="0">
              <a:latin typeface="ArialMT"/>
            </a:endParaRPr>
          </a:p>
          <a:p>
            <a:pPr marL="1371600" lvl="4" indent="0">
              <a:buNone/>
            </a:pPr>
            <a:r>
              <a:rPr lang="en-US" sz="2050" dirty="0">
                <a:solidFill>
                  <a:srgbClr val="006DBF"/>
                </a:solidFill>
                <a:latin typeface="ArialMT"/>
              </a:rPr>
              <a:t>Hypotonic</a:t>
            </a:r>
            <a:endParaRPr lang="en-US" sz="2050" dirty="0">
              <a:latin typeface="ArialMT"/>
            </a:endParaRPr>
          </a:p>
          <a:p>
            <a:pPr marL="0" indent="0">
              <a:buNone/>
            </a:pPr>
            <a:r>
              <a:rPr lang="en-US" sz="2800" dirty="0">
                <a:solidFill>
                  <a:srgbClr val="006DBF"/>
                </a:solidFill>
                <a:latin typeface="ArialMT"/>
              </a:rPr>
              <a:t>	</a:t>
            </a:r>
            <a:r>
              <a:rPr lang="ar-SA" sz="2800" dirty="0">
                <a:solidFill>
                  <a:srgbClr val="006DBF"/>
                </a:solidFill>
                <a:latin typeface="ArialMT"/>
              </a:rPr>
              <a:t>	</a:t>
            </a:r>
            <a:r>
              <a:rPr lang="en-US" sz="2800" dirty="0">
                <a:solidFill>
                  <a:srgbClr val="006DBF"/>
                </a:solidFill>
                <a:latin typeface="ArialMT"/>
              </a:rPr>
              <a:t>Isotonic</a:t>
            </a:r>
            <a:endParaRPr lang="en-US" sz="2800" dirty="0">
              <a:latin typeface="ArialMT"/>
            </a:endParaRPr>
          </a:p>
          <a:p>
            <a:pPr marL="0" indent="0">
              <a:buNone/>
            </a:pPr>
            <a:r>
              <a:rPr lang="en-US" sz="2800" dirty="0">
                <a:solidFill>
                  <a:srgbClr val="006DBF"/>
                </a:solidFill>
                <a:latin typeface="ArialMT"/>
              </a:rPr>
              <a:t>	</a:t>
            </a:r>
            <a:r>
              <a:rPr lang="ar-SA" sz="2800" dirty="0">
                <a:solidFill>
                  <a:srgbClr val="006DBF"/>
                </a:solidFill>
                <a:latin typeface="ArialMT"/>
              </a:rPr>
              <a:t>	</a:t>
            </a:r>
            <a:r>
              <a:rPr lang="en-US" sz="2800" dirty="0">
                <a:solidFill>
                  <a:srgbClr val="006DBF"/>
                </a:solidFill>
                <a:latin typeface="ArialMT"/>
              </a:rPr>
              <a:t>Hypertonic</a:t>
            </a:r>
            <a:r>
              <a:rPr lang="en-US" sz="2800" dirty="0">
                <a:latin typeface="ArialMT"/>
              </a:rPr>
              <a:t>. </a:t>
            </a:r>
            <a:endParaRPr lang="en-US" sz="3200" dirty="0"/>
          </a:p>
          <a:p>
            <a:r>
              <a:rPr lang="en-US" sz="3200" dirty="0">
                <a:latin typeface="ArialMT"/>
              </a:rPr>
              <a:t>The intravascular half-life of a </a:t>
            </a:r>
            <a:r>
              <a:rPr lang="en-US" sz="3200" dirty="0">
                <a:solidFill>
                  <a:srgbClr val="006DBF"/>
                </a:solidFill>
                <a:latin typeface="ArialMT"/>
              </a:rPr>
              <a:t>crystalloid </a:t>
            </a:r>
            <a:r>
              <a:rPr lang="en-US" sz="3200" dirty="0">
                <a:latin typeface="ArialMT"/>
              </a:rPr>
              <a:t>solution is </a:t>
            </a:r>
            <a:r>
              <a:rPr lang="en-US" sz="4000" b="1" dirty="0">
                <a:solidFill>
                  <a:srgbClr val="FF0000"/>
                </a:solidFill>
                <a:latin typeface="ArialMT"/>
              </a:rPr>
              <a:t>20-30</a:t>
            </a:r>
            <a:r>
              <a:rPr lang="en-US" sz="3200" dirty="0">
                <a:solidFill>
                  <a:srgbClr val="FF0000"/>
                </a:solidFill>
                <a:latin typeface="ArialMT"/>
              </a:rPr>
              <a:t> min</a:t>
            </a:r>
            <a:r>
              <a:rPr lang="en-US" sz="3200" dirty="0">
                <a:latin typeface="ArialMT"/>
              </a:rPr>
              <a:t>,</a:t>
            </a:r>
            <a:endParaRPr lang="en-US" sz="3200" dirty="0"/>
          </a:p>
        </p:txBody>
      </p:sp>
    </p:spTree>
    <p:extLst>
      <p:ext uri="{BB962C8B-B14F-4D97-AF65-F5344CB8AC3E}">
        <p14:creationId xmlns:p14="http://schemas.microsoft.com/office/powerpoint/2010/main" val="2976695450"/>
      </p:ext>
    </p:extLst>
  </p:cSld>
  <p:clrMapOvr>
    <a:masterClrMapping/>
  </p:clrMapOvr>
  <mc:AlternateContent xmlns:mc="http://schemas.openxmlformats.org/markup-compatibility/2006" xmlns:p14="http://schemas.microsoft.com/office/powerpoint/2010/main">
    <mc:Choice Requires="p14">
      <p:transition spd="slow" p14:dur="2000" advTm="51480"/>
    </mc:Choice>
    <mc:Fallback xmlns="">
      <p:transition spd="slow" advTm="51480"/>
    </mc:Fallback>
  </mc:AlternateContent>
</p:sld>
</file>

<file path=ppt/theme/theme1.xml><?xml version="1.0" encoding="utf-8"?>
<a:theme xmlns:a="http://schemas.openxmlformats.org/drawingml/2006/main" name="Custom Design">
  <a:themeElements>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fontScheme name="Custom Design">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3858</TotalTime>
  <Words>2190</Words>
  <Application>Microsoft Macintosh PowerPoint</Application>
  <PresentationFormat>On-screen Show (4:3)</PresentationFormat>
  <Paragraphs>226</Paragraphs>
  <Slides>40</Slides>
  <Notes>0</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40</vt:i4>
      </vt:variant>
    </vt:vector>
  </HeadingPairs>
  <TitlesOfParts>
    <vt:vector size="52" baseType="lpstr">
      <vt:lpstr>Arial</vt:lpstr>
      <vt:lpstr>Arial Black</vt:lpstr>
      <vt:lpstr>ArialMT</vt:lpstr>
      <vt:lpstr>Calibri</vt:lpstr>
      <vt:lpstr>Calibri Light</vt:lpstr>
      <vt:lpstr>Cambria</vt:lpstr>
      <vt:lpstr>Comic Sans MS</vt:lpstr>
      <vt:lpstr>Helvetica</vt:lpstr>
      <vt:lpstr>SymbolMT</vt:lpstr>
      <vt:lpstr>Times New Roman</vt:lpstr>
      <vt:lpstr>Custom Design</vt:lpstr>
      <vt:lpstr>Office Theme</vt:lpstr>
      <vt:lpstr>PowerPoint Presentation</vt:lpstr>
      <vt:lpstr>PowerPoint Presentation</vt:lpstr>
      <vt:lpstr>Fluid compartment &amp; distribution </vt:lpstr>
      <vt:lpstr>PowerPoint Presentation</vt:lpstr>
      <vt:lpstr> ‘4 Ds’ when prescribing fluids </vt:lpstr>
      <vt:lpstr>Osmolarity and Tonicity of a solution  </vt:lpstr>
      <vt:lpstr>PowerPoint Presentation</vt:lpstr>
      <vt:lpstr>Fluids classification </vt:lpstr>
      <vt:lpstr>Crystalloids and Colloids  </vt:lpstr>
      <vt:lpstr>A Colloid solution </vt:lpstr>
      <vt:lpstr>PowerPoint Presentation</vt:lpstr>
      <vt:lpstr>Comparison of Plasma and Crystalloid Resuscitation Fluids  </vt:lpstr>
      <vt:lpstr>Infusion of common fluids  </vt:lpstr>
      <vt:lpstr>PowerPoint Presentation</vt:lpstr>
      <vt:lpstr>Volume Effects  </vt:lpstr>
      <vt:lpstr>1. 0.9% Sodium Chloride (Normal Saline)  </vt:lpstr>
      <vt:lpstr> </vt:lpstr>
      <vt:lpstr>2. Hypertonic saline  </vt:lpstr>
      <vt:lpstr>3. 0.45% Sodium Chloride  </vt:lpstr>
      <vt:lpstr>4. Lactated Ringer's  </vt:lpstr>
      <vt:lpstr>Lactated Ringer's uses  </vt:lpstr>
      <vt:lpstr>Lactated Ringer's disadvantages </vt:lpstr>
      <vt:lpstr>5. Dextrose solutions  </vt:lpstr>
      <vt:lpstr>Distribution:  </vt:lpstr>
      <vt:lpstr>Dextrose solutions disadvantages  </vt:lpstr>
      <vt:lpstr>Disadvantages of Glucose infusions  </vt:lpstr>
      <vt:lpstr>Colloids  </vt:lpstr>
      <vt:lpstr>1. Albumin solution  </vt:lpstr>
      <vt:lpstr>2. Albumin solution 20%  </vt:lpstr>
      <vt:lpstr>3. Gelatins  </vt:lpstr>
      <vt:lpstr>4. Hydroxyethyl starches </vt:lpstr>
      <vt:lpstr>5. Dextrans  </vt:lpstr>
      <vt:lpstr>Comparison between Colloid  </vt:lpstr>
      <vt:lpstr>Indications for colloids  </vt:lpstr>
      <vt:lpstr>PowerPoint Presentation</vt:lpstr>
      <vt:lpstr>Calculation of maintenance fluid  </vt:lpstr>
      <vt:lpstr>Further consideration  </vt:lpstr>
      <vt:lpstr>MCQ TEST  </vt:lpstr>
      <vt:lpstr>PowerPoint Presentation</vt:lpstr>
      <vt:lpstr>PowerPoint Presentation</vt:lpstr>
    </vt:vector>
  </TitlesOfParts>
  <Company>College of Veterinary Medicine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Five Element Constitutions of the Acupuncturist</dc:title>
  <dc:creator>ChrismanC</dc:creator>
  <cp:lastModifiedBy>mohammed sam</cp:lastModifiedBy>
  <cp:revision>73</cp:revision>
  <dcterms:created xsi:type="dcterms:W3CDTF">2005-09-11T14:22:18Z</dcterms:created>
  <dcterms:modified xsi:type="dcterms:W3CDTF">2024-11-17T07:10:38Z</dcterms:modified>
</cp:coreProperties>
</file>