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sldIdLst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58" r:id="rId11"/>
    <p:sldId id="259" r:id="rId12"/>
    <p:sldId id="260" r:id="rId13"/>
    <p:sldId id="262" r:id="rId14"/>
    <p:sldId id="272" r:id="rId15"/>
    <p:sldId id="273" r:id="rId16"/>
    <p:sldId id="297" r:id="rId17"/>
    <p:sldId id="298" r:id="rId18"/>
    <p:sldId id="299" r:id="rId19"/>
    <p:sldId id="277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67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62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97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129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44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02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90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2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39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44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45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772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9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5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9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54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42820" y="464642"/>
            <a:ext cx="4658359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33C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5048" y="1609420"/>
            <a:ext cx="7813903" cy="3112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4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5768B-7AEA-40A5-B237-660FC605BE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8DC1C-8D59-42A5-A4BA-6F9114E6FD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30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chemistry.about.com/library/blper5.htm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1600" y="2819400"/>
            <a:ext cx="6304756" cy="3657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Quantitative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Analytical Chemistry</a:t>
            </a:r>
            <a:endParaRPr lang="en-US" sz="3200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First Year Students /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Semester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1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st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and 2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Lecture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– Introduction and Ways of Concentration Expression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FF0000"/>
                </a:solidFill>
                <a:ea typeface="Calibri"/>
                <a:cs typeface="Arial"/>
              </a:rPr>
              <a:t>Biochemistry </a:t>
            </a:r>
            <a:r>
              <a:rPr lang="en-US" b="1" i="1" dirty="0" smtClean="0">
                <a:solidFill>
                  <a:srgbClr val="FF0000"/>
                </a:solidFill>
                <a:ea typeface="Calibri"/>
                <a:cs typeface="Arial"/>
              </a:rPr>
              <a:t>Department</a:t>
            </a:r>
            <a:endParaRPr lang="en-US" b="1" dirty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2112031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1377" y="464642"/>
            <a:ext cx="538543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35" dirty="0">
                <a:solidFill>
                  <a:srgbClr val="800080"/>
                </a:solidFill>
                <a:latin typeface="Calibri"/>
                <a:cs typeface="Calibri"/>
              </a:rPr>
              <a:t>Prefixes</a:t>
            </a:r>
            <a:r>
              <a:rPr b="0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800080"/>
                </a:solidFill>
                <a:latin typeface="Calibri"/>
                <a:cs typeface="Calibri"/>
              </a:rPr>
              <a:t>used</a:t>
            </a:r>
            <a:r>
              <a:rPr b="0" spc="-15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800080"/>
                </a:solidFill>
                <a:latin typeface="Calibri"/>
                <a:cs typeface="Calibri"/>
              </a:rPr>
              <a:t>with</a:t>
            </a:r>
            <a:r>
              <a:rPr b="0" spc="5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800080"/>
                </a:solidFill>
                <a:latin typeface="Calibri"/>
                <a:cs typeface="Calibri"/>
              </a:rPr>
              <a:t>units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6244" y="1615516"/>
            <a:ext cx="10782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6870" algn="l"/>
                <a:tab pos="357505" algn="l"/>
              </a:tabLst>
            </a:pPr>
            <a:r>
              <a:rPr sz="2400" dirty="0">
                <a:latin typeface="Calibri"/>
                <a:cs typeface="Calibri"/>
              </a:rPr>
              <a:t>P</a:t>
            </a:r>
            <a:r>
              <a:rPr sz="2400" spc="-20" dirty="0">
                <a:latin typeface="Calibri"/>
                <a:cs typeface="Calibri"/>
              </a:rPr>
              <a:t>re</a:t>
            </a:r>
            <a:r>
              <a:rPr sz="2400" spc="5" dirty="0">
                <a:latin typeface="Calibri"/>
                <a:cs typeface="Calibri"/>
              </a:rPr>
              <a:t>f</a:t>
            </a:r>
            <a:r>
              <a:rPr sz="2400" dirty="0">
                <a:latin typeface="Calibri"/>
                <a:cs typeface="Calibri"/>
              </a:rPr>
              <a:t>ix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25849" y="1615516"/>
            <a:ext cx="38493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02995" algn="l"/>
                <a:tab pos="2790825" algn="l"/>
              </a:tabLst>
            </a:pPr>
            <a:r>
              <a:rPr sz="2400" spc="-55" dirty="0">
                <a:latin typeface="Calibri"/>
                <a:cs typeface="Calibri"/>
              </a:rPr>
              <a:t>s</a:t>
            </a:r>
            <a:r>
              <a:rPr sz="2400" spc="-10" dirty="0">
                <a:latin typeface="Calibri"/>
                <a:cs typeface="Calibri"/>
              </a:rPr>
              <a:t>y</a:t>
            </a:r>
            <a:r>
              <a:rPr sz="2400" dirty="0">
                <a:latin typeface="Calibri"/>
                <a:cs typeface="Calibri"/>
              </a:rPr>
              <a:t>m</a:t>
            </a:r>
            <a:r>
              <a:rPr sz="2400" spc="10" dirty="0">
                <a:latin typeface="Calibri"/>
                <a:cs typeface="Calibri"/>
              </a:rPr>
              <a:t>b</a:t>
            </a:r>
            <a:r>
              <a:rPr sz="2400" spc="-5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l	mea</a:t>
            </a:r>
            <a:r>
              <a:rPr sz="2400" spc="10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g	</a:t>
            </a:r>
            <a:r>
              <a:rPr sz="2400" spc="-45" dirty="0">
                <a:latin typeface="Calibri"/>
                <a:cs typeface="Calibri"/>
              </a:rPr>
              <a:t>e</a:t>
            </a:r>
            <a:r>
              <a:rPr sz="2400" spc="-60" dirty="0">
                <a:latin typeface="Calibri"/>
                <a:cs typeface="Calibri"/>
              </a:rPr>
              <a:t>x</a:t>
            </a:r>
            <a:r>
              <a:rPr sz="2400" dirty="0">
                <a:latin typeface="Calibri"/>
                <a:cs typeface="Calibri"/>
              </a:rPr>
              <a:t>am</a:t>
            </a:r>
            <a:r>
              <a:rPr sz="2400" spc="5" dirty="0">
                <a:latin typeface="Calibri"/>
                <a:cs typeface="Calibri"/>
              </a:rPr>
              <a:t>p</a:t>
            </a:r>
            <a:r>
              <a:rPr sz="2400" dirty="0">
                <a:latin typeface="Calibri"/>
                <a:cs typeface="Calibri"/>
              </a:rPr>
              <a:t>le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17194" y="1976627"/>
          <a:ext cx="7019290" cy="13500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3655"/>
                <a:gridCol w="805180"/>
                <a:gridCol w="962025"/>
                <a:gridCol w="3948430"/>
              </a:tblGrid>
              <a:tr h="515249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7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5" dirty="0">
                          <a:latin typeface="Calibri"/>
                          <a:cs typeface="Calibri"/>
                        </a:rPr>
                        <a:t>Giga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37490" algn="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9</a:t>
                      </a:r>
                      <a:endParaRPr sz="2400" baseline="24305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gigameter(Gm)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2400" b="1" spc="240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439278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Mega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R="222250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7" baseline="24305" dirty="0">
                          <a:latin typeface="Calibri"/>
                          <a:cs typeface="Calibri"/>
                        </a:rPr>
                        <a:t>6</a:t>
                      </a:r>
                      <a:endParaRPr sz="2400" baseline="24305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megamete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(Mm)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395481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Kilo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R="9588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k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R="240665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3</a:t>
                      </a:r>
                      <a:endParaRPr sz="2400" baseline="24305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kilometer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(km)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2400" b="1" spc="-44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7" baseline="24305" dirty="0">
                          <a:latin typeface="Calibri"/>
                          <a:cs typeface="Calibri"/>
                        </a:rPr>
                        <a:t>m</a:t>
                      </a:r>
                      <a:endParaRPr sz="2400" baseline="24305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517194" y="3413676"/>
          <a:ext cx="1877695" cy="25475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4770"/>
                <a:gridCol w="542925"/>
              </a:tblGrid>
              <a:tr h="395508">
                <a:tc>
                  <a:txBody>
                    <a:bodyPr/>
                    <a:lstStyle/>
                    <a:p>
                      <a:pPr marL="375920" indent="-344805">
                        <a:lnSpc>
                          <a:spcPts val="2655"/>
                        </a:lnSpc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deci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6220">
                        <a:lnSpc>
                          <a:spcPts val="265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39215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centi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c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8926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Milli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439278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Micro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R="58419" algn="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µ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9013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Nano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395659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Pico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p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827908" y="3207636"/>
            <a:ext cx="658495" cy="26600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675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-1</a:t>
            </a:r>
            <a:endParaRPr sz="160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575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-2</a:t>
            </a:r>
            <a:endParaRPr sz="1600">
              <a:latin typeface="Calibri"/>
              <a:cs typeface="Calibri"/>
            </a:endParaRPr>
          </a:p>
          <a:p>
            <a:pPr marL="80645">
              <a:lnSpc>
                <a:spcPct val="100000"/>
              </a:lnSpc>
              <a:spcBef>
                <a:spcPts val="580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-3</a:t>
            </a:r>
            <a:endParaRPr sz="160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  <a:spcBef>
                <a:spcPts val="575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-6</a:t>
            </a:r>
            <a:endParaRPr sz="160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  <a:spcBef>
                <a:spcPts val="580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-9</a:t>
            </a:r>
            <a:endParaRPr sz="16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3600" spc="7" baseline="-16203" dirty="0">
                <a:latin typeface="Calibri"/>
                <a:cs typeface="Calibri"/>
              </a:rPr>
              <a:t>10</a:t>
            </a:r>
            <a:r>
              <a:rPr sz="1600" b="1" spc="5" dirty="0">
                <a:latin typeface="Calibri"/>
                <a:cs typeface="Calibri"/>
              </a:rPr>
              <a:t>-12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51250" y="3299075"/>
            <a:ext cx="3890645" cy="26600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62560">
              <a:lnSpc>
                <a:spcPct val="100000"/>
              </a:lnSpc>
              <a:spcBef>
                <a:spcPts val="675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decimeter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(dm)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0.1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16256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centimeter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(cm)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0.01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4699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millimeter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(mm)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0.001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micrometer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(µm)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x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10</a:t>
            </a:r>
            <a:r>
              <a:rPr sz="2400" b="1" spc="7" baseline="24305" dirty="0">
                <a:latin typeface="Calibri"/>
                <a:cs typeface="Calibri"/>
              </a:rPr>
              <a:t>-6</a:t>
            </a:r>
            <a:r>
              <a:rPr sz="2400" b="1" spc="-82" baseline="24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4064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nanometer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(nm)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x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10</a:t>
            </a:r>
            <a:r>
              <a:rPr sz="2400" b="1" spc="7" baseline="24305" dirty="0">
                <a:latin typeface="Calibri"/>
                <a:cs typeface="Calibri"/>
              </a:rPr>
              <a:t>-9</a:t>
            </a:r>
            <a:r>
              <a:rPr sz="2400" b="1" spc="-82" baseline="24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  <a:p>
            <a:pPr marL="6540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picomer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(pm)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x </a:t>
            </a:r>
            <a:r>
              <a:rPr sz="2400" spc="5" dirty="0">
                <a:latin typeface="Calibri"/>
                <a:cs typeface="Calibri"/>
              </a:rPr>
              <a:t>10</a:t>
            </a:r>
            <a:r>
              <a:rPr sz="2400" b="1" spc="7" baseline="24305" dirty="0">
                <a:latin typeface="Calibri"/>
                <a:cs typeface="Calibri"/>
              </a:rPr>
              <a:t>-12</a:t>
            </a:r>
            <a:r>
              <a:rPr sz="2400" b="1" spc="157" baseline="24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8286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1400" y="139649"/>
            <a:ext cx="5278120" cy="2918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ts val="2965"/>
              </a:lnSpc>
              <a:spcBef>
                <a:spcPts val="95"/>
              </a:spcBef>
            </a:pP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6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</a:t>
            </a:r>
            <a:r>
              <a:rPr sz="26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mass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kg :</a:t>
            </a:r>
            <a:endParaRPr sz="2600">
              <a:latin typeface="Calibri"/>
              <a:cs typeface="Calibri"/>
            </a:endParaRPr>
          </a:p>
          <a:p>
            <a:pPr marL="2513965">
              <a:lnSpc>
                <a:spcPts val="2810"/>
              </a:lnSpc>
              <a:tabLst>
                <a:tab pos="3211830" algn="l"/>
              </a:tabLst>
            </a:pPr>
            <a:r>
              <a:rPr sz="2600" spc="-5" dirty="0">
                <a:latin typeface="Calibri"/>
                <a:cs typeface="Calibri"/>
              </a:rPr>
              <a:t>1 kg	=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g</a:t>
            </a:r>
            <a:endParaRPr sz="2600">
              <a:latin typeface="Calibri"/>
              <a:cs typeface="Calibri"/>
            </a:endParaRPr>
          </a:p>
          <a:p>
            <a:pPr marL="2742565">
              <a:lnSpc>
                <a:spcPts val="2810"/>
              </a:lnSpc>
            </a:pPr>
            <a:r>
              <a:rPr sz="2600" spc="-5" dirty="0">
                <a:latin typeface="Calibri"/>
                <a:cs typeface="Calibri"/>
              </a:rPr>
              <a:t>gm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mg</a:t>
            </a:r>
            <a:endParaRPr sz="2600">
              <a:latin typeface="Calibri"/>
              <a:cs typeface="Calibri"/>
            </a:endParaRPr>
          </a:p>
          <a:p>
            <a:pPr marL="2742565">
              <a:lnSpc>
                <a:spcPts val="2810"/>
              </a:lnSpc>
            </a:pPr>
            <a:r>
              <a:rPr sz="2600" spc="-10" dirty="0">
                <a:latin typeface="Calibri"/>
                <a:cs typeface="Calibri"/>
              </a:rPr>
              <a:t>mg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ug</a:t>
            </a:r>
            <a:endParaRPr sz="2600">
              <a:latin typeface="Calibri"/>
              <a:cs typeface="Calibri"/>
            </a:endParaRPr>
          </a:p>
          <a:p>
            <a:pPr marL="2742565">
              <a:lnSpc>
                <a:spcPts val="2810"/>
              </a:lnSpc>
            </a:pPr>
            <a:r>
              <a:rPr sz="2600" spc="-10" dirty="0">
                <a:latin typeface="Calibri"/>
                <a:cs typeface="Calibri"/>
              </a:rPr>
              <a:t>um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 1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ng</a:t>
            </a:r>
            <a:endParaRPr sz="2600">
              <a:latin typeface="Calibri"/>
              <a:cs typeface="Calibri"/>
            </a:endParaRPr>
          </a:p>
          <a:p>
            <a:pPr marL="2816225">
              <a:lnSpc>
                <a:spcPts val="2965"/>
              </a:lnSpc>
            </a:pPr>
            <a:r>
              <a:rPr sz="2600" spc="-5" dirty="0">
                <a:latin typeface="Calibri"/>
                <a:cs typeface="Calibri"/>
              </a:rPr>
              <a:t>ng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5" dirty="0">
                <a:latin typeface="Calibri"/>
                <a:cs typeface="Calibri"/>
              </a:rPr>
              <a:t> 10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240" baseline="26143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pico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g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</a:t>
            </a:r>
            <a:r>
              <a:rPr sz="2600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</a:t>
            </a:r>
            <a:r>
              <a:rPr sz="26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6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length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m: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07742" y="3350767"/>
            <a:ext cx="3693795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(1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10</a:t>
            </a:r>
            <a:r>
              <a:rPr sz="2550" baseline="26143" dirty="0">
                <a:latin typeface="Calibri"/>
                <a:cs typeface="Calibri"/>
              </a:rPr>
              <a:t>-</a:t>
            </a:r>
            <a:r>
              <a:rPr sz="2550" b="1" baseline="26143" dirty="0">
                <a:latin typeface="Calibri"/>
                <a:cs typeface="Calibri"/>
              </a:rPr>
              <a:t>2</a:t>
            </a:r>
            <a:r>
              <a:rPr sz="2550" b="1" spc="262" baseline="26143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m)</a:t>
            </a:r>
            <a:r>
              <a:rPr sz="2550" b="1" baseline="26143" dirty="0">
                <a:latin typeface="Calibri"/>
                <a:cs typeface="Calibri"/>
              </a:rPr>
              <a:t>3</a:t>
            </a:r>
            <a:r>
              <a:rPr sz="2550" b="1" spc="585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10</a:t>
            </a:r>
            <a:r>
              <a:rPr sz="2550" baseline="26143" dirty="0">
                <a:latin typeface="Calibri"/>
                <a:cs typeface="Calibri"/>
              </a:rPr>
              <a:t>-</a:t>
            </a:r>
            <a:r>
              <a:rPr sz="2550" b="1" baseline="26143" dirty="0">
                <a:latin typeface="Calibri"/>
                <a:cs typeface="Calibri"/>
              </a:rPr>
              <a:t>6</a:t>
            </a:r>
            <a:r>
              <a:rPr sz="2550" b="1" spc="262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89456" y="2993847"/>
            <a:ext cx="4675505" cy="113474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50800" marR="30480">
              <a:lnSpc>
                <a:spcPts val="2810"/>
              </a:lnSpc>
              <a:spcBef>
                <a:spcPts val="445"/>
              </a:spcBef>
              <a:tabLst>
                <a:tab pos="927735" algn="l"/>
                <a:tab pos="2669540" algn="l"/>
                <a:tab pos="3388995" algn="l"/>
                <a:tab pos="3703320" algn="l"/>
              </a:tabLst>
            </a:pPr>
            <a:r>
              <a:rPr sz="2600" spc="-5" dirty="0">
                <a:latin typeface="Calibri"/>
                <a:cs typeface="Calibri"/>
              </a:rPr>
              <a:t>1m	=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100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cm	1cm	=	10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mm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cm</a:t>
            </a:r>
            <a:r>
              <a:rPr sz="2550" b="1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  <a:p>
            <a:pPr marL="50800">
              <a:lnSpc>
                <a:spcPts val="2765"/>
              </a:lnSpc>
            </a:pP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dm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41270" y="3707333"/>
            <a:ext cx="369379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600" spc="-5" dirty="0">
                <a:latin typeface="Calibri"/>
                <a:cs typeface="Calibri"/>
              </a:rPr>
              <a:t>=</a:t>
            </a:r>
            <a:r>
              <a:rPr sz="2600" dirty="0">
                <a:latin typeface="Calibri"/>
                <a:cs typeface="Calibri"/>
              </a:rPr>
              <a:t> (1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spc="7" baseline="26143" dirty="0">
                <a:latin typeface="Calibri"/>
                <a:cs typeface="Calibri"/>
              </a:rPr>
              <a:t>-</a:t>
            </a:r>
            <a:r>
              <a:rPr sz="2550" b="1" spc="7" baseline="26143" dirty="0">
                <a:latin typeface="Calibri"/>
                <a:cs typeface="Calibri"/>
              </a:rPr>
              <a:t>1</a:t>
            </a:r>
            <a:r>
              <a:rPr sz="2550" b="1" spc="262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m)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r>
              <a:rPr sz="2550" b="1" spc="577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x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5" dirty="0">
                <a:latin typeface="Calibri"/>
                <a:cs typeface="Calibri"/>
              </a:rPr>
              <a:t>10</a:t>
            </a:r>
            <a:r>
              <a:rPr sz="2550" spc="7" baseline="26143" dirty="0">
                <a:latin typeface="Calibri"/>
                <a:cs typeface="Calibri"/>
              </a:rPr>
              <a:t>-</a:t>
            </a:r>
            <a:r>
              <a:rPr sz="2550" b="1" spc="7" baseline="26143" dirty="0">
                <a:latin typeface="Calibri"/>
                <a:cs typeface="Calibri"/>
              </a:rPr>
              <a:t>3</a:t>
            </a:r>
            <a:r>
              <a:rPr sz="2550" b="1" spc="300" baseline="26143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4100" y="4064253"/>
            <a:ext cx="5224145" cy="184785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485775" marR="30480" indent="-448309">
              <a:lnSpc>
                <a:spcPts val="2810"/>
              </a:lnSpc>
              <a:spcBef>
                <a:spcPts val="445"/>
              </a:spcBef>
              <a:tabLst>
                <a:tab pos="1254125" algn="l"/>
              </a:tabLst>
            </a:pP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common</a:t>
            </a:r>
            <a:r>
              <a:rPr sz="2600" u="heavy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unit</a:t>
            </a:r>
            <a:r>
              <a:rPr sz="26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volum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</a:t>
            </a:r>
            <a:r>
              <a:rPr sz="2600" spc="-10" dirty="0">
                <a:latin typeface="Calibri"/>
                <a:cs typeface="Calibri"/>
              </a:rPr>
              <a:t> liter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(L)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L =	</a:t>
            </a:r>
            <a:r>
              <a:rPr sz="2600" dirty="0">
                <a:latin typeface="Calibri"/>
                <a:cs typeface="Calibri"/>
              </a:rPr>
              <a:t>1000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ml</a:t>
            </a:r>
            <a:endParaRPr sz="2600">
              <a:latin typeface="Calibri"/>
              <a:cs typeface="Calibri"/>
            </a:endParaRPr>
          </a:p>
          <a:p>
            <a:pPr marL="934085">
              <a:lnSpc>
                <a:spcPts val="2610"/>
              </a:lnSpc>
              <a:tabLst>
                <a:tab pos="1248410" algn="l"/>
              </a:tabLst>
            </a:pPr>
            <a:r>
              <a:rPr sz="2600" spc="-5" dirty="0">
                <a:latin typeface="Calibri"/>
                <a:cs typeface="Calibri"/>
              </a:rPr>
              <a:t>=	1000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cm</a:t>
            </a:r>
            <a:r>
              <a:rPr sz="2550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  <a:p>
            <a:pPr marL="934085">
              <a:lnSpc>
                <a:spcPts val="2810"/>
              </a:lnSpc>
            </a:pP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dm</a:t>
            </a:r>
            <a:r>
              <a:rPr sz="2550" b="1" spc="-7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  <a:p>
            <a:pPr marL="187325">
              <a:lnSpc>
                <a:spcPts val="2965"/>
              </a:lnSpc>
              <a:tabLst>
                <a:tab pos="918210" algn="l"/>
              </a:tabLst>
            </a:pP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ml	=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cm</a:t>
            </a:r>
            <a:r>
              <a:rPr sz="2550" b="1" baseline="26143" dirty="0">
                <a:latin typeface="Calibri"/>
                <a:cs typeface="Calibri"/>
              </a:rPr>
              <a:t>3</a:t>
            </a:r>
            <a:endParaRPr sz="2550" baseline="26143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811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85444" y="1157605"/>
            <a:ext cx="8103234" cy="554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74850" marR="2074545" indent="203835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33CC"/>
                </a:solidFill>
                <a:latin typeface="Calibri"/>
                <a:cs typeface="Calibri"/>
              </a:rPr>
              <a:t>The Mole Concept </a:t>
            </a:r>
            <a:r>
              <a:rPr sz="3600" b="1" dirty="0">
                <a:solidFill>
                  <a:srgbClr val="0033CC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srgbClr val="0033CC"/>
                </a:solidFill>
                <a:latin typeface="Calibri"/>
                <a:cs typeface="Calibri"/>
              </a:rPr>
              <a:t>(Avogadro's</a:t>
            </a:r>
            <a:r>
              <a:rPr sz="3600" b="1" spc="-50" dirty="0">
                <a:solidFill>
                  <a:srgbClr val="0033CC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33CC"/>
                </a:solidFill>
                <a:latin typeface="Calibri"/>
                <a:cs typeface="Calibri"/>
              </a:rPr>
              <a:t>Number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)</a:t>
            </a:r>
            <a:endParaRPr sz="3600" dirty="0">
              <a:latin typeface="Calibri"/>
              <a:cs typeface="Calibri"/>
            </a:endParaRPr>
          </a:p>
          <a:p>
            <a:pPr marL="407670" marR="30480" indent="-344805">
              <a:lnSpc>
                <a:spcPct val="80000"/>
              </a:lnSpc>
              <a:spcBef>
                <a:spcPts val="176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600" spc="-5" dirty="0">
                <a:latin typeface="Calibri"/>
                <a:cs typeface="Calibri"/>
              </a:rPr>
              <a:t>Molecules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and </a:t>
            </a:r>
            <a:r>
              <a:rPr sz="2600" spc="-20" dirty="0">
                <a:latin typeface="Calibri"/>
                <a:cs typeface="Calibri"/>
              </a:rPr>
              <a:t>atoms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are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extremely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small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objects</a:t>
            </a:r>
            <a:r>
              <a:rPr sz="2600" spc="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-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both 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in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size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and </a:t>
            </a:r>
            <a:r>
              <a:rPr sz="2600" spc="-10" dirty="0">
                <a:latin typeface="Calibri"/>
                <a:cs typeface="Calibri"/>
              </a:rPr>
              <a:t>mass.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Consequently,</a:t>
            </a:r>
            <a:r>
              <a:rPr sz="2600" spc="-10" dirty="0">
                <a:latin typeface="Calibri"/>
                <a:cs typeface="Calibri"/>
              </a:rPr>
              <a:t> working</a:t>
            </a:r>
            <a:r>
              <a:rPr sz="2600" spc="4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with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them in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laboratory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requires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large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collection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of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them.</a:t>
            </a:r>
            <a:r>
              <a:rPr sz="2600" spc="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standard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needs</a:t>
            </a:r>
            <a:r>
              <a:rPr sz="2600" spc="-20" dirty="0">
                <a:latin typeface="Calibri"/>
                <a:cs typeface="Calibri"/>
              </a:rPr>
              <a:t> to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be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introduced.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This</a:t>
            </a:r>
            <a:r>
              <a:rPr sz="2600" spc="-15" dirty="0">
                <a:latin typeface="Calibri"/>
                <a:cs typeface="Calibri"/>
              </a:rPr>
              <a:t> standard</a:t>
            </a:r>
            <a:r>
              <a:rPr sz="2600" spc="-5" dirty="0">
                <a:latin typeface="Calibri"/>
                <a:cs typeface="Calibri"/>
              </a:rPr>
              <a:t> is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</a:t>
            </a:r>
            <a:r>
              <a:rPr sz="2600" spc="40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600" b="1" i="1" u="heavy" spc="-1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"mole".</a:t>
            </a:r>
            <a:r>
              <a:rPr sz="2600" b="1" i="1" spc="2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The 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mole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based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upon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 carbon-12</a:t>
            </a:r>
            <a:r>
              <a:rPr sz="2600" spc="-10" dirty="0">
                <a:latin typeface="Calibri"/>
                <a:cs typeface="Calibri"/>
              </a:rPr>
              <a:t> isotope.</a:t>
            </a:r>
            <a:endParaRPr sz="2600" dirty="0">
              <a:latin typeface="Calibri"/>
              <a:cs typeface="Calibri"/>
            </a:endParaRPr>
          </a:p>
          <a:p>
            <a:pPr marL="407670" marR="100330" indent="-344805">
              <a:lnSpc>
                <a:spcPct val="80000"/>
              </a:lnSpc>
              <a:spcBef>
                <a:spcPts val="625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600" spc="-10" dirty="0">
                <a:latin typeface="Calibri"/>
                <a:cs typeface="Calibri"/>
              </a:rPr>
              <a:t>How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many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carbon-12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atoms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are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needed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to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have</a:t>
            </a:r>
            <a:r>
              <a:rPr sz="2600" spc="-5" dirty="0">
                <a:latin typeface="Calibri"/>
                <a:cs typeface="Calibri"/>
              </a:rPr>
              <a:t> a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mass 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of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exactly</a:t>
            </a:r>
            <a:r>
              <a:rPr sz="2600" spc="-5" dirty="0">
                <a:latin typeface="Calibri"/>
                <a:cs typeface="Calibri"/>
              </a:rPr>
              <a:t> 12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g.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That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number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NA</a:t>
            </a:r>
            <a:r>
              <a:rPr sz="2600" spc="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-</a:t>
            </a:r>
            <a:r>
              <a:rPr sz="2600" spc="5" dirty="0">
                <a:solidFill>
                  <a:srgbClr val="993300"/>
                </a:solidFill>
                <a:latin typeface="Calibri"/>
                <a:cs typeface="Calibri"/>
              </a:rPr>
              <a:t> </a:t>
            </a:r>
            <a:r>
              <a:rPr sz="2600" b="1" i="1" u="heavy" spc="-20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Avogadro's</a:t>
            </a:r>
            <a:r>
              <a:rPr sz="2600" b="1" i="1" u="heavy" spc="6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 </a:t>
            </a:r>
            <a:r>
              <a:rPr sz="2600" b="1" i="1" u="heavy" spc="-5" dirty="0">
                <a:solidFill>
                  <a:srgbClr val="993300"/>
                </a:solidFill>
                <a:uFill>
                  <a:solidFill>
                    <a:srgbClr val="993300"/>
                  </a:solidFill>
                </a:uFill>
                <a:latin typeface="Calibri"/>
                <a:cs typeface="Calibri"/>
              </a:rPr>
              <a:t>number</a:t>
            </a:r>
            <a:r>
              <a:rPr sz="2600" spc="-5" dirty="0">
                <a:latin typeface="Calibri"/>
                <a:cs typeface="Calibri"/>
              </a:rPr>
              <a:t>.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Thus,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NA</a:t>
            </a:r>
            <a:r>
              <a:rPr sz="2600" dirty="0">
                <a:latin typeface="Calibri"/>
                <a:cs typeface="Calibri"/>
              </a:rPr>
              <a:t> is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defined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by</a:t>
            </a:r>
            <a:endParaRPr sz="2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2550" dirty="0">
              <a:latin typeface="Calibri"/>
              <a:cs typeface="Calibri"/>
            </a:endParaRPr>
          </a:p>
          <a:p>
            <a:pPr marL="929005" indent="-866140">
              <a:lnSpc>
                <a:spcPct val="100000"/>
              </a:lnSpc>
              <a:buFont typeface="Arial MT"/>
              <a:buChar char="•"/>
              <a:tabLst>
                <a:tab pos="929005" algn="l"/>
                <a:tab pos="929640" algn="l"/>
              </a:tabLst>
            </a:pPr>
            <a:r>
              <a:rPr sz="2600" spc="-5" dirty="0">
                <a:latin typeface="Calibri"/>
                <a:cs typeface="Calibri"/>
              </a:rPr>
              <a:t>NA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dirty="0">
                <a:latin typeface="Calibri"/>
                <a:cs typeface="Calibri"/>
              </a:rPr>
              <a:t> 6.0221367x10</a:t>
            </a:r>
            <a:r>
              <a:rPr sz="2550" baseline="26143" dirty="0">
                <a:latin typeface="Calibri"/>
                <a:cs typeface="Calibri"/>
              </a:rPr>
              <a:t>23</a:t>
            </a:r>
            <a:r>
              <a:rPr sz="2600" dirty="0">
                <a:latin typeface="Calibri"/>
                <a:cs typeface="Calibri"/>
              </a:rPr>
              <a:t>.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2550" dirty="0">
              <a:latin typeface="Calibri"/>
              <a:cs typeface="Calibri"/>
            </a:endParaRPr>
          </a:p>
          <a:p>
            <a:pPr marL="855344" indent="-79248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855344" algn="l"/>
                <a:tab pos="855980" algn="l"/>
              </a:tabLst>
            </a:pPr>
            <a:r>
              <a:rPr sz="2600" spc="-5" dirty="0">
                <a:latin typeface="Calibri"/>
                <a:cs typeface="Calibri"/>
              </a:rPr>
              <a:t>NA x </a:t>
            </a:r>
            <a:r>
              <a:rPr sz="2600" spc="-10" dirty="0">
                <a:latin typeface="Calibri"/>
                <a:cs typeface="Calibri"/>
              </a:rPr>
              <a:t>(mass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of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carbon-</a:t>
            </a:r>
            <a:r>
              <a:rPr sz="2550" baseline="26143" dirty="0">
                <a:latin typeface="Calibri"/>
                <a:cs typeface="Calibri"/>
              </a:rPr>
              <a:t>12</a:t>
            </a:r>
            <a:r>
              <a:rPr sz="2550" spc="262" baseline="26143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atom)</a:t>
            </a:r>
            <a:r>
              <a:rPr sz="2600" spc="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=</a:t>
            </a:r>
            <a:r>
              <a:rPr sz="2600" spc="2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12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g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35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3633" y="464642"/>
            <a:ext cx="586168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i="1" spc="-10" dirty="0">
                <a:solidFill>
                  <a:srgbClr val="006FC0"/>
                </a:solidFill>
                <a:latin typeface="Calibri"/>
                <a:cs typeface="Calibri"/>
              </a:rPr>
              <a:t>Gram</a:t>
            </a:r>
            <a:r>
              <a:rPr i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i="1" spc="-35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i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006FC0"/>
                </a:solidFill>
                <a:latin typeface="Calibri"/>
                <a:cs typeface="Calibri"/>
              </a:rPr>
              <a:t>Mole </a:t>
            </a:r>
            <a:r>
              <a:rPr i="1" spc="-20" dirty="0">
                <a:solidFill>
                  <a:srgbClr val="006FC0"/>
                </a:solidFill>
                <a:latin typeface="Calibri"/>
                <a:cs typeface="Calibri"/>
              </a:rPr>
              <a:t>conversion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3544" y="1560652"/>
            <a:ext cx="7719059" cy="95123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369570" marR="17780" indent="-344805">
              <a:lnSpc>
                <a:spcPts val="3460"/>
              </a:lnSpc>
              <a:spcBef>
                <a:spcPts val="525"/>
              </a:spcBef>
              <a:buFont typeface="Arial MT"/>
              <a:buChar char="•"/>
              <a:tabLst>
                <a:tab pos="369570" algn="l"/>
                <a:tab pos="370205" algn="l"/>
              </a:tabLst>
            </a:pPr>
            <a:r>
              <a:rPr sz="3200" spc="-15" dirty="0">
                <a:latin typeface="Calibri"/>
                <a:cs typeface="Calibri"/>
              </a:rPr>
              <a:t>Determine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number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of moles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in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88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grams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of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844" y="2536698"/>
            <a:ext cx="345186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2270" indent="-344805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382270" algn="l"/>
                <a:tab pos="382905" algn="l"/>
              </a:tabLst>
            </a:pPr>
            <a:r>
              <a:rPr sz="3200" spc="-15" dirty="0">
                <a:latin typeface="Calibri"/>
                <a:cs typeface="Calibri"/>
              </a:rPr>
              <a:t>Formula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Mass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1873" y="2486798"/>
            <a:ext cx="3388360" cy="217170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84"/>
              </a:spcBef>
            </a:pPr>
            <a:r>
              <a:rPr sz="3200" spc="-5" dirty="0">
                <a:latin typeface="Calibri"/>
                <a:cs typeface="Calibri"/>
              </a:rPr>
              <a:t>=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(1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x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12)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+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(2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x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16)</a:t>
            </a:r>
            <a:endParaRPr sz="3200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  <a:spcBef>
                <a:spcPts val="385"/>
              </a:spcBef>
            </a:pPr>
            <a:r>
              <a:rPr sz="3200" spc="-5" dirty="0">
                <a:latin typeface="Calibri"/>
                <a:cs typeface="Calibri"/>
              </a:rPr>
              <a:t>=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44</a:t>
            </a:r>
            <a:endParaRPr sz="3200">
              <a:latin typeface="Calibri"/>
              <a:cs typeface="Calibri"/>
            </a:endParaRPr>
          </a:p>
          <a:p>
            <a:pPr marL="114300">
              <a:lnSpc>
                <a:spcPct val="100000"/>
              </a:lnSpc>
              <a:spcBef>
                <a:spcPts val="385"/>
              </a:spcBef>
            </a:pPr>
            <a:r>
              <a:rPr sz="3200" spc="-5" dirty="0">
                <a:latin typeface="Calibri"/>
                <a:cs typeface="Calibri"/>
              </a:rPr>
              <a:t>=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formula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mass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  <a:p>
            <a:pPr marL="160020">
              <a:lnSpc>
                <a:spcPct val="100000"/>
              </a:lnSpc>
              <a:spcBef>
                <a:spcPts val="385"/>
              </a:spcBef>
            </a:pPr>
            <a:r>
              <a:rPr sz="3200" spc="-5" dirty="0">
                <a:latin typeface="Calibri"/>
                <a:cs typeface="Calibri"/>
              </a:rPr>
              <a:t>= </a:t>
            </a:r>
            <a:r>
              <a:rPr sz="3200" spc="-10" dirty="0">
                <a:latin typeface="Calibri"/>
                <a:cs typeface="Calibri"/>
              </a:rPr>
              <a:t>44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grams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844" y="3609797"/>
            <a:ext cx="269557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2270" indent="-34480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82270" algn="l"/>
                <a:tab pos="382905" algn="l"/>
              </a:tabLst>
            </a:pPr>
            <a:r>
              <a:rPr sz="3200" spc="-5" dirty="0">
                <a:latin typeface="Calibri"/>
                <a:cs typeface="Calibri"/>
              </a:rPr>
              <a:t>1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mole</a:t>
            </a:r>
            <a:r>
              <a:rPr sz="3200" spc="-5" dirty="0">
                <a:latin typeface="Calibri"/>
                <a:cs typeface="Calibri"/>
              </a:rPr>
              <a:t> of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8144" y="4633173"/>
            <a:ext cx="7652384" cy="109918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94970" indent="-344805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94970" algn="l"/>
                <a:tab pos="395605" algn="l"/>
                <a:tab pos="2803525" algn="l"/>
                <a:tab pos="5102225" algn="l"/>
              </a:tabLst>
            </a:pPr>
            <a:r>
              <a:rPr sz="3200" spc="-15" dirty="0">
                <a:latin typeface="Calibri"/>
                <a:cs typeface="Calibri"/>
              </a:rPr>
              <a:t>88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grams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	</a:t>
            </a:r>
            <a:r>
              <a:rPr sz="3200" spc="-5" dirty="0">
                <a:latin typeface="Calibri"/>
                <a:cs typeface="Calibri"/>
              </a:rPr>
              <a:t>x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1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mole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</a:t>
            </a:r>
            <a:r>
              <a:rPr sz="3150" spc="-15" baseline="-19841" dirty="0">
                <a:latin typeface="Calibri"/>
                <a:cs typeface="Calibri"/>
              </a:rPr>
              <a:t>2	</a:t>
            </a:r>
            <a:r>
              <a:rPr sz="3200" spc="-5" dirty="0">
                <a:latin typeface="Calibri"/>
                <a:cs typeface="Calibri"/>
              </a:rPr>
              <a:t>/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44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grams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CO</a:t>
            </a:r>
            <a:r>
              <a:rPr sz="3150" spc="-7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  <a:p>
            <a:pPr marL="3828415">
              <a:lnSpc>
                <a:spcPct val="100000"/>
              </a:lnSpc>
              <a:spcBef>
                <a:spcPts val="385"/>
              </a:spcBef>
            </a:pPr>
            <a:r>
              <a:rPr sz="3200" spc="-5" dirty="0">
                <a:latin typeface="Calibri"/>
                <a:cs typeface="Calibri"/>
              </a:rPr>
              <a:t>=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2</a:t>
            </a:r>
            <a:r>
              <a:rPr sz="3200" spc="-10" dirty="0">
                <a:latin typeface="Calibri"/>
                <a:cs typeface="Calibri"/>
              </a:rPr>
              <a:t> moles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</a:t>
            </a:r>
            <a:r>
              <a:rPr sz="3150" spc="-15" baseline="-19841" dirty="0">
                <a:latin typeface="Calibri"/>
                <a:cs typeface="Calibri"/>
              </a:rPr>
              <a:t>2</a:t>
            </a:r>
            <a:endParaRPr sz="3150" baseline="-19841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0038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40" y="0"/>
            <a:ext cx="8879205" cy="587502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07670" indent="-344805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b="1" dirty="0">
                <a:latin typeface="Calibri"/>
                <a:cs typeface="Calibri"/>
              </a:rPr>
              <a:t>Problem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spc="-5" dirty="0">
                <a:latin typeface="Calibri"/>
                <a:cs typeface="Calibri"/>
              </a:rPr>
              <a:t>Determine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number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moles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5" dirty="0">
                <a:latin typeface="Calibri"/>
                <a:cs typeface="Calibri"/>
              </a:rPr>
              <a:t> CO</a:t>
            </a:r>
            <a:r>
              <a:rPr sz="2775" spc="-7" baseline="-19519" dirty="0">
                <a:latin typeface="Calibri"/>
                <a:cs typeface="Calibri"/>
              </a:rPr>
              <a:t>2</a:t>
            </a:r>
            <a:r>
              <a:rPr sz="2775" spc="307" baseline="-19519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454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grams.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b="1" spc="5" dirty="0">
                <a:latin typeface="Calibri"/>
                <a:cs typeface="Calibri"/>
              </a:rPr>
              <a:t>Solution</a:t>
            </a:r>
            <a:endParaRPr sz="2800">
              <a:latin typeface="Calibri"/>
              <a:cs typeface="Calibri"/>
            </a:endParaRPr>
          </a:p>
          <a:p>
            <a:pPr marL="407670" marR="55880" indent="-344805">
              <a:lnSpc>
                <a:spcPct val="90000"/>
              </a:lnSpc>
              <a:spcBef>
                <a:spcPts val="67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spc="-10" dirty="0">
                <a:latin typeface="Calibri"/>
                <a:cs typeface="Calibri"/>
              </a:rPr>
              <a:t>First, </a:t>
            </a:r>
            <a:r>
              <a:rPr sz="2800" dirty="0">
                <a:latin typeface="Calibri"/>
                <a:cs typeface="Calibri"/>
              </a:rPr>
              <a:t>look </a:t>
            </a:r>
            <a:r>
              <a:rPr sz="2800" spc="-5" dirty="0">
                <a:latin typeface="Calibri"/>
                <a:cs typeface="Calibri"/>
              </a:rPr>
              <a:t>up the </a:t>
            </a:r>
            <a:r>
              <a:rPr sz="2800" spc="-10" dirty="0">
                <a:latin typeface="Calibri"/>
                <a:cs typeface="Calibri"/>
              </a:rPr>
              <a:t>atomic </a:t>
            </a:r>
            <a:r>
              <a:rPr sz="2800" dirty="0">
                <a:latin typeface="Calibri"/>
                <a:cs typeface="Calibri"/>
              </a:rPr>
              <a:t>masses </a:t>
            </a:r>
            <a:r>
              <a:rPr sz="2800" spc="-15" dirty="0">
                <a:latin typeface="Calibri"/>
                <a:cs typeface="Calibri"/>
              </a:rPr>
              <a:t>for </a:t>
            </a:r>
            <a:r>
              <a:rPr sz="2800" spc="-5" dirty="0">
                <a:latin typeface="Calibri"/>
                <a:cs typeface="Calibri"/>
              </a:rPr>
              <a:t>carbon and </a:t>
            </a:r>
            <a:r>
              <a:rPr sz="2800" spc="-15" dirty="0">
                <a:latin typeface="Calibri"/>
                <a:cs typeface="Calibri"/>
              </a:rPr>
              <a:t>oxygen </a:t>
            </a:r>
            <a:r>
              <a:rPr sz="2800" spc="-10" dirty="0">
                <a:latin typeface="Calibri"/>
                <a:cs typeface="Calibri"/>
              </a:rPr>
              <a:t> from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Periodic</a:t>
            </a:r>
            <a:r>
              <a:rPr sz="28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2800" u="heavy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Table</a:t>
            </a:r>
            <a:r>
              <a:rPr sz="2800" spc="-40" dirty="0">
                <a:latin typeface="Calibri"/>
                <a:cs typeface="Calibri"/>
              </a:rPr>
              <a:t>.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atomic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mass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 is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12.01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atomic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mass of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O</a:t>
            </a:r>
            <a:r>
              <a:rPr sz="2800" dirty="0">
                <a:latin typeface="Calibri"/>
                <a:cs typeface="Calibri"/>
              </a:rPr>
              <a:t> is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16.00.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  <a:tab pos="4136390" algn="l"/>
              </a:tabLst>
            </a:pP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formula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mass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CO</a:t>
            </a:r>
            <a:r>
              <a:rPr sz="2775" spc="-7" baseline="-19519" dirty="0">
                <a:latin typeface="Calibri"/>
                <a:cs typeface="Calibri"/>
              </a:rPr>
              <a:t>2	</a:t>
            </a:r>
            <a:r>
              <a:rPr sz="2800" dirty="0">
                <a:latin typeface="Calibri"/>
                <a:cs typeface="Calibri"/>
              </a:rPr>
              <a:t>is: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12.01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+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2(16.00)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= 44.01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spc="-5" dirty="0">
                <a:latin typeface="Calibri"/>
                <a:cs typeface="Calibri"/>
              </a:rPr>
              <a:t>Thus,</a:t>
            </a:r>
            <a:r>
              <a:rPr sz="2800" dirty="0">
                <a:latin typeface="Calibri"/>
                <a:cs typeface="Calibri"/>
              </a:rPr>
              <a:t> one mole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5" dirty="0">
                <a:latin typeface="Calibri"/>
                <a:cs typeface="Calibri"/>
              </a:rPr>
              <a:t>CO</a:t>
            </a:r>
            <a:r>
              <a:rPr sz="2775" spc="-7" baseline="-19519" dirty="0">
                <a:latin typeface="Calibri"/>
                <a:cs typeface="Calibri"/>
              </a:rPr>
              <a:t>2</a:t>
            </a:r>
            <a:r>
              <a:rPr sz="2775" spc="322" baseline="-19519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weights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44.01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grams.</a:t>
            </a:r>
            <a:endParaRPr sz="2800">
              <a:latin typeface="Calibri"/>
              <a:cs typeface="Calibri"/>
            </a:endParaRPr>
          </a:p>
          <a:p>
            <a:pPr marL="407670" marR="944880" indent="-344805">
              <a:lnSpc>
                <a:spcPts val="3030"/>
              </a:lnSpc>
              <a:spcBef>
                <a:spcPts val="71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spc="-5" dirty="0">
                <a:latin typeface="Calibri"/>
                <a:cs typeface="Calibri"/>
              </a:rPr>
              <a:t>This </a:t>
            </a:r>
            <a:r>
              <a:rPr sz="2800" spc="-10" dirty="0">
                <a:latin typeface="Calibri"/>
                <a:cs typeface="Calibri"/>
              </a:rPr>
              <a:t>relation provides </a:t>
            </a:r>
            <a:r>
              <a:rPr sz="2800" dirty="0">
                <a:latin typeface="Calibri"/>
                <a:cs typeface="Calibri"/>
              </a:rPr>
              <a:t>a </a:t>
            </a:r>
            <a:r>
              <a:rPr sz="2800" spc="-15" dirty="0">
                <a:latin typeface="Calibri"/>
                <a:cs typeface="Calibri"/>
              </a:rPr>
              <a:t>conversion factor to go </a:t>
            </a:r>
            <a:r>
              <a:rPr sz="2800" spc="-10" dirty="0">
                <a:latin typeface="Calibri"/>
                <a:cs typeface="Calibri"/>
              </a:rPr>
              <a:t>from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grams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moles.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Using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factor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mol/44.01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g: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407670" algn="l"/>
                <a:tab pos="408305" algn="l"/>
                <a:tab pos="2059939" algn="l"/>
              </a:tabLst>
            </a:pPr>
            <a:r>
              <a:rPr sz="2800" dirty="0">
                <a:latin typeface="Calibri"/>
                <a:cs typeface="Calibri"/>
              </a:rPr>
              <a:t>moles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</a:t>
            </a:r>
            <a:r>
              <a:rPr sz="2775" spc="-15" baseline="-19519" dirty="0">
                <a:latin typeface="Calibri"/>
                <a:cs typeface="Calibri"/>
              </a:rPr>
              <a:t>2	</a:t>
            </a:r>
            <a:r>
              <a:rPr sz="2800" spc="5" dirty="0">
                <a:latin typeface="Calibri"/>
                <a:cs typeface="Calibri"/>
              </a:rPr>
              <a:t>=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454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x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5" dirty="0">
                <a:latin typeface="Calibri"/>
                <a:cs typeface="Calibri"/>
              </a:rPr>
              <a:t>1</a:t>
            </a:r>
            <a:r>
              <a:rPr sz="2800" dirty="0">
                <a:latin typeface="Calibri"/>
                <a:cs typeface="Calibri"/>
              </a:rPr>
              <a:t> mol/44.01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 </a:t>
            </a:r>
            <a:r>
              <a:rPr sz="2800" spc="5" dirty="0">
                <a:latin typeface="Calibri"/>
                <a:cs typeface="Calibri"/>
              </a:rPr>
              <a:t>= </a:t>
            </a:r>
            <a:r>
              <a:rPr sz="2800" dirty="0">
                <a:latin typeface="Calibri"/>
                <a:cs typeface="Calibri"/>
              </a:rPr>
              <a:t>10.3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moles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b="1" spc="-5" dirty="0">
                <a:latin typeface="Calibri"/>
                <a:cs typeface="Calibri"/>
              </a:rPr>
              <a:t>Answer</a:t>
            </a:r>
            <a:endParaRPr sz="2800">
              <a:latin typeface="Calibri"/>
              <a:cs typeface="Calibri"/>
            </a:endParaRPr>
          </a:p>
          <a:p>
            <a:pPr marL="407670" indent="-34480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407670" algn="l"/>
                <a:tab pos="408305" algn="l"/>
              </a:tabLst>
            </a:pPr>
            <a:r>
              <a:rPr sz="2800" dirty="0">
                <a:latin typeface="Calibri"/>
                <a:cs typeface="Calibri"/>
              </a:rPr>
              <a:t>10.3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moles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</a:t>
            </a:r>
            <a:r>
              <a:rPr sz="2775" spc="-15" baseline="-19519" dirty="0">
                <a:latin typeface="Calibri"/>
                <a:cs typeface="Calibri"/>
              </a:rPr>
              <a:t>2</a:t>
            </a:r>
            <a:endParaRPr sz="2775" baseline="-19519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5035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03"/>
          <a:stretch/>
        </p:blipFill>
        <p:spPr bwMode="auto">
          <a:xfrm>
            <a:off x="1157288" y="506413"/>
            <a:ext cx="6827837" cy="4009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0634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901700"/>
            <a:ext cx="6819900" cy="505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441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476250"/>
            <a:ext cx="6027737" cy="590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191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7420" y="672529"/>
            <a:ext cx="6458430" cy="6068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37900"/>
              </a:lnSpc>
              <a:spcBef>
                <a:spcPts val="95"/>
              </a:spcBef>
            </a:pP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c-</a:t>
            </a:r>
            <a:r>
              <a:rPr sz="2100" b="1" spc="494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What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is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the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molarity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solution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made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when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66.2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g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C</a:t>
            </a:r>
            <a:r>
              <a:rPr sz="900" b="1" dirty="0">
                <a:latin typeface="Times New Roman"/>
                <a:cs typeface="Times New Roman"/>
              </a:rPr>
              <a:t>6</a:t>
            </a:r>
            <a:r>
              <a:rPr sz="2100" b="1" baseline="3968" dirty="0">
                <a:latin typeface="Times New Roman"/>
                <a:cs typeface="Times New Roman"/>
              </a:rPr>
              <a:t>H</a:t>
            </a:r>
            <a:r>
              <a:rPr sz="900" b="1" dirty="0">
                <a:latin typeface="Times New Roman"/>
                <a:cs typeface="Times New Roman"/>
              </a:rPr>
              <a:t>12</a:t>
            </a:r>
            <a:r>
              <a:rPr sz="2100" b="1" baseline="3968" dirty="0">
                <a:latin typeface="Times New Roman"/>
                <a:cs typeface="Times New Roman"/>
              </a:rPr>
              <a:t>O</a:t>
            </a:r>
            <a:r>
              <a:rPr sz="900" b="1" dirty="0">
                <a:latin typeface="Times New Roman"/>
                <a:cs typeface="Times New Roman"/>
              </a:rPr>
              <a:t>6</a:t>
            </a:r>
            <a:r>
              <a:rPr sz="900" b="1" spc="-10" dirty="0">
                <a:latin typeface="Times New Roman"/>
                <a:cs typeface="Times New Roman"/>
              </a:rPr>
              <a:t> </a:t>
            </a:r>
            <a:r>
              <a:rPr sz="2100" b="1" spc="-37" baseline="3968" dirty="0">
                <a:latin typeface="Times New Roman"/>
                <a:cs typeface="Times New Roman"/>
              </a:rPr>
              <a:t>are </a:t>
            </a:r>
            <a:r>
              <a:rPr sz="1400" b="1" dirty="0">
                <a:latin typeface="Times New Roman"/>
                <a:cs typeface="Times New Roman"/>
              </a:rPr>
              <a:t>dissolved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to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make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235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mL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solution?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2073" y="2197638"/>
            <a:ext cx="7102352" cy="94218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1300" marR="5080" indent="-228600">
              <a:lnSpc>
                <a:spcPct val="143900"/>
              </a:lnSpc>
              <a:spcBef>
                <a:spcPts val="90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d-</a:t>
            </a:r>
            <a:r>
              <a:rPr sz="1400" b="1" spc="1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suppose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we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ask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moles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are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present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in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0.108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L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0.887 </a:t>
            </a:r>
            <a:r>
              <a:rPr sz="1400" b="1" dirty="0">
                <a:latin typeface="Times New Roman"/>
                <a:cs typeface="Times New Roman"/>
              </a:rPr>
              <a:t>M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NaCl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solution.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Because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0.887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means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0.887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mol/L,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can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use</a:t>
            </a:r>
            <a:r>
              <a:rPr sz="1400" b="1" spc="-20" dirty="0">
                <a:latin typeface="Times New Roman"/>
                <a:cs typeface="Times New Roman"/>
              </a:rPr>
              <a:t> this </a:t>
            </a:r>
            <a:r>
              <a:rPr sz="1400" b="1" dirty="0">
                <a:latin typeface="Times New Roman"/>
                <a:cs typeface="Times New Roman"/>
              </a:rPr>
              <a:t>second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expression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for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concentration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as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conversion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factor: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2072" y="3771395"/>
            <a:ext cx="7076995" cy="955839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241300" marR="5080" indent="-228600" algn="just">
              <a:lnSpc>
                <a:spcPct val="146800"/>
              </a:lnSpc>
              <a:spcBef>
                <a:spcPts val="45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e-</a:t>
            </a:r>
            <a:r>
              <a:rPr sz="1400" b="1" spc="3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Determining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Volume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Solution,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Given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Concentration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and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Moles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25" dirty="0">
                <a:latin typeface="Times New Roman"/>
                <a:cs typeface="Times New Roman"/>
              </a:rPr>
              <a:t>of </a:t>
            </a:r>
            <a:r>
              <a:rPr sz="1400" b="1" dirty="0">
                <a:latin typeface="Times New Roman"/>
                <a:cs typeface="Times New Roman"/>
              </a:rPr>
              <a:t>Solute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Using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concentration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as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conversion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factor,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liters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2.35 </a:t>
            </a:r>
            <a:r>
              <a:rPr sz="2100" b="1" baseline="3968" dirty="0">
                <a:latin typeface="Times New Roman"/>
                <a:cs typeface="Times New Roman"/>
              </a:rPr>
              <a:t>M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CuSO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105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are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needed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to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obtain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4.88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mol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 CuSO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105" dirty="0">
                <a:latin typeface="Times New Roman"/>
                <a:cs typeface="Times New Roman"/>
              </a:rPr>
              <a:t> </a:t>
            </a:r>
            <a:r>
              <a:rPr sz="2100" b="1" spc="-75" baseline="3968" dirty="0">
                <a:latin typeface="Times New Roman"/>
                <a:cs typeface="Times New Roman"/>
              </a:rPr>
              <a:t>?</a:t>
            </a:r>
            <a:endParaRPr sz="2100" baseline="3968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2073" y="5140958"/>
            <a:ext cx="7129246" cy="645433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41300" marR="5080" indent="-228600">
              <a:lnSpc>
                <a:spcPct val="143600"/>
              </a:lnSpc>
              <a:spcBef>
                <a:spcPts val="195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f-</a:t>
            </a:r>
            <a:r>
              <a:rPr sz="1400" b="1" spc="4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chemist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needs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to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prepare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3.00L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0.250M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0" dirty="0">
                <a:latin typeface="Times New Roman"/>
                <a:cs typeface="Times New Roman"/>
              </a:rPr>
              <a:t> potassium </a:t>
            </a:r>
            <a:r>
              <a:rPr sz="2100" b="1" baseline="3968" dirty="0">
                <a:latin typeface="Times New Roman"/>
                <a:cs typeface="Times New Roman"/>
              </a:rPr>
              <a:t>permanganate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(KMnO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2100" b="1" baseline="3968" dirty="0">
                <a:latin typeface="Times New Roman"/>
                <a:cs typeface="Times New Roman"/>
              </a:rPr>
              <a:t>).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What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mass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KMnO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105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does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she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need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to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make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spc="-37" baseline="3968" dirty="0">
                <a:latin typeface="Times New Roman"/>
                <a:cs typeface="Times New Roman"/>
              </a:rPr>
              <a:t>the </a:t>
            </a:r>
            <a:r>
              <a:rPr sz="1400" b="1" spc="-10" dirty="0">
                <a:latin typeface="Times New Roman"/>
                <a:cs typeface="Times New Roman"/>
              </a:rPr>
              <a:t>solution?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42728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541265" y="219586"/>
            <a:ext cx="2266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87506" y="594577"/>
            <a:ext cx="6921009" cy="6541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49300"/>
              </a:lnSpc>
              <a:spcBef>
                <a:spcPts val="95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g-</a:t>
            </a:r>
            <a:r>
              <a:rPr sz="1400" b="1" spc="2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Using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concentration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as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conversion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factor,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liters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0.0444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0" dirty="0">
                <a:latin typeface="Times New Roman"/>
                <a:cs typeface="Times New Roman"/>
              </a:rPr>
              <a:t>M </a:t>
            </a:r>
            <a:r>
              <a:rPr sz="2100" b="1" baseline="3968" dirty="0">
                <a:latin typeface="Times New Roman"/>
                <a:cs typeface="Times New Roman"/>
              </a:rPr>
              <a:t>CH</a:t>
            </a:r>
            <a:r>
              <a:rPr sz="900" b="1" dirty="0">
                <a:latin typeface="Times New Roman"/>
                <a:cs typeface="Times New Roman"/>
              </a:rPr>
              <a:t>2</a:t>
            </a:r>
            <a:r>
              <a:rPr sz="2100" b="1" baseline="3968" dirty="0">
                <a:latin typeface="Times New Roman"/>
                <a:cs typeface="Times New Roman"/>
              </a:rPr>
              <a:t>O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are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needed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to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obtain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0.0773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mol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15" baseline="3968" dirty="0">
                <a:latin typeface="Times New Roman"/>
                <a:cs typeface="Times New Roman"/>
              </a:rPr>
              <a:t> CH</a:t>
            </a:r>
            <a:r>
              <a:rPr sz="900" b="1" spc="-10" dirty="0">
                <a:latin typeface="Times New Roman"/>
                <a:cs typeface="Times New Roman"/>
              </a:rPr>
              <a:t>2</a:t>
            </a:r>
            <a:r>
              <a:rPr sz="2100" b="1" spc="-15" baseline="3968" dirty="0">
                <a:latin typeface="Times New Roman"/>
                <a:cs typeface="Times New Roman"/>
              </a:rPr>
              <a:t>O?</a:t>
            </a:r>
            <a:endParaRPr sz="2100" baseline="3968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2073" y="1819878"/>
            <a:ext cx="6501461" cy="617477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h-</a:t>
            </a:r>
            <a:r>
              <a:rPr sz="2100" b="1" spc="270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a: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What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mass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solute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is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present</a:t>
            </a:r>
            <a:r>
              <a:rPr sz="2100" b="1" spc="-15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in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1.08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L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0.0578</a:t>
            </a:r>
            <a:r>
              <a:rPr sz="2100" b="1" spc="-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spc="-15" baseline="3968" dirty="0">
                <a:latin typeface="Times New Roman"/>
                <a:cs typeface="Times New Roman"/>
              </a:rPr>
              <a:t>H</a:t>
            </a:r>
            <a:r>
              <a:rPr sz="900" b="1" spc="-10" dirty="0">
                <a:latin typeface="Times New Roman"/>
                <a:cs typeface="Times New Roman"/>
              </a:rPr>
              <a:t>2</a:t>
            </a:r>
            <a:r>
              <a:rPr sz="2100" b="1" spc="-15" baseline="3968" dirty="0">
                <a:latin typeface="Times New Roman"/>
                <a:cs typeface="Times New Roman"/>
              </a:rPr>
              <a:t>SO</a:t>
            </a:r>
            <a:r>
              <a:rPr sz="900" b="1" spc="-10" dirty="0">
                <a:latin typeface="Times New Roman"/>
                <a:cs typeface="Times New Roman"/>
              </a:rPr>
              <a:t>4</a:t>
            </a:r>
            <a:r>
              <a:rPr sz="2100" b="1" spc="-15" baseline="3968" dirty="0">
                <a:latin typeface="Times New Roman"/>
                <a:cs typeface="Times New Roman"/>
              </a:rPr>
              <a:t>?</a:t>
            </a:r>
            <a:endParaRPr sz="2100" baseline="3968">
              <a:latin typeface="Times New Roman"/>
              <a:cs typeface="Times New Roman"/>
            </a:endParaRPr>
          </a:p>
          <a:p>
            <a:pPr marL="241300" marR="5080">
              <a:lnSpc>
                <a:spcPts val="2410"/>
              </a:lnSpc>
              <a:spcBef>
                <a:spcPts val="15"/>
              </a:spcBef>
            </a:pPr>
            <a:r>
              <a:rPr sz="1400" b="1" dirty="0">
                <a:latin typeface="Times New Roman"/>
                <a:cs typeface="Times New Roman"/>
              </a:rPr>
              <a:t>b: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What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volume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1.50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HCl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contains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10.0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g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0" dirty="0">
                <a:latin typeface="Times New Roman"/>
                <a:cs typeface="Times New Roman"/>
              </a:rPr>
              <a:t> hydrogen chloride?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2072" y="3179913"/>
            <a:ext cx="7143078" cy="94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080" indent="-228600">
              <a:lnSpc>
                <a:spcPct val="144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i-</a:t>
            </a:r>
            <a:r>
              <a:rPr sz="1400" b="1" spc="10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solution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is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prepared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by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dissolving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1.26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g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AgNO3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in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250-mL</a:t>
            </a:r>
            <a:r>
              <a:rPr sz="1400" b="1" spc="-10" dirty="0">
                <a:latin typeface="Times New Roman"/>
                <a:cs typeface="Times New Roman"/>
              </a:rPr>
              <a:t> volumetric </a:t>
            </a:r>
            <a:r>
              <a:rPr sz="1400" b="1" dirty="0">
                <a:latin typeface="Times New Roman"/>
                <a:cs typeface="Times New Roman"/>
              </a:rPr>
              <a:t>flask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and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diluting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to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volume.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Calculate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molarity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the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silver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nitrate </a:t>
            </a:r>
            <a:r>
              <a:rPr sz="1400" b="1" dirty="0">
                <a:latin typeface="Times New Roman"/>
                <a:cs typeface="Times New Roman"/>
              </a:rPr>
              <a:t>solution.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millimoles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AgNO3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were</a:t>
            </a:r>
            <a:r>
              <a:rPr sz="1400" b="1" spc="-10" dirty="0">
                <a:latin typeface="Times New Roman"/>
                <a:cs typeface="Times New Roman"/>
              </a:rPr>
              <a:t> dissolved?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2072" y="4558192"/>
            <a:ext cx="6402337" cy="62709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b="1" dirty="0">
                <a:solidFill>
                  <a:srgbClr val="C00000"/>
                </a:solidFill>
                <a:latin typeface="Times New Roman"/>
                <a:cs typeface="Times New Roman"/>
              </a:rPr>
              <a:t>j-</a:t>
            </a:r>
            <a:r>
              <a:rPr sz="1400" b="1" spc="4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How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many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grams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per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milliliter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NaCl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are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contained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in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0.250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i="1" spc="-50" dirty="0">
                <a:latin typeface="Times New Roman"/>
                <a:cs typeface="Times New Roman"/>
              </a:rPr>
              <a:t>M</a:t>
            </a:r>
            <a:endParaRPr sz="14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730"/>
              </a:spcBef>
            </a:pPr>
            <a:r>
              <a:rPr sz="1400" b="1" spc="-10" dirty="0">
                <a:latin typeface="Times New Roman"/>
                <a:cs typeface="Times New Roman"/>
              </a:rPr>
              <a:t>solution?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2073" y="5557325"/>
            <a:ext cx="6876442" cy="602088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2100" b="1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k-</a:t>
            </a:r>
            <a:r>
              <a:rPr sz="2100" b="1" spc="262" baseline="3968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How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many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grams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Na</a:t>
            </a:r>
            <a:r>
              <a:rPr sz="900" b="1" dirty="0">
                <a:latin typeface="Times New Roman"/>
                <a:cs typeface="Times New Roman"/>
              </a:rPr>
              <a:t>2</a:t>
            </a:r>
            <a:r>
              <a:rPr sz="2100" b="1" baseline="3968" dirty="0">
                <a:latin typeface="Times New Roman"/>
                <a:cs typeface="Times New Roman"/>
              </a:rPr>
              <a:t>SO</a:t>
            </a:r>
            <a:r>
              <a:rPr sz="900" b="1" dirty="0">
                <a:latin typeface="Times New Roman"/>
                <a:cs typeface="Times New Roman"/>
              </a:rPr>
              <a:t>4</a:t>
            </a:r>
            <a:r>
              <a:rPr sz="900" b="1" spc="110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should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be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weighed</a:t>
            </a:r>
            <a:r>
              <a:rPr sz="2100" b="1" spc="-37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out</a:t>
            </a:r>
            <a:r>
              <a:rPr sz="2100" b="1" spc="-30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to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prepare</a:t>
            </a:r>
            <a:r>
              <a:rPr sz="2100" b="1" spc="-44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500mL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baseline="3968" dirty="0">
                <a:latin typeface="Times New Roman"/>
                <a:cs typeface="Times New Roman"/>
              </a:rPr>
              <a:t>of</a:t>
            </a:r>
            <a:r>
              <a:rPr sz="2100" b="1" spc="-22" baseline="3968" dirty="0">
                <a:latin typeface="Times New Roman"/>
                <a:cs typeface="Times New Roman"/>
              </a:rPr>
              <a:t> </a:t>
            </a:r>
            <a:r>
              <a:rPr sz="2100" b="1" spc="-75" baseline="3968" dirty="0">
                <a:latin typeface="Times New Roman"/>
                <a:cs typeface="Times New Roman"/>
              </a:rPr>
              <a:t>a</a:t>
            </a:r>
            <a:endParaRPr sz="2100" baseline="3968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635"/>
              </a:spcBef>
            </a:pPr>
            <a:r>
              <a:rPr sz="1400" b="1" dirty="0">
                <a:latin typeface="Times New Roman"/>
                <a:cs typeface="Times New Roman"/>
              </a:rPr>
              <a:t>0.100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M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solution?</a:t>
            </a:r>
            <a:endParaRPr sz="1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38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274763"/>
            <a:ext cx="7300913" cy="431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87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1289050"/>
            <a:ext cx="7262813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4712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3" y="1293813"/>
            <a:ext cx="7254875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926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25550"/>
            <a:ext cx="7315200" cy="441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512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1304925"/>
            <a:ext cx="7246937" cy="425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374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285875"/>
            <a:ext cx="7300913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08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1293813"/>
            <a:ext cx="7346950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548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6600" y="254330"/>
            <a:ext cx="51441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1980" marR="5080" indent="-1859914">
              <a:lnSpc>
                <a:spcPct val="100000"/>
              </a:lnSpc>
              <a:spcBef>
                <a:spcPts val="100"/>
              </a:spcBef>
            </a:pPr>
            <a:r>
              <a:rPr sz="3600" b="0" spc="-10" dirty="0">
                <a:solidFill>
                  <a:srgbClr val="800080"/>
                </a:solidFill>
                <a:latin typeface="Calibri"/>
                <a:cs typeface="Calibri"/>
              </a:rPr>
              <a:t>International </a:t>
            </a:r>
            <a:r>
              <a:rPr sz="3600" b="0" spc="-35" dirty="0">
                <a:solidFill>
                  <a:srgbClr val="800080"/>
                </a:solidFill>
                <a:latin typeface="Calibri"/>
                <a:cs typeface="Calibri"/>
              </a:rPr>
              <a:t>system </a:t>
            </a:r>
            <a:r>
              <a:rPr sz="3600" b="0" spc="-5" dirty="0">
                <a:solidFill>
                  <a:srgbClr val="800080"/>
                </a:solidFill>
                <a:latin typeface="Calibri"/>
                <a:cs typeface="Calibri"/>
              </a:rPr>
              <a:t>of unit </a:t>
            </a:r>
            <a:r>
              <a:rPr sz="3600" b="0" spc="-800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sz="3600" b="0" spc="-5" dirty="0">
                <a:solidFill>
                  <a:srgbClr val="800080"/>
                </a:solidFill>
                <a:latin typeface="Calibri"/>
                <a:cs typeface="Calibri"/>
              </a:rPr>
              <a:t>SI</a:t>
            </a:r>
            <a:r>
              <a:rPr sz="3600" b="0" spc="-10" dirty="0">
                <a:solidFill>
                  <a:srgbClr val="800080"/>
                </a:solidFill>
                <a:latin typeface="Calibri"/>
                <a:cs typeface="Calibri"/>
              </a:rPr>
              <a:t> </a:t>
            </a:r>
            <a:r>
              <a:rPr sz="3600" b="0" spc="-5" dirty="0">
                <a:solidFill>
                  <a:srgbClr val="800080"/>
                </a:solidFill>
                <a:latin typeface="Calibri"/>
                <a:cs typeface="Calibri"/>
              </a:rPr>
              <a:t>Units</a:t>
            </a:r>
            <a:endParaRPr sz="36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17194" y="1657117"/>
          <a:ext cx="6539229" cy="3426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11195"/>
                <a:gridCol w="2044064"/>
                <a:gridCol w="1283970"/>
              </a:tblGrid>
              <a:tr h="395833">
                <a:tc>
                  <a:txBody>
                    <a:bodyPr/>
                    <a:lstStyle/>
                    <a:p>
                      <a:pPr marL="375920" indent="-344805">
                        <a:lnSpc>
                          <a:spcPts val="2655"/>
                        </a:lnSpc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Base</a:t>
                      </a:r>
                      <a:r>
                        <a:rPr sz="2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quantity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ts val="265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name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unit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5760">
                        <a:lnSpc>
                          <a:spcPts val="265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symbol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438926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Length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meter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39052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439278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Mass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kilogram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kg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9000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Time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29781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second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439028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Electric</a:t>
                      </a:r>
                      <a:r>
                        <a:rPr sz="2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current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47625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ampere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9215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Temperature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393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15" dirty="0">
                          <a:latin typeface="Calibri"/>
                          <a:cs typeface="Calibri"/>
                        </a:rPr>
                        <a:t>kelvin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R="252729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K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  <a:tr h="438926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5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Amount</a:t>
                      </a:r>
                      <a:r>
                        <a:rPr sz="24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substance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39814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mole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mol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5" marB="0"/>
                </a:tc>
              </a:tr>
              <a:tr h="395924">
                <a:tc>
                  <a:txBody>
                    <a:bodyPr/>
                    <a:lstStyle/>
                    <a:p>
                      <a:pPr marL="375920" indent="-344805">
                        <a:lnSpc>
                          <a:spcPct val="100000"/>
                        </a:lnSpc>
                        <a:spcBef>
                          <a:spcPts val="114"/>
                        </a:spcBef>
                        <a:buFont typeface="Arial MT"/>
                        <a:buChar char="•"/>
                        <a:tabLst>
                          <a:tab pos="375920" algn="l"/>
                          <a:tab pos="376555" algn="l"/>
                        </a:tabLst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Luminous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intensity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52387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candela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2400" spc="-5" dirty="0">
                          <a:latin typeface="Calibri"/>
                          <a:cs typeface="Calibri"/>
                        </a:rPr>
                        <a:t>cd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13997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693</Words>
  <Application>Microsoft Office PowerPoint</Application>
  <PresentationFormat>On-screen Show (4:3)</PresentationFormat>
  <Paragraphs>130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International system of unit  SI Units</vt:lpstr>
      <vt:lpstr>Prefixes used with units</vt:lpstr>
      <vt:lpstr>PowerPoint Presentation</vt:lpstr>
      <vt:lpstr>PowerPoint Presentation</vt:lpstr>
      <vt:lpstr>Gram to Mole conversion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system of unit  SI Units</dc:title>
  <dc:creator>Maher</dc:creator>
  <cp:lastModifiedBy>Maher</cp:lastModifiedBy>
  <cp:revision>8</cp:revision>
  <dcterms:created xsi:type="dcterms:W3CDTF">2025-03-09T12:08:04Z</dcterms:created>
  <dcterms:modified xsi:type="dcterms:W3CDTF">2025-05-21T11:10:48Z</dcterms:modified>
</cp:coreProperties>
</file>