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  <p:sldId id="260" r:id="rId3"/>
    <p:sldId id="261" r:id="rId4"/>
    <p:sldId id="262" r:id="rId5"/>
    <p:sldId id="264" r:id="rId6"/>
    <p:sldId id="263" r:id="rId7"/>
    <p:sldId id="258" r:id="rId8"/>
    <p:sldId id="265" r:id="rId9"/>
    <p:sldId id="266" r:id="rId10"/>
    <p:sldId id="267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B27F67-994D-44E8-8071-93A3209AC7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E79B9B9F-68E3-4B4A-AE87-0E3A68C7BEB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76095-E0B3-4172-95CE-00BEF71500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A90CB9-73CC-4448-B05D-05EFA6EB4A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6A72F2-3EE6-4C1E-81BE-B4BAA1F7A0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9168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574B18-AD59-40EF-A54A-BC5D65F2B8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A19EF2-77D4-42D2-BDD4-74D46E643F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B6B522-C721-449E-B70C-C28D997915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A7E9A67-1E6C-444A-AAB9-D7406C8B8D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25641B1-01E9-4F3B-BD38-D30E5B131E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08250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36E84600-3BF9-4DA1-A555-138DD3AEF95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C30C63-7D97-472B-97A9-B827453F447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D6E82D-9898-411C-B79B-8945100898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5B322E-53D8-4498-9D35-9D5DB96789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6EEB15A-669B-41D5-9509-BCA028FEFA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99947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CC99C-3FBD-4CC2-928F-D1DFC62880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B93EBE-E0B3-4A21-BDBB-494FAB6C89A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58D52FA-56B3-49D6-8F92-4550CA507E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B1A0621-BD48-4958-8052-A2FAFB7F6B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40A6AC2-376D-44C5-B220-588F75C6FE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35780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C40D9-180B-442B-812E-8934C5122E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E25847-CD53-4351-BBD3-E40496C179B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7608146-7E53-4A10-BEB4-D3B2BFB16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F44CD9E-CA09-4724-AAB4-818F4A3C3E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73C010-766F-4ACF-B8C2-6133D23942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2167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6319E3-FA83-4BE7-9621-FCF0B36C66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9B723A-84AD-4C68-AFC1-783A5911423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535E438-E077-407E-9420-9F0D09D3AAF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A5C32DD-6D1E-4903-B421-FF67028EBF1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2EB454-8C33-490E-9015-433EA79B27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05BB56-5EDC-4818-949A-B30CC6D2C6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9055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C38CCE-0E94-4C81-8416-A0B3C19E1F7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D570916-4CB9-473E-A4D8-2E4B38BB4A1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72D7D6F-D61D-42C5-8011-E23C3B8AC0D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257D6BA-E1C5-49EE-809D-F3DE1E8F39D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589FFF30-F3EA-48E0-8A61-3F77AE188E6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CE83AF4-6A9E-4A2F-8D6D-D40CC083CB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EBE4546-A420-435D-B8F1-D55C4F15F7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F581294-6C79-4BA9-8457-BBE617A9A66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3031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CB78BF4-AC0C-4EF8-973D-86BFDD1D80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7F51DDF-00F5-44E9-B050-B27ED8C20E4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29E3F49-91BF-4CDB-8933-68318B3D9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DDD5C61-8186-46AE-9615-70C87ED395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91423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15563F6F-9841-4FB6-B529-2B745B97AB7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FAC0C42-5D1E-40A4-A272-F7AB1F78F0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9AA4040-2C06-4762-BAF4-79108D2714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42463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333E97-F366-4217-9934-73C2280305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A61D53F-C94B-4764-A57D-BD0F22155F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FE1D28-1A8F-41FC-A107-8D5130E002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C263B0D-A06D-4B8A-B7CC-5852ACAE33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2F86056-31D1-4051-8176-F1EEB91BB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7E6DC7C-17DF-4113-ACB6-599E949BFD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9388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D7CBD4-F7EB-45B7-998C-1E37ACEE87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A425A8E-BB2A-44FD-884C-76931732D8C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0FB5F79-6681-46C5-A31A-C4DCD768C1A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0E6EEE8-5DE9-414A-A7FD-D2BEE0B5B8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265396D-615B-44D1-AA8C-9E3A9D2F4F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D3FCDCC-B178-475D-9378-1FEEB35A0A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143358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4DBE6DB-E773-4B28-94E9-88EEF94CE0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08D7DA6-8D91-4256-9238-61825448052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CB745D6-B76A-4C43-811B-B978687A174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2977C4-1C80-434C-AEB1-E295606E360A}" type="datetimeFigureOut">
              <a:rPr lang="en-US" smtClean="0"/>
              <a:t>5/3/2025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DB0FE9C-0BBB-46E0-AA50-6AA01AF0419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0F591C-5FD7-4419-B90A-129A712B22D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60238C-E680-4AB3-A2D9-A572E77BB6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06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3083627-29B2-42B4-B66D-6CD0E9CA8D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b="0" i="0" dirty="0">
                <a:solidFill>
                  <a:srgbClr val="FF0000"/>
                </a:solidFill>
                <a:effectLst/>
                <a:latin typeface="__Source_Sans_3_11ceb6"/>
              </a:rPr>
              <a:t>Thoracentesis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2500002-517B-467F-9B55-DFA1C841134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b="0" i="0" dirty="0">
                <a:solidFill>
                  <a:srgbClr val="FF0000"/>
                </a:solidFill>
                <a:effectLst/>
                <a:latin typeface="__Source_Sans_3_11ceb6"/>
              </a:rPr>
              <a:t>Thoracentesis</a:t>
            </a:r>
            <a:r>
              <a:rPr lang="en-US" b="0" i="0" dirty="0">
                <a:solidFill>
                  <a:srgbClr val="000000"/>
                </a:solidFill>
                <a:effectLst/>
                <a:latin typeface="__Source_Sans_3_11ceb6"/>
              </a:rPr>
              <a:t> is a procedure to remove fluid from the space between the lungs and the chest wall called the pleural space through a needle or tube.</a:t>
            </a:r>
          </a:p>
          <a:p>
            <a:pPr marL="0" indent="0">
              <a:buNone/>
            </a:pPr>
            <a:r>
              <a:rPr lang="en-US" dirty="0">
                <a:solidFill>
                  <a:srgbClr val="FF0000"/>
                </a:solidFill>
              </a:rPr>
              <a:t>Indication </a:t>
            </a:r>
          </a:p>
          <a:p>
            <a:r>
              <a:rPr lang="en-US" dirty="0"/>
              <a:t>Traumatic pneumothorax </a:t>
            </a:r>
          </a:p>
          <a:p>
            <a:r>
              <a:rPr lang="en-US" dirty="0"/>
              <a:t>Hemopneumothorax</a:t>
            </a:r>
          </a:p>
          <a:p>
            <a:r>
              <a:rPr lang="en-US" dirty="0"/>
              <a:t>Spontaneous pneumothorax </a:t>
            </a:r>
          </a:p>
          <a:p>
            <a:r>
              <a:rPr lang="en-US" dirty="0"/>
              <a:t>Bronchopleural fistula </a:t>
            </a:r>
          </a:p>
          <a:p>
            <a:r>
              <a:rPr lang="en-US" dirty="0"/>
              <a:t>Pleural effusion</a:t>
            </a:r>
          </a:p>
        </p:txBody>
      </p:sp>
    </p:spTree>
    <p:extLst>
      <p:ext uri="{BB962C8B-B14F-4D97-AF65-F5344CB8AC3E}">
        <p14:creationId xmlns:p14="http://schemas.microsoft.com/office/powerpoint/2010/main" val="41794152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3B9864-9354-4851-9421-0EC552DDEA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6124" y="199697"/>
            <a:ext cx="11227676" cy="5977266"/>
          </a:xfrm>
        </p:spPr>
        <p:txBody>
          <a:bodyPr/>
          <a:lstStyle/>
          <a:p>
            <a:pPr algn="l"/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Complications</a:t>
            </a:r>
            <a:endParaRPr lang="en-US" b="0" i="0" dirty="0">
              <a:solidFill>
                <a:srgbClr val="FF0000"/>
              </a:solidFill>
              <a:effectLst/>
              <a:latin typeface="DeepSeek-CJK-patch"/>
            </a:endParaRPr>
          </a:p>
          <a:p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Hypotension, mild bruising.</a:t>
            </a:r>
          </a:p>
          <a:p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Infection (</a:t>
            </a:r>
            <a:r>
              <a:rPr lang="en-US" b="0" i="1" dirty="0">
                <a:solidFill>
                  <a:srgbClr val="404040"/>
                </a:solidFill>
                <a:effectLst/>
                <a:latin typeface="DeepSeek-CJK-patch"/>
              </a:rPr>
              <a:t>peritonitis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).</a:t>
            </a:r>
          </a:p>
          <a:p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Bowel perforation.</a:t>
            </a:r>
          </a:p>
          <a:p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Hemorrhage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Patient Education</a:t>
            </a:r>
            <a:endParaRPr lang="en-US" b="0" i="0" dirty="0">
              <a:solidFill>
                <a:srgbClr val="FF0000"/>
              </a:solidFill>
              <a:effectLst/>
              <a:latin typeface="DeepSeek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Report fever, dizziness, or abdominal pain.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Limit activity for 24 hours.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Follow-up for lab results (if diagnostic).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009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4E8AAE-1587-4C90-B2B3-5EF27C0EB7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81043"/>
            <a:ext cx="3765331" cy="769992"/>
          </a:xfrm>
        </p:spPr>
        <p:txBody>
          <a:bodyPr>
            <a:normAutofit/>
          </a:bodyPr>
          <a:lstStyle/>
          <a:p>
            <a:r>
              <a:rPr lang="en-US" sz="2800" b="1" dirty="0">
                <a:solidFill>
                  <a:srgbClr val="FF0000"/>
                </a:solidFill>
              </a:rPr>
              <a:t>Contraindication</a:t>
            </a:r>
            <a:endParaRPr lang="en-US" sz="2400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A74630-8229-4EF9-AC6E-8853D004CE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5820" y="1051035"/>
            <a:ext cx="7409794" cy="2039006"/>
          </a:xfrm>
        </p:spPr>
        <p:txBody>
          <a:bodyPr>
            <a:normAutofit/>
          </a:bodyPr>
          <a:lstStyle/>
          <a:p>
            <a:r>
              <a:rPr lang="en-US" sz="2400" dirty="0"/>
              <a:t>Coagulation disorder </a:t>
            </a:r>
          </a:p>
          <a:p>
            <a:r>
              <a:rPr lang="en-US" sz="2400" dirty="0"/>
              <a:t>Atelectasis </a:t>
            </a:r>
          </a:p>
          <a:p>
            <a:r>
              <a:rPr lang="en-US" sz="2400" dirty="0"/>
              <a:t>Emphysema(pulmonary enlargement) </a:t>
            </a:r>
          </a:p>
          <a:p>
            <a:r>
              <a:rPr lang="en-US" sz="2400" dirty="0"/>
              <a:t>Severe cough or hiccups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9E2C512-8D9A-42BC-913F-B4A21E243FD5}"/>
              </a:ext>
            </a:extLst>
          </p:cNvPr>
          <p:cNvSpPr txBox="1"/>
          <p:nvPr/>
        </p:nvSpPr>
        <p:spPr>
          <a:xfrm>
            <a:off x="178675" y="2949238"/>
            <a:ext cx="11845159" cy="353943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3200" dirty="0">
                <a:solidFill>
                  <a:srgbClr val="FF0000"/>
                </a:solidFill>
              </a:rPr>
              <a:t>COMPLICATION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Pulmonary edema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Bleeding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Respiratory distress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Infection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 Air embolism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Dyspnea and cough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 Cardiac tamponade(fluid build up in the space between myocardium and pericardium 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/>
              <a:t>Atelectasis (lung collapse)</a:t>
            </a:r>
          </a:p>
        </p:txBody>
      </p:sp>
    </p:spTree>
    <p:extLst>
      <p:ext uri="{BB962C8B-B14F-4D97-AF65-F5344CB8AC3E}">
        <p14:creationId xmlns:p14="http://schemas.microsoft.com/office/powerpoint/2010/main" val="14053427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7C6064-E627-4988-AC54-7A292E9A8A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748972"/>
          </a:xfrm>
        </p:spPr>
        <p:txBody>
          <a:bodyPr>
            <a:normAutofit fontScale="90000"/>
          </a:bodyPr>
          <a:lstStyle/>
          <a:p>
            <a:r>
              <a:rPr lang="en-US" dirty="0">
                <a:solidFill>
                  <a:srgbClr val="FF0000"/>
                </a:solidFill>
              </a:rPr>
              <a:t>Before The Procedure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CE6C97-5854-4B23-B7F0-535726ADB7B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2248" y="1208690"/>
            <a:ext cx="11101552" cy="496827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Explain the purpose,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risks/benefits, and steps of the procedure and obtain consent from the patient or appropriate legal design. R: An explanation helps orient the patient to the procedure assist in coping and provide an opportunity to ask question and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verbalise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anxiety</a:t>
            </a:r>
          </a:p>
          <a:p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Take Medical History such as Trouble in breathing, coughing, and hiccups, Had heart disease, Smoked </a:t>
            </a:r>
          </a:p>
          <a:p>
            <a:pPr marL="0" indent="0">
              <a:buNone/>
            </a:pPr>
            <a:r>
              <a:rPr lang="en-US" sz="2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Prepare Equipment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 Dressing set               Povidone / Alcohol                     Abraham’s needle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 Local </a:t>
            </a:r>
            <a:r>
              <a:rPr lang="en-US" sz="2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anaesthetic</a:t>
            </a: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e.g. lignocaine (lidocaine) 1%           Connecting tubing or 2%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 Syringe 50ml and 5ml        Formalin bottle                  Urine bottle x2 </a:t>
            </a:r>
          </a:p>
          <a:p>
            <a:pPr marL="0" indent="0">
              <a:buNone/>
            </a:pPr>
            <a:r>
              <a:rPr lang="en-US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 Needles (18 and 23           C+S bottle gauge)               3-way stopcock  Sterile Glove</a:t>
            </a:r>
          </a:p>
          <a:p>
            <a:endParaRPr lang="en-US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464956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4A0A2D-0C22-4AC3-8573-D9666667F7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Place patient upright / cardiac position and help patient maintain position during procedure. R: the upright position ensures that the diaphragm is more dependent and facilitates the removal of fluid that usually localizes at the base of the chest.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Explain that he/she will receive a local anesthetic to minimize pain during the procedure.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Clean patient skin with antiseptic to prevent infection and maintain</a:t>
            </a:r>
          </a:p>
          <a:p>
            <a:pPr>
              <a:buFont typeface="Wingdings" panose="05000000000000000000" pitchFamily="2" charset="2"/>
              <a:buChar char="q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0959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96966CC-B1FB-400E-B525-3DF0374A388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21120" t="37480" r="41552" b="9319"/>
          <a:stretch/>
        </p:blipFill>
        <p:spPr>
          <a:xfrm>
            <a:off x="2575034" y="1825625"/>
            <a:ext cx="7052442" cy="42073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733702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0A9F00F-5711-4129-AE44-F7C1870C1D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1034" y="830317"/>
            <a:ext cx="10302766" cy="5346646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b="1" dirty="0"/>
              <a:t>DURING PROCEDURE </a:t>
            </a:r>
          </a:p>
          <a:p>
            <a:r>
              <a:rPr lang="en-US" dirty="0"/>
              <a:t>Observe patient respiration rate and breathing pattern</a:t>
            </a:r>
          </a:p>
          <a:p>
            <a:r>
              <a:rPr lang="en-US" dirty="0"/>
              <a:t>Assess patient vital sign to prevent any complication such as hypovolemic shock during procedure. </a:t>
            </a:r>
          </a:p>
          <a:p>
            <a:r>
              <a:rPr lang="en-US" dirty="0"/>
              <a:t>Observe patient level of consciousness and give emotional support to reduce patient anxiety</a:t>
            </a:r>
          </a:p>
          <a:p>
            <a:r>
              <a:rPr lang="en-US" dirty="0"/>
              <a:t>Monitor saturation to prevent hypoxia.</a:t>
            </a:r>
          </a:p>
          <a:p>
            <a:pPr marL="0" indent="0">
              <a:buNone/>
            </a:pPr>
            <a:r>
              <a:rPr lang="en-US" b="1" dirty="0">
                <a:solidFill>
                  <a:srgbClr val="FF0000"/>
                </a:solidFill>
              </a:rPr>
              <a:t>AFTER PROCEDURE </a:t>
            </a:r>
          </a:p>
          <a:p>
            <a:r>
              <a:rPr lang="en-US" dirty="0"/>
              <a:t>Obtain a chest x-ray to evaluate the fluid level To compare the conditions of the lungs before and after the procedure. </a:t>
            </a:r>
          </a:p>
          <a:p>
            <a:r>
              <a:rPr lang="en-US" dirty="0"/>
              <a:t>Document the procedure, patient’s response, characteristics of fluid and amount, and patient response to follow-up</a:t>
            </a:r>
          </a:p>
          <a:p>
            <a:r>
              <a:rPr lang="en-US" dirty="0"/>
              <a:t>Provide post-procedural analgesics as needed To prevent patient from pain related to the incision site</a:t>
            </a:r>
          </a:p>
        </p:txBody>
      </p:sp>
    </p:spTree>
    <p:extLst>
      <p:ext uri="{BB962C8B-B14F-4D97-AF65-F5344CB8AC3E}">
        <p14:creationId xmlns:p14="http://schemas.microsoft.com/office/powerpoint/2010/main" val="22835606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CA0ECF5-B330-43BA-BF96-077D9168874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01523"/>
          </a:xfrm>
        </p:spPr>
        <p:txBody>
          <a:bodyPr>
            <a:normAutofit fontScale="90000"/>
          </a:bodyPr>
          <a:lstStyle/>
          <a:p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Paracentesis</a:t>
            </a:r>
            <a:br>
              <a:rPr lang="en-US" b="0" i="0" dirty="0">
                <a:solidFill>
                  <a:srgbClr val="FF0000"/>
                </a:solidFill>
                <a:effectLst/>
                <a:latin typeface="DeepSeek-CJK-patch"/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1875EBE-5D5A-4E95-8EB3-733FC69EF7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66648"/>
            <a:ext cx="10515600" cy="5010315"/>
          </a:xfrm>
        </p:spPr>
        <p:txBody>
          <a:bodyPr/>
          <a:lstStyle/>
          <a:p>
            <a:pPr marL="0" indent="0" algn="l">
              <a:buNone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A sterile procedure to remove fluid (</a:t>
            </a:r>
            <a:r>
              <a:rPr lang="en-US" b="0" i="1" dirty="0">
                <a:solidFill>
                  <a:srgbClr val="404040"/>
                </a:solidFill>
                <a:effectLst/>
                <a:latin typeface="DeepSeek-CJK-patch"/>
              </a:rPr>
              <a:t>ascites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) from the peritoneal cavity.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Indications</a:t>
            </a:r>
            <a:endParaRPr lang="en-US" b="0" i="0" dirty="0">
              <a:solidFill>
                <a:srgbClr val="FF0000"/>
              </a:solidFill>
              <a:effectLst/>
              <a:latin typeface="DeepSeek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Diagnostic:</a:t>
            </a:r>
            <a:endParaRPr lang="en-US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Unexplained ascites (e.g., infection, cancer).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Suspected spontaneous bacterial peritonitis (SBP).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Therapeutic:</a:t>
            </a:r>
            <a:endParaRPr lang="en-US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Respiratory distress due to fluid pressure.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Abdominal pain/discomfort.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706313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645032-F957-477A-A0ED-50A68D82845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5007" y="536028"/>
            <a:ext cx="10838793" cy="5640935"/>
          </a:xfrm>
        </p:spPr>
        <p:txBody>
          <a:bodyPr/>
          <a:lstStyle/>
          <a:p>
            <a:pPr marL="0" indent="0" algn="l">
              <a:buNone/>
            </a:pPr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Contraindications</a:t>
            </a:r>
            <a:endParaRPr lang="en-US" b="0" i="0" dirty="0">
              <a:solidFill>
                <a:srgbClr val="FF000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Severe bleeding disorders.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Bowel obstruction.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Skin infection at puncture site.</a:t>
            </a:r>
          </a:p>
          <a:p>
            <a:pPr marL="0" indent="0" algn="l">
              <a:buNone/>
            </a:pPr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Equipment Needed</a:t>
            </a:r>
            <a:endParaRPr lang="en-US" b="0" i="0" dirty="0">
              <a:solidFill>
                <a:srgbClr val="FF0000"/>
              </a:solidFill>
              <a:effectLst/>
              <a:latin typeface="DeepSeek-CJK-patch"/>
            </a:endParaRP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Sterile tray: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DeepSeek-CJK-patch"/>
              </a:rPr>
              <a:t>Needle,syringes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, tubes.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Dressing supplies: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Gauze, adhesive bandage.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Lab tubes: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Culture, albumin, cell count.</a:t>
            </a:r>
          </a:p>
          <a:p>
            <a:pPr algn="l">
              <a:buFont typeface="Arial" panose="020B0604020202020204" pitchFamily="34" charset="0"/>
              <a:buChar char="•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IV access kit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(for fluid replacement if needed).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809801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23B633-B52F-4837-B122-BB319849772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0621" y="483476"/>
            <a:ext cx="10723179" cy="5693487"/>
          </a:xfrm>
        </p:spPr>
        <p:txBody>
          <a:bodyPr>
            <a:normAutofit lnSpcReduction="10000"/>
          </a:bodyPr>
          <a:lstStyle/>
          <a:p>
            <a:pPr marL="0" indent="0" algn="l">
              <a:buNone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 </a:t>
            </a:r>
            <a:r>
              <a:rPr lang="en-US" b="1" i="0" dirty="0">
                <a:solidFill>
                  <a:srgbClr val="FF0000"/>
                </a:solidFill>
                <a:effectLst/>
                <a:latin typeface="DeepSeek-CJK-patch"/>
              </a:rPr>
              <a:t>Procedure Nursing Care</a:t>
            </a:r>
            <a:endParaRPr lang="en-US" b="0" i="0" dirty="0">
              <a:solidFill>
                <a:srgbClr val="FF0000"/>
              </a:solidFill>
              <a:effectLst/>
              <a:latin typeface="DeepSeek-CJK-patch"/>
            </a:endParaRP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Patient Education: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Explain steps, obtain consent.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Assessment:</a:t>
            </a:r>
            <a:endParaRPr lang="en-US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Vital signs (baseline).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Abdominal girth, weight.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Preparation:</a:t>
            </a:r>
            <a:endParaRPr lang="en-US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Empty bladder.</a:t>
            </a: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Position: Supine or slightly lateral.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Site: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Midline or lateral lower quadrant (ultrasound-guided).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Aseptic technique: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 Chlorhexidine prep, sterile drapes.</a:t>
            </a:r>
          </a:p>
          <a:p>
            <a:pPr algn="l">
              <a:buFont typeface="+mj-lt"/>
              <a:buAutoNum type="arabicPeriod"/>
            </a:pPr>
            <a:r>
              <a:rPr lang="en-US" b="1" i="0" dirty="0">
                <a:solidFill>
                  <a:srgbClr val="404040"/>
                </a:solidFill>
                <a:effectLst/>
                <a:latin typeface="DeepSeek-CJK-patch"/>
              </a:rPr>
              <a:t>Fluid removal:</a:t>
            </a:r>
            <a:endParaRPr lang="en-US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Diagnostic: 20–50 </a:t>
            </a:r>
            <a:r>
              <a:rPr lang="en-US" b="0" i="0" dirty="0" err="1">
                <a:solidFill>
                  <a:srgbClr val="404040"/>
                </a:solidFill>
                <a:effectLst/>
                <a:latin typeface="DeepSeek-CJK-patch"/>
              </a:rPr>
              <a:t>mL.</a:t>
            </a:r>
            <a:endParaRPr lang="en-US" b="0" i="0" dirty="0">
              <a:solidFill>
                <a:srgbClr val="404040"/>
              </a:solidFill>
              <a:effectLst/>
              <a:latin typeface="DeepSeek-CJK-patch"/>
            </a:endParaRPr>
          </a:p>
          <a:p>
            <a:pPr marL="742950" lvl="1" indent="-285750" algn="l">
              <a:buFont typeface="+mj-lt"/>
              <a:buAutoNum type="arabicPeriod"/>
            </a:pP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Therapeutic: Up to 4–6 L (</a:t>
            </a:r>
            <a:r>
              <a:rPr lang="en-US" b="0" i="1" dirty="0">
                <a:solidFill>
                  <a:srgbClr val="404040"/>
                </a:solidFill>
                <a:effectLst/>
                <a:latin typeface="DeepSeek-CJK-patch"/>
              </a:rPr>
              <a:t>monitor for hypotension</a:t>
            </a:r>
            <a:r>
              <a:rPr lang="en-US" b="0" i="0" dirty="0">
                <a:solidFill>
                  <a:srgbClr val="404040"/>
                </a:solidFill>
                <a:effectLst/>
                <a:latin typeface="DeepSeek-CJK-patch"/>
              </a:rPr>
              <a:t>).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34697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164</TotalTime>
  <Words>608</Words>
  <Application>Microsoft Office PowerPoint</Application>
  <PresentationFormat>Widescreen</PresentationFormat>
  <Paragraphs>83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__Source_Sans_3_11ceb6</vt:lpstr>
      <vt:lpstr>Arial</vt:lpstr>
      <vt:lpstr>Calibri</vt:lpstr>
      <vt:lpstr>Calibri Light</vt:lpstr>
      <vt:lpstr>DeepSeek-CJK-patch</vt:lpstr>
      <vt:lpstr>Times New Roman</vt:lpstr>
      <vt:lpstr>Wingdings</vt:lpstr>
      <vt:lpstr>Office Theme</vt:lpstr>
      <vt:lpstr>Thoracentesis</vt:lpstr>
      <vt:lpstr>Contraindication</vt:lpstr>
      <vt:lpstr>Before The Procedure </vt:lpstr>
      <vt:lpstr>PowerPoint Presentation</vt:lpstr>
      <vt:lpstr>PowerPoint Presentation</vt:lpstr>
      <vt:lpstr>PowerPoint Presentation</vt:lpstr>
      <vt:lpstr>Paracentesis 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Dell</dc:creator>
  <cp:lastModifiedBy>Dell</cp:lastModifiedBy>
  <cp:revision>12</cp:revision>
  <dcterms:created xsi:type="dcterms:W3CDTF">2025-05-02T19:25:36Z</dcterms:created>
  <dcterms:modified xsi:type="dcterms:W3CDTF">2025-05-03T06:28:03Z</dcterms:modified>
</cp:coreProperties>
</file>