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9" r:id="rId4"/>
    <p:sldId id="260" r:id="rId5"/>
    <p:sldId id="261" r:id="rId6"/>
    <p:sldId id="258" r:id="rId7"/>
    <p:sldId id="263" r:id="rId8"/>
    <p:sldId id="264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258" y="-1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105B-B9D5-4AA9-8A26-7501F6F6DEB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16DB-44FD-4AA7-85C7-9B8F6F9DE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7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105B-B9D5-4AA9-8A26-7501F6F6DEB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16DB-44FD-4AA7-85C7-9B8F6F9DE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177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105B-B9D5-4AA9-8A26-7501F6F6DEB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16DB-44FD-4AA7-85C7-9B8F6F9DE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536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105B-B9D5-4AA9-8A26-7501F6F6DEB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16DB-44FD-4AA7-85C7-9B8F6F9DE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56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105B-B9D5-4AA9-8A26-7501F6F6DEB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16DB-44FD-4AA7-85C7-9B8F6F9DE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761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105B-B9D5-4AA9-8A26-7501F6F6DEB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16DB-44FD-4AA7-85C7-9B8F6F9DE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569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105B-B9D5-4AA9-8A26-7501F6F6DEB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16DB-44FD-4AA7-85C7-9B8F6F9DE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58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105B-B9D5-4AA9-8A26-7501F6F6DEB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16DB-44FD-4AA7-85C7-9B8F6F9DE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97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105B-B9D5-4AA9-8A26-7501F6F6DEB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16DB-44FD-4AA7-85C7-9B8F6F9DE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20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105B-B9D5-4AA9-8A26-7501F6F6DEB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16DB-44FD-4AA7-85C7-9B8F6F9DE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11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7105B-B9D5-4AA9-8A26-7501F6F6DEB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216DB-44FD-4AA7-85C7-9B8F6F9DE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557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7105B-B9D5-4AA9-8A26-7501F6F6DEB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216DB-44FD-4AA7-85C7-9B8F6F9DE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2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1680" y="2132856"/>
            <a:ext cx="62646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        </a:t>
            </a:r>
            <a:r>
              <a:rPr lang="ar-IQ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كلية 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العلوم</a:t>
            </a:r>
            <a:r>
              <a:rPr lang="ar-IQ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قــســــــــــم الانـــظــــمــــة الــــطـبـيـة الـــذكــــــيـــة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Intelligent Medical Systems Department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Subject: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English Language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Class: Second  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Lecturer: 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MSC. </a:t>
            </a:r>
            <a:r>
              <a:rPr lang="en-US" sz="3200" b="1" dirty="0" err="1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Hussain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Lecture: (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2 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Present Simple and Preposition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4624"/>
            <a:ext cx="254507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08479" y="6396335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8064A2">
                    <a:lumMod val="50000"/>
                  </a:srgbClr>
                </a:solidFill>
                <a:latin typeface="Arabic Typesetting" pitchFamily="66" charset="-78"/>
                <a:cs typeface="Arabic Typesetting" pitchFamily="66" charset="-78"/>
              </a:rPr>
              <a:t>Study Year: 2024-2025</a:t>
            </a:r>
            <a:endParaRPr lang="en-US" sz="2400" dirty="0">
              <a:solidFill>
                <a:srgbClr val="8064A2">
                  <a:lumMod val="50000"/>
                </a:srgbClr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6125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709613"/>
            <a:ext cx="9205913" cy="544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5281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16632"/>
            <a:ext cx="849694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Sentence Structure</a:t>
            </a:r>
          </a:p>
          <a:p>
            <a:pPr algn="ctr"/>
            <a:r>
              <a:rPr lang="en-US" sz="28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Affirmative Sentences: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Structure:                                                              </a:t>
            </a:r>
            <a:r>
              <a:rPr lang="ar-IQ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                    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</a:t>
            </a:r>
            <a:r>
              <a:rPr lang="ar-IQ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IQ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القاعدة</a:t>
            </a:r>
            <a:endParaRPr lang="en-US" sz="28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+ verb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(add ‘s’ or ‘</a:t>
            </a:r>
            <a:r>
              <a:rPr lang="en-US" sz="2800" dirty="0" err="1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es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’ for third person singular)</a:t>
            </a:r>
            <a:r>
              <a:rPr lang="ar-IQ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+ comp.</a:t>
            </a:r>
          </a:p>
          <a:p>
            <a:endParaRPr lang="ar-IQ" sz="2800" dirty="0" smtClean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“He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reads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books.”</a:t>
            </a:r>
          </a:p>
          <a:p>
            <a:pPr algn="ctr"/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base verb + comp.</a:t>
            </a:r>
            <a:endParaRPr lang="ar-IQ" sz="28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“I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read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books.”</a:t>
            </a:r>
          </a:p>
          <a:p>
            <a:endParaRPr lang="ar-IQ" sz="28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en-US" sz="28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Negative Sentences: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Structure: </a:t>
            </a:r>
          </a:p>
          <a:p>
            <a:pPr algn="ctr"/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do/does + not + base verb</a:t>
            </a:r>
            <a:r>
              <a:rPr lang="ar-IQ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+ comp.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Examples: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“They do not (don’t) play soccer.”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“She does not (doesn’t) play soccer.”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5576" y="1655377"/>
            <a:ext cx="1000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(He, She, It)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99792" y="2924944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(I, We, They, You)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36296" y="5085184"/>
            <a:ext cx="172194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P.S. </a:t>
            </a:r>
          </a:p>
          <a:p>
            <a:r>
              <a:rPr lang="en-US" sz="20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Do: They, we, I, you.</a:t>
            </a:r>
          </a:p>
          <a:p>
            <a:r>
              <a:rPr lang="en-US" sz="20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Does: He, she, it.</a:t>
            </a:r>
          </a:p>
        </p:txBody>
      </p:sp>
    </p:spTree>
    <p:extLst>
      <p:ext uri="{BB962C8B-B14F-4D97-AF65-F5344CB8AC3E}">
        <p14:creationId xmlns:p14="http://schemas.microsoft.com/office/powerpoint/2010/main" val="1332343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541" y="620688"/>
            <a:ext cx="6894836" cy="6124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Forming Questions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28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Yes/No Questions: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Structure: </a:t>
            </a:r>
          </a:p>
          <a:p>
            <a:pPr algn="ctr"/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Do/Does + subject + base form of the verb?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Examples: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“Do you like pizza?”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“Does he like pizza?”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2800" dirty="0" err="1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</a:t>
            </a:r>
            <a:r>
              <a:rPr lang="en-US" sz="28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- Questions: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Structure: </a:t>
            </a:r>
            <a:r>
              <a:rPr lang="en-US" sz="2800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Wh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- word + do/does + subject + base form of the verb?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Examples: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“</a:t>
            </a:r>
            <a:r>
              <a:rPr lang="en-US" sz="28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Where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do they live</a:t>
            </a:r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?”</a:t>
            </a:r>
            <a:endParaRPr lang="en-US" sz="28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“</a:t>
            </a:r>
            <a:r>
              <a:rPr lang="en-US" sz="28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What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does she do</a:t>
            </a:r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?”</a:t>
            </a:r>
            <a:endParaRPr lang="en-US" sz="28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45140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844824"/>
            <a:ext cx="643958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Rules for Third Person Singular</a:t>
            </a:r>
          </a:p>
          <a:p>
            <a:r>
              <a:rPr lang="en-US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ar-IQ" sz="24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General Rule: Add ‘s’ to the base form (e.g., “run” → “runs”)</a:t>
            </a:r>
          </a:p>
          <a:p>
            <a:r>
              <a:rPr lang="en-US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Exceptions:</a:t>
            </a:r>
          </a:p>
          <a:p>
            <a:r>
              <a:rPr lang="en-US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ar-IQ" sz="24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Verbs ending in -o, -</a:t>
            </a:r>
            <a:r>
              <a:rPr lang="en-US" sz="2400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ch</a:t>
            </a:r>
            <a:r>
              <a:rPr lang="en-US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, -</a:t>
            </a:r>
            <a:r>
              <a:rPr lang="en-US" sz="2400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sh</a:t>
            </a:r>
            <a:r>
              <a:rPr lang="en-US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, -</a:t>
            </a:r>
            <a:r>
              <a:rPr lang="en-US" sz="2400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ss</a:t>
            </a:r>
            <a:r>
              <a:rPr lang="en-US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, -x, -z: add ‘</a:t>
            </a:r>
            <a:r>
              <a:rPr lang="en-US" sz="2400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es</a:t>
            </a:r>
            <a:r>
              <a:rPr lang="en-US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’ (e.g., “go” → “goes”)</a:t>
            </a:r>
          </a:p>
          <a:p>
            <a:r>
              <a:rPr lang="en-US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ar-IQ" sz="24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Verbs ending in consonant + y: change ‘y’ to ‘</a:t>
            </a:r>
            <a:r>
              <a:rPr lang="en-US" sz="2400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ies</a:t>
            </a:r>
            <a:r>
              <a:rPr lang="en-US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’ (e.g., “fly” → “flies”)</a:t>
            </a:r>
          </a:p>
        </p:txBody>
      </p:sp>
    </p:spTree>
    <p:extLst>
      <p:ext uri="{BB962C8B-B14F-4D97-AF65-F5344CB8AC3E}">
        <p14:creationId xmlns:p14="http://schemas.microsoft.com/office/powerpoint/2010/main" val="799591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0075" y="548680"/>
            <a:ext cx="646246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Prepositions</a:t>
            </a:r>
            <a:endParaRPr lang="en-US" sz="2400" b="1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What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Are Prepositions?</a:t>
            </a:r>
          </a:p>
          <a:p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Definition: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A preposition is a word that shows the relationship between a noun (or pronoun) and other parts of a sentence.</a:t>
            </a:r>
          </a:p>
          <a:p>
            <a:endParaRPr lang="ar-IQ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Key Idea: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Prepositions often tell us about </a:t>
            </a:r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place, 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time</a:t>
            </a:r>
            <a:r>
              <a:rPr lang="ar-IQ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, or </a:t>
            </a:r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direction.</a:t>
            </a:r>
          </a:p>
          <a:p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1. The book is </a:t>
            </a:r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on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the table.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2. She is sitting </a:t>
            </a:r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beside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her friend.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3. He went </a:t>
            </a:r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to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the park.</a:t>
            </a:r>
          </a:p>
        </p:txBody>
      </p:sp>
    </p:spTree>
    <p:extLst>
      <p:ext uri="{BB962C8B-B14F-4D97-AF65-F5344CB8AC3E}">
        <p14:creationId xmlns:p14="http://schemas.microsoft.com/office/powerpoint/2010/main" val="2398401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6632"/>
            <a:ext cx="646246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Types of Prepositions</a:t>
            </a:r>
          </a:p>
          <a:p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1. Prepositions of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Place: Shows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where something is.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Examples: The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keys are </a:t>
            </a:r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the bag.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The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painting is </a:t>
            </a:r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on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the wall.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He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is standing </a:t>
            </a:r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under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the tree.</a:t>
            </a:r>
          </a:p>
          <a:p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2. Prepositions of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Time: Shows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when something happens.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Examples: We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met </a:t>
            </a:r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on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Monday.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The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movie starts </a:t>
            </a:r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at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7 PM.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They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arrived </a:t>
            </a:r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the morning.</a:t>
            </a:r>
          </a:p>
          <a:p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3. Prepositions of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Direction: Shows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movement toward a specific direction.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Examples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He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is going </a:t>
            </a:r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to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the market.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She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walked </a:t>
            </a:r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into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the room.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They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moved </a:t>
            </a:r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toward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the exit.</a:t>
            </a:r>
          </a:p>
        </p:txBody>
      </p:sp>
    </p:spTree>
    <p:extLst>
      <p:ext uri="{BB962C8B-B14F-4D97-AF65-F5344CB8AC3E}">
        <p14:creationId xmlns:p14="http://schemas.microsoft.com/office/powerpoint/2010/main" val="1520887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04664"/>
            <a:ext cx="61024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Common Mistakes and Tips</a:t>
            </a:r>
          </a:p>
          <a:p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Mistakes to Avoid: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1. Using the wrong preposition: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Incorrect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: She depends in her brother.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: She depends on her brother.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2. Omitting the preposition: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Incorrect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: I am good English.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: I am good at English.</a:t>
            </a:r>
          </a:p>
          <a:p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Tips: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• Memorize common phrases with prepositions.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• Practice prepositions in context (e.g., sentences).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• Remember that prepositions are often followed by a noun or pronoun.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55976" y="1656064"/>
            <a:ext cx="44644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P.S. The preposition used in the examples are </a:t>
            </a:r>
            <a:r>
              <a:rPr lang="en-US" sz="24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dependent prepositions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 There are prepositions that follow certain verbs, adjectives, or nouns, forming fixed expressions.</a:t>
            </a:r>
            <a:endParaRPr lang="en-US" sz="24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31015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1800" y="2708920"/>
            <a:ext cx="365997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Thank you</a:t>
            </a:r>
            <a:endParaRPr lang="en-US" sz="88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04076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615</Words>
  <Application>Microsoft Office PowerPoint</Application>
  <PresentationFormat>On-screen Show (4:3)</PresentationFormat>
  <Paragraphs>92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Language</dc:title>
  <dc:creator>Maher</dc:creator>
  <cp:lastModifiedBy>Maher</cp:lastModifiedBy>
  <cp:revision>12</cp:revision>
  <dcterms:created xsi:type="dcterms:W3CDTF">2025-01-21T18:47:37Z</dcterms:created>
  <dcterms:modified xsi:type="dcterms:W3CDTF">2025-03-06T21:24:41Z</dcterms:modified>
</cp:coreProperties>
</file>