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3" r:id="rId5"/>
    <p:sldId id="275" r:id="rId6"/>
    <p:sldId id="284" r:id="rId7"/>
    <p:sldId id="300" r:id="rId8"/>
    <p:sldId id="292" r:id="rId9"/>
    <p:sldId id="301" r:id="rId10"/>
    <p:sldId id="302" r:id="rId11"/>
    <p:sldId id="289" r:id="rId12"/>
    <p:sldId id="288" r:id="rId13"/>
    <p:sldId id="303" r:id="rId14"/>
    <p:sldId id="304" r:id="rId15"/>
    <p:sldId id="274" r:id="rId16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573E"/>
    <a:srgbClr val="D8BEB2"/>
    <a:srgbClr val="753F2D"/>
    <a:srgbClr val="5E3324"/>
    <a:srgbClr val="8A4C34"/>
    <a:srgbClr val="815550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24" autoAdjust="0"/>
    <p:restoredTop sz="96327"/>
  </p:normalViewPr>
  <p:slideViewPr>
    <p:cSldViewPr snapToGrid="0">
      <p:cViewPr varScale="1">
        <p:scale>
          <a:sx n="62" d="100"/>
          <a:sy n="62" d="100"/>
        </p:scale>
        <p:origin x="624" y="52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B30D67-EB7C-4323-A6AB-20071C4FC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6DD94-0E47-FE33-5C0F-9E497B99BE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33F7E-3633-4FA3-974D-CA21FB24834F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36FF0-1B83-FCD7-197D-6F6CBEA8FE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88305-7C09-5A95-A84B-C7CEA8D00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2836-E43C-41FF-A11B-3D8AB6E6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3/1/2025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24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P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8561250" cy="2387600"/>
          </a:xfrm>
        </p:spPr>
        <p:txBody>
          <a:bodyPr>
            <a:normAutofit/>
          </a:bodyPr>
          <a:lstStyle/>
          <a:p>
            <a:r>
              <a:rPr lang="en-US" dirty="0"/>
              <a:t>	Medical Microbiology 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757" y="5070297"/>
            <a:ext cx="9220748" cy="1493974"/>
          </a:xfrm>
        </p:spPr>
        <p:txBody>
          <a:bodyPr/>
          <a:lstStyle/>
          <a:p>
            <a:r>
              <a:rPr lang="en-US" dirty="0" err="1"/>
              <a:t>M.S.c</a:t>
            </a:r>
            <a:r>
              <a:rPr lang="en-US" dirty="0"/>
              <a:t> Amna shaker</a:t>
            </a:r>
          </a:p>
          <a:p>
            <a:r>
              <a:rPr lang="en-US" dirty="0"/>
              <a:t>Lecture FOUR </a:t>
            </a:r>
          </a:p>
          <a:p>
            <a:r>
              <a:rPr lang="en-US" dirty="0" err="1"/>
              <a:t>Almustaqbal</a:t>
            </a:r>
            <a:r>
              <a:rPr lang="en-US" dirty="0"/>
              <a:t> university  </a:t>
            </a:r>
          </a:p>
          <a:p>
            <a:r>
              <a:rPr lang="en-US" dirty="0"/>
              <a:t>Department </a:t>
            </a:r>
            <a:r>
              <a:rPr lang="en-US"/>
              <a:t>of Medical </a:t>
            </a:r>
            <a:r>
              <a:rPr lang="en-US" dirty="0"/>
              <a:t>Biotechnology</a:t>
            </a:r>
            <a:endParaRPr lang="en-PK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8B1DF3-ADD3-0DDB-4D6A-41A7BCE7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729"/>
            <a:ext cx="2393878" cy="230824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BE5C8D6-6E63-D588-BC5C-BF948438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530" y="463737"/>
            <a:ext cx="2034283" cy="18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B996D-0782-04F4-3A13-9A8C4F271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4C3197D-D21D-3A2E-E4D6-0DC1180B9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234" y="986318"/>
            <a:ext cx="7489860" cy="485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83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D270E-66CC-8280-EC70-12C5340D6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560C9AF3-C742-A880-42D4-DEFB1953B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216" y="1447800"/>
            <a:ext cx="6154434" cy="39624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D57C80E-730F-5ABD-77E8-3D28BBF908EA}"/>
              </a:ext>
            </a:extLst>
          </p:cNvPr>
          <p:cNvSpPr txBox="1"/>
          <p:nvPr/>
        </p:nvSpPr>
        <p:spPr>
          <a:xfrm>
            <a:off x="4195195" y="647003"/>
            <a:ext cx="19829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dirty="0"/>
              <a:t>E. Coli 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267968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503434"/>
            <a:ext cx="11634798" cy="1171254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Laboratory diagnosis of Enteric fever; Cholera, Salmonella: shigella, E.coli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1584788"/>
            <a:ext cx="11224742" cy="497145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Enteric fever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also known as typhoid fever, is a common infectious disease in low and middle income countries. It is the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commonest bacterial cause of fever 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.About 14 million people are affected annually, mainly in low and middle income countries 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How is it diagnosed?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Enteric fever is mainly a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clinical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diagnosis based on history and examination. A gradual onset of fever, particularly with one or more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abdominal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symptoms.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85286A-EACA-BF7C-E68F-04490151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576072"/>
            <a:ext cx="11359999" cy="6281928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7030A0"/>
                </a:solidFill>
                <a:latin typeface="Arial"/>
                <a:cs typeface="Times New Roman" panose="02020603050405020304" pitchFamily="18" charset="0"/>
              </a:rPr>
              <a:t>The </a:t>
            </a: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laboratory diagnosis for Enteric Fever (Typhoid and Paratyphoid) 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1-Blood Culture: Gold standard for early diagnosis; detects Salmonella Typhi or </a:t>
            </a:r>
            <a:r>
              <a:rPr kumimoji="0" lang="en-US" sz="2400" b="1" i="0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Paratyphi</a:t>
            </a: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Times New Roman" panose="02020603050405020304" pitchFamily="18" charset="0"/>
              </a:rPr>
              <a:t>2- </a:t>
            </a:r>
            <a:r>
              <a:rPr kumimoji="0" lang="en-US" sz="2400" b="1" i="0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Widal</a:t>
            </a: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Test: Serological test detecting antibodies against Salmonella antigens (O and H). Limited by false positives/negatives.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Times New Roman" panose="02020603050405020304" pitchFamily="18" charset="0"/>
              </a:rPr>
              <a:t>3- </a:t>
            </a: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Bone Marrow Culture: More sensitive than blood culture, especially in treated cases.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Times New Roman" panose="02020603050405020304" pitchFamily="18" charset="0"/>
              </a:rPr>
              <a:t>4- </a:t>
            </a: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PCR: Detects Salmonella DNA; highly specific and sensitive. 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A51880-185D-5437-767E-1074280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2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17AC19-117A-03A2-68B1-E110B213A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0" y="301752"/>
            <a:ext cx="9300064" cy="5948323"/>
          </a:xfrm>
        </p:spPr>
        <p:txBody>
          <a:bodyPr/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The laboratory diagnosis for </a:t>
            </a:r>
            <a:r>
              <a:rPr lang="en-US" b="1" dirty="0">
                <a:solidFill>
                  <a:srgbClr val="7030A0"/>
                </a:solidFill>
              </a:rPr>
              <a:t>Cholera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latin typeface="Arial Black" panose="020B0A04020102020204" pitchFamily="34" charset="0"/>
              </a:rPr>
              <a:t>Stool Culture</a:t>
            </a:r>
            <a:r>
              <a:rPr lang="en-US" dirty="0">
                <a:latin typeface="Arial Black" panose="020B0A04020102020204" pitchFamily="34" charset="0"/>
              </a:rPr>
              <a:t>: Confirms </a:t>
            </a:r>
            <a:r>
              <a:rPr lang="en-US" i="1" u="sng" dirty="0">
                <a:latin typeface="Arial Black" panose="020B0A04020102020204" pitchFamily="34" charset="0"/>
              </a:rPr>
              <a:t>Vibrio cholerae</a:t>
            </a:r>
            <a:r>
              <a:rPr lang="en-US" dirty="0">
                <a:latin typeface="Arial Black" panose="020B0A04020102020204" pitchFamily="34" charset="0"/>
              </a:rPr>
              <a:t>; uses selective media like TCBS agar.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latin typeface="Arial Black" panose="020B0A04020102020204" pitchFamily="34" charset="0"/>
              </a:rPr>
              <a:t>Rapid Diagnostic Tests (RDTs)</a:t>
            </a:r>
            <a:r>
              <a:rPr lang="en-US" dirty="0">
                <a:latin typeface="Arial Black" panose="020B0A04020102020204" pitchFamily="34" charset="0"/>
              </a:rPr>
              <a:t>: Detect </a:t>
            </a:r>
            <a:r>
              <a:rPr lang="en-US" dirty="0">
                <a:highlight>
                  <a:srgbClr val="FFFF00"/>
                </a:highlight>
                <a:latin typeface="Arial Black" panose="020B0A04020102020204" pitchFamily="34" charset="0"/>
              </a:rPr>
              <a:t>cholera antigens </a:t>
            </a:r>
            <a:r>
              <a:rPr lang="en-US" dirty="0">
                <a:latin typeface="Arial Black" panose="020B0A04020102020204" pitchFamily="34" charset="0"/>
              </a:rPr>
              <a:t>in stool; useful in outbreaks.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latin typeface="Arial Black" panose="020B0A04020102020204" pitchFamily="34" charset="0"/>
              </a:rPr>
              <a:t>Dark-Field Microscopy</a:t>
            </a:r>
            <a:r>
              <a:rPr lang="en-US" dirty="0">
                <a:latin typeface="Arial Black" panose="020B0A04020102020204" pitchFamily="34" charset="0"/>
              </a:rPr>
              <a:t>: </a:t>
            </a:r>
            <a:r>
              <a:rPr lang="en-US" dirty="0">
                <a:highlight>
                  <a:srgbClr val="FFFF00"/>
                </a:highlight>
                <a:latin typeface="Arial Black" panose="020B0A04020102020204" pitchFamily="34" charset="0"/>
              </a:rPr>
              <a:t>Observes motile </a:t>
            </a:r>
            <a:r>
              <a:rPr lang="en-US" dirty="0" err="1">
                <a:highlight>
                  <a:srgbClr val="FFFF00"/>
                </a:highlight>
                <a:latin typeface="Arial Black" panose="020B0A04020102020204" pitchFamily="34" charset="0"/>
              </a:rPr>
              <a:t>vibrios</a:t>
            </a:r>
            <a:r>
              <a:rPr lang="en-US" dirty="0">
                <a:highlight>
                  <a:srgbClr val="FFFF00"/>
                </a:highlight>
                <a:latin typeface="Arial Black" panose="020B0A04020102020204" pitchFamily="34" charset="0"/>
              </a:rPr>
              <a:t> </a:t>
            </a:r>
            <a:r>
              <a:rPr lang="en-US" dirty="0">
                <a:latin typeface="Arial Black" panose="020B0A04020102020204" pitchFamily="34" charset="0"/>
              </a:rPr>
              <a:t>in fresh stool samples.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latin typeface="Arial Black" panose="020B0A04020102020204" pitchFamily="34" charset="0"/>
              </a:rPr>
              <a:t>PCR</a:t>
            </a:r>
            <a:r>
              <a:rPr lang="en-US" dirty="0">
                <a:latin typeface="Arial Black" panose="020B0A04020102020204" pitchFamily="34" charset="0"/>
              </a:rPr>
              <a:t>: Identifies </a:t>
            </a:r>
            <a:r>
              <a:rPr lang="en-US" dirty="0">
                <a:highlight>
                  <a:srgbClr val="FFFF00"/>
                </a:highlight>
                <a:latin typeface="Arial Black" panose="020B0A04020102020204" pitchFamily="34" charset="0"/>
              </a:rPr>
              <a:t>cholera toxin genes</a:t>
            </a:r>
            <a:r>
              <a:rPr lang="en-US" dirty="0">
                <a:latin typeface="Arial Black" panose="020B0A04020102020204" pitchFamily="34" charset="0"/>
              </a:rPr>
              <a:t>.</a:t>
            </a:r>
          </a:p>
          <a:p>
            <a:endParaRPr lang="ar-EG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00707C4-C9CA-F4F1-F879-A9AEF81E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50290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8C342C-CAE0-1F4E-8F45-35CC7DE56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301752"/>
            <a:ext cx="11620072" cy="62531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The laboratory diagnosis for </a:t>
            </a:r>
            <a:r>
              <a:rPr lang="en-US" sz="2400" dirty="0">
                <a:solidFill>
                  <a:srgbClr val="7030A0"/>
                </a:solidFill>
              </a:rPr>
              <a:t>Salmonella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endParaRPr lang="en-US" sz="20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Arial Black" panose="020B0A04020102020204" pitchFamily="34" charset="0"/>
              </a:rPr>
              <a:t>Stool Culture</a:t>
            </a:r>
            <a:r>
              <a:rPr lang="en-US" sz="2400" dirty="0">
                <a:latin typeface="Arial Black" panose="020B0A04020102020204" pitchFamily="34" charset="0"/>
              </a:rPr>
              <a:t>: Primary diagnostic method; isolates </a:t>
            </a:r>
            <a:r>
              <a:rPr lang="en-US" sz="2400" i="1" dirty="0">
                <a:latin typeface="Arial Black" panose="020B0A04020102020204" pitchFamily="34" charset="0"/>
              </a:rPr>
              <a:t>Salmonella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highlight>
                  <a:srgbClr val="FFFF00"/>
                </a:highlight>
                <a:latin typeface="Arial Black" panose="020B0A04020102020204" pitchFamily="34" charset="0"/>
              </a:rPr>
              <a:t>from feces.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Arial Black" panose="020B0A04020102020204" pitchFamily="34" charset="0"/>
              </a:rPr>
              <a:t>Blood Culture</a:t>
            </a:r>
            <a:r>
              <a:rPr lang="en-US" sz="2400" dirty="0">
                <a:latin typeface="Arial Black" panose="020B0A04020102020204" pitchFamily="34" charset="0"/>
              </a:rPr>
              <a:t>: Used in systemic infections.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Arial Black" panose="020B0A04020102020204" pitchFamily="34" charset="0"/>
              </a:rPr>
              <a:t>Serotyping</a:t>
            </a:r>
            <a:r>
              <a:rPr lang="en-US" sz="2400" dirty="0">
                <a:latin typeface="Arial Black" panose="020B0A04020102020204" pitchFamily="34" charset="0"/>
              </a:rPr>
              <a:t>: Identifies specific </a:t>
            </a:r>
            <a:r>
              <a:rPr lang="en-US" sz="2400" i="1" dirty="0">
                <a:latin typeface="Arial Black" panose="020B0A04020102020204" pitchFamily="34" charset="0"/>
              </a:rPr>
              <a:t>Salmonella</a:t>
            </a:r>
            <a:r>
              <a:rPr lang="en-US" sz="2400" dirty="0">
                <a:latin typeface="Arial Black" panose="020B0A04020102020204" pitchFamily="34" charset="0"/>
              </a:rPr>
              <a:t> serovars.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Arial Black" panose="020B0A04020102020204" pitchFamily="34" charset="0"/>
              </a:rPr>
              <a:t>Molecular Tests</a:t>
            </a:r>
            <a:r>
              <a:rPr lang="en-US" sz="2400" dirty="0">
                <a:latin typeface="Arial Black" panose="020B0A04020102020204" pitchFamily="34" charset="0"/>
              </a:rPr>
              <a:t>: PCR for rapid detection.</a:t>
            </a:r>
            <a:endParaRPr lang="en-US" sz="2400" b="1" dirty="0"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56602DF-7530-F522-C2B5-C7C8D41E9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801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8FF5-FBCE-4338-4FBD-501FF4284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32D6F84-17AF-8ED2-B552-2CD718A20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301752"/>
            <a:ext cx="11620072" cy="62531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The laboratory diagnosis for </a:t>
            </a:r>
            <a:r>
              <a:rPr lang="en-US" sz="2400" dirty="0">
                <a:solidFill>
                  <a:srgbClr val="7030A0"/>
                </a:solidFill>
              </a:rPr>
              <a:t>Shigella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endParaRPr lang="en-US" sz="20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1- Stool Culture: Gold standard; isolates Shigella species.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2-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Microscopy: Detects pus cells and red blood cells in stool.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3-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PCR: Confirms Shigella DNA; useful in outbreaks.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4-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Serotyping: Differentiates Shigella specie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CD26970-AE5D-A6B9-ADED-263D6F61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21037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904F6-6AE6-0999-9A8B-7BC5B367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17BF491-3B5A-C85A-9965-22CFB6DC0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301752"/>
            <a:ext cx="11620072" cy="62531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The laboratory diagnosis for E</a:t>
            </a:r>
            <a:r>
              <a:rPr lang="en-US" sz="2800" dirty="0">
                <a:solidFill>
                  <a:srgbClr val="7030A0"/>
                </a:solidFill>
              </a:rPr>
              <a:t>. coli (Pathogenic Strains)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Stool Culture: Identifies pathogenic strains like EHEC, ETEC,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PCR: Detects virulence </a:t>
            </a:r>
            <a:r>
              <a:rPr lang="en-US" sz="2400" b="1">
                <a:solidFill>
                  <a:schemeClr val="tx1"/>
                </a:solidFill>
                <a:latin typeface="Arial Black" panose="020B0A04020102020204" pitchFamily="34" charset="0"/>
              </a:rPr>
              <a:t>genes (toxin </a:t>
            </a: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in EHEC).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Serotyping: Differentiates pathogenic from commensal strains.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ELISA: Detects toxin in stool sample</a:t>
            </a:r>
            <a:r>
              <a:rPr lang="en-US" sz="2000" b="1" dirty="0"/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4FB9602-C945-686F-0FED-01318D3BA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4934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EF94AB7-CD54-8658-9D31-A997C3F15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1019175"/>
            <a:ext cx="95250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3CF246CD-FEA0-92C6-85B6-88143D08B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330" y="565079"/>
            <a:ext cx="7541232" cy="540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98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83CE7D-BFC6-4030-A335-E7F88DB6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1F98F7-6576-47F1-AD63-56E26C33974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5B4CAA5-BE7A-46AB-97ED-63B24C46A3A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394</Words>
  <Application>Microsoft Office PowerPoint</Application>
  <PresentationFormat>شاشة عريضة</PresentationFormat>
  <Paragraphs>47</Paragraphs>
  <Slides>12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Calibri</vt:lpstr>
      <vt:lpstr>Office Theme</vt:lpstr>
      <vt:lpstr> Medical Microbiology </vt:lpstr>
      <vt:lpstr>Laboratory diagnosis of Enteric fever; Cholera, Salmonella: shigella, E.coli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2022-06-28T06:29:45Z</dcterms:created>
  <dcterms:modified xsi:type="dcterms:W3CDTF">2025-03-01T06:55:21Z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