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70" r:id="rId2"/>
    <p:sldId id="257" r:id="rId3"/>
    <p:sldId id="258" r:id="rId4"/>
    <p:sldId id="259" r:id="rId5"/>
    <p:sldId id="260" r:id="rId6"/>
    <p:sldId id="261" r:id="rId7"/>
    <p:sldId id="281" r:id="rId8"/>
    <p:sldId id="282" r:id="rId9"/>
    <p:sldId id="271" r:id="rId10"/>
    <p:sldId id="278" r:id="rId11"/>
    <p:sldId id="272" r:id="rId12"/>
    <p:sldId id="273" r:id="rId13"/>
    <p:sldId id="276" r:id="rId14"/>
    <p:sldId id="274" r:id="rId15"/>
    <p:sldId id="266" r:id="rId16"/>
    <p:sldId id="267" r:id="rId17"/>
    <p:sldId id="277" r:id="rId18"/>
    <p:sldId id="279" r:id="rId19"/>
    <p:sldId id="275" r:id="rId20"/>
    <p:sldId id="280" r:id="rId21"/>
    <p:sldId id="283" r:id="rId22"/>
    <p:sldId id="284" r:id="rId23"/>
    <p:sldId id="269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75" d="100"/>
          <a:sy n="75" d="100"/>
        </p:scale>
        <p:origin x="-1522" y="-48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C18A56-4AAD-4813-9D50-33A23903A88A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A59C5E-9C00-431F-BBFD-B6C7D594C7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17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A59C5E-9C00-431F-BBFD-B6C7D594C7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921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02DD-5146-46AF-9EC3-C75CB5BF6069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88F7-B1AA-4119-8C92-EA6FECD52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482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02DD-5146-46AF-9EC3-C75CB5BF6069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88F7-B1AA-4119-8C92-EA6FECD52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147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02DD-5146-46AF-9EC3-C75CB5BF6069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88F7-B1AA-4119-8C92-EA6FECD52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40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02DD-5146-46AF-9EC3-C75CB5BF6069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88F7-B1AA-4119-8C92-EA6FECD52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893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02DD-5146-46AF-9EC3-C75CB5BF6069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88F7-B1AA-4119-8C92-EA6FECD52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16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02DD-5146-46AF-9EC3-C75CB5BF6069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88F7-B1AA-4119-8C92-EA6FECD52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50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02DD-5146-46AF-9EC3-C75CB5BF6069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88F7-B1AA-4119-8C92-EA6FECD52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070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02DD-5146-46AF-9EC3-C75CB5BF6069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88F7-B1AA-4119-8C92-EA6FECD52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192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02DD-5146-46AF-9EC3-C75CB5BF6069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88F7-B1AA-4119-8C92-EA6FECD52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29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02DD-5146-46AF-9EC3-C75CB5BF6069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88F7-B1AA-4119-8C92-EA6FECD52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498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202DD-5146-46AF-9EC3-C75CB5BF6069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88F7-B1AA-4119-8C92-EA6FECD52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47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202DD-5146-46AF-9EC3-C75CB5BF6069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88F7-B1AA-4119-8C92-EA6FECD521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533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91680" y="2132856"/>
            <a:ext cx="626469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smtClean="0">
                <a:latin typeface="Arabic Typesetting" pitchFamily="66" charset="-78"/>
                <a:cs typeface="Arabic Typesetting" pitchFamily="66" charset="-78"/>
              </a:rPr>
              <a:t>                                          </a:t>
            </a:r>
            <a:r>
              <a:rPr lang="ar-IQ" sz="3200" b="1" dirty="0" smtClean="0">
                <a:latin typeface="Arabic Typesetting" pitchFamily="66" charset="-78"/>
                <a:cs typeface="Arabic Typesetting" pitchFamily="66" charset="-78"/>
              </a:rPr>
              <a:t>كلية </a:t>
            </a:r>
            <a:r>
              <a:rPr lang="ar-IQ" sz="3200" b="1" dirty="0">
                <a:latin typeface="Arabic Typesetting" pitchFamily="66" charset="-78"/>
                <a:cs typeface="Arabic Typesetting" pitchFamily="66" charset="-78"/>
              </a:rPr>
              <a:t>العلوم</a:t>
            </a:r>
            <a:r>
              <a:rPr lang="ar-IQ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latin typeface="Arabic Typesetting" pitchFamily="66" charset="-78"/>
                <a:cs typeface="Arabic Typesetting" pitchFamily="66" charset="-78"/>
              </a:rPr>
            </a:br>
            <a:r>
              <a:rPr lang="ar-IQ" sz="3200" b="1" dirty="0">
                <a:latin typeface="Arabic Typesetting" pitchFamily="66" charset="-78"/>
                <a:cs typeface="Arabic Typesetting" pitchFamily="66" charset="-78"/>
              </a:rPr>
              <a:t>قــســــــــــم الانـــظــــمــــة الــــطـبـيـة الـــذكــــــيـــة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latin typeface="Arabic Typesetting" pitchFamily="66" charset="-78"/>
                <a:cs typeface="Arabic Typesetting" pitchFamily="66" charset="-78"/>
              </a:rPr>
              <a:t>Intelligent Medical Systems Department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latin typeface="Arabic Typesetting" pitchFamily="66" charset="-78"/>
                <a:cs typeface="Arabic Typesetting" pitchFamily="66" charset="-78"/>
              </a:rPr>
              <a:t>Subject: </a:t>
            </a:r>
            <a:r>
              <a:rPr lang="en-US" sz="3200" b="1" dirty="0" smtClean="0">
                <a:latin typeface="Arabic Typesetting" pitchFamily="66" charset="-78"/>
                <a:cs typeface="Arabic Typesetting" pitchFamily="66" charset="-78"/>
              </a:rPr>
              <a:t>English Language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latin typeface="Arabic Typesetting" pitchFamily="66" charset="-78"/>
                <a:cs typeface="Arabic Typesetting" pitchFamily="66" charset="-78"/>
              </a:rPr>
              <a:t>Class: Second  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latin typeface="Arabic Typesetting" pitchFamily="66" charset="-78"/>
                <a:cs typeface="Arabic Typesetting" pitchFamily="66" charset="-78"/>
              </a:rPr>
              <a:t>Lecturer:  </a:t>
            </a:r>
            <a:r>
              <a:rPr lang="en-US" sz="3200" b="1" dirty="0" smtClean="0">
                <a:latin typeface="Arabic Typesetting" pitchFamily="66" charset="-78"/>
                <a:cs typeface="Arabic Typesetting" pitchFamily="66" charset="-78"/>
              </a:rPr>
              <a:t>MSC. </a:t>
            </a:r>
            <a:r>
              <a:rPr lang="en-US" sz="3200" b="1" dirty="0" err="1" smtClean="0"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200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 smtClean="0">
                <a:latin typeface="Arabic Typesetting" pitchFamily="66" charset="-78"/>
                <a:cs typeface="Arabic Typesetting" pitchFamily="66" charset="-78"/>
              </a:rPr>
              <a:t>Hussain</a:t>
            </a:r>
            <a:r>
              <a:rPr lang="en-US" sz="3200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 smtClean="0"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200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latin typeface="Arabic Typesetting" pitchFamily="66" charset="-78"/>
                <a:cs typeface="Arabic Typesetting" pitchFamily="66" charset="-78"/>
              </a:rPr>
              <a:t>Lecture: ( 1 )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Past simple and Possessive Adjectives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4624"/>
            <a:ext cx="254507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08479" y="6396335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Study Year: 2024-2025</a:t>
            </a:r>
            <a:endParaRPr lang="en-US" sz="2400" dirty="0">
              <a:solidFill>
                <a:schemeClr val="accent4">
                  <a:lumMod val="50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4648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692696"/>
            <a:ext cx="74888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Common Irregular Verbs in Detail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Begin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→ Began → Begun: He began the project last year.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Choose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→ Chose → Chosen: She chose a red dress for the event.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Drive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→ Drove → Driven: They drove to the countryside last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Sunday.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24337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314" y="188640"/>
            <a:ext cx="700999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He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played piano yesterday.      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(Make question)</a:t>
            </a:r>
          </a:p>
          <a:p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b="1" dirty="0" smtClean="0">
                <a:latin typeface="Arabic Typesetting" pitchFamily="66" charset="-78"/>
                <a:cs typeface="Arabic Typesetting" pitchFamily="66" charset="-78"/>
              </a:rPr>
              <a:t>Did + S + Base verb + comp ?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A/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Did he play piano yesterday?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He played piano yesterday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      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(Use “Did not”)</a:t>
            </a:r>
            <a:endParaRPr lang="en-US" sz="28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b="1" dirty="0" smtClean="0">
                <a:latin typeface="Arabic Typesetting" pitchFamily="66" charset="-78"/>
                <a:cs typeface="Arabic Typesetting" pitchFamily="66" charset="-78"/>
              </a:rPr>
              <a:t>S + Did not + base verb+ comp.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A/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He did not play piano yesterday.</a:t>
            </a:r>
          </a:p>
          <a:p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He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play 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piano yesterday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      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(Correct and Use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“Did not”)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He did not play piano yesterday.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45556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78" y="1412776"/>
            <a:ext cx="9022022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Which sentence is correct: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He buy a car yesterday.                      Or                     He bought a car yesterday.</a:t>
            </a:r>
          </a:p>
          <a:p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Did he bought a car yesterday?         Or                    Did he buy a car yesterday?</a:t>
            </a:r>
          </a:p>
          <a:p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She traveled to Turkey yesterday.       Or                   She travels to Turkey yesterdays.</a:t>
            </a:r>
          </a:p>
        </p:txBody>
      </p:sp>
    </p:spTree>
    <p:extLst>
      <p:ext uri="{BB962C8B-B14F-4D97-AF65-F5344CB8AC3E}">
        <p14:creationId xmlns:p14="http://schemas.microsoft.com/office/powerpoint/2010/main" val="4951740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836712"/>
            <a:ext cx="9180512" cy="59031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Fill-in-the-Blank Exercise:</a:t>
            </a:r>
          </a:p>
          <a:p>
            <a:pPr lvl="0"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Complete the sentences with the correct past tense verb:</a:t>
            </a:r>
          </a:p>
          <a:p>
            <a:pPr lvl="0"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- She </a:t>
            </a:r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______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(visit) her grandmother last weekend.</a:t>
            </a:r>
          </a:p>
          <a:p>
            <a:pPr lvl="0"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- They ______ (go) to the park yesterday.</a:t>
            </a:r>
          </a:p>
          <a:p>
            <a:pPr lvl="0">
              <a:spcBef>
                <a:spcPct val="20000"/>
              </a:spcBef>
            </a:pPr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A/</a:t>
            </a:r>
          </a:p>
          <a:p>
            <a:pPr lvl="0">
              <a:spcBef>
                <a:spcPct val="20000"/>
              </a:spcBef>
            </a:pPr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1- visited                                              2- went</a:t>
            </a:r>
            <a:endParaRPr lang="en-US" sz="32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lvl="0"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Correct the Mistake:</a:t>
            </a:r>
          </a:p>
          <a:p>
            <a:pPr lvl="0"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Find and fix the errors in these sentences:</a:t>
            </a:r>
          </a:p>
          <a:p>
            <a:pPr lvl="0"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- He didn't went to school last Monday</a:t>
            </a:r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.         A</a:t>
            </a:r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/ Go</a:t>
            </a:r>
            <a:endParaRPr lang="en-US" sz="32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lvl="0"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- Did she played basketball yesterday</a:t>
            </a:r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?            A</a:t>
            </a:r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/ Play</a:t>
            </a:r>
            <a:endParaRPr lang="en-US" sz="32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69968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468" y="116632"/>
            <a:ext cx="903649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“A Day at the Beach”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“Last weekend, Sarah and her family went to the beach. They woke up early and packed their bags. Sarah brought her swimsuit, sunscreen, and a book. When they arrived, the sun was shining, and the water looked beautiful.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Sarah’s little brother built a sandcastle, and her parents sat under an umbrella. Sarah swam in the sea and read her book by the shore. In the afternoon, they ate sandwiches and drank lemonade.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At sunset, they packed up and went home. It was a perfect day, and Sarah felt happy and relaxed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.”</a:t>
            </a:r>
            <a:endParaRPr lang="ar-IQ" sz="32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14693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5" y="332656"/>
            <a:ext cx="8928991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Possessive Adjectives</a:t>
            </a:r>
            <a:endParaRPr lang="ar-IQ" sz="2400" b="1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What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Are Possessive Adjectives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?</a:t>
            </a:r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Definition: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Possessive adjectives are words used to show ownership or a relationship to someone or something.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- My</a:t>
            </a:r>
            <a:r>
              <a:rPr lang="ar-IQ" sz="2400" dirty="0" smtClean="0">
                <a:latin typeface="Arabic Typesetting" pitchFamily="66" charset="-78"/>
                <a:cs typeface="Arabic Typesetting" pitchFamily="66" charset="-78"/>
              </a:rPr>
              <a:t>  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   “This is my pen”</a:t>
            </a:r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- Your      “This is your pen”</a:t>
            </a:r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-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His / Her /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Its       “This is her pen”   or     “This is hers”</a:t>
            </a:r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- Our         “This is our class”</a:t>
            </a:r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- Their        “That is their class”</a:t>
            </a:r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Key Rule:</a:t>
            </a:r>
          </a:p>
          <a:p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They are always followed by a noun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r>
              <a:rPr lang="ar-IQ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en-US" sz="24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Example Sentence: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This is my 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book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829811" y="4509120"/>
            <a:ext cx="320668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P.S. A </a:t>
            </a:r>
            <a:r>
              <a:rPr lang="en-US" sz="20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 is a word that names a person, place, thing, or idea</a:t>
            </a:r>
            <a:r>
              <a:rPr lang="en-US" sz="20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en-US" sz="20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000" dirty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20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000" dirty="0" smtClean="0">
                <a:latin typeface="Arabic Typesetting" pitchFamily="66" charset="-78"/>
                <a:cs typeface="Arabic Typesetting" pitchFamily="66" charset="-78"/>
              </a:rPr>
              <a:t> - Person</a:t>
            </a:r>
            <a:r>
              <a:rPr lang="en-US" sz="2000" dirty="0">
                <a:latin typeface="Arabic Typesetting" pitchFamily="66" charset="-78"/>
                <a:cs typeface="Arabic Typesetting" pitchFamily="66" charset="-78"/>
              </a:rPr>
              <a:t>: teacher, doctor</a:t>
            </a:r>
          </a:p>
          <a:p>
            <a:r>
              <a:rPr lang="en-US" sz="20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000" dirty="0" smtClean="0">
                <a:latin typeface="Arabic Typesetting" pitchFamily="66" charset="-78"/>
                <a:cs typeface="Arabic Typesetting" pitchFamily="66" charset="-78"/>
              </a:rPr>
              <a:t> - Place</a:t>
            </a:r>
            <a:r>
              <a:rPr lang="en-US" sz="2000" dirty="0">
                <a:latin typeface="Arabic Typesetting" pitchFamily="66" charset="-78"/>
                <a:cs typeface="Arabic Typesetting" pitchFamily="66" charset="-78"/>
              </a:rPr>
              <a:t>: school, park</a:t>
            </a:r>
          </a:p>
          <a:p>
            <a:r>
              <a:rPr lang="en-US" sz="20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000" dirty="0" smtClean="0">
                <a:latin typeface="Arabic Typesetting" pitchFamily="66" charset="-78"/>
                <a:cs typeface="Arabic Typesetting" pitchFamily="66" charset="-78"/>
              </a:rPr>
              <a:t> - Thing</a:t>
            </a:r>
            <a:r>
              <a:rPr lang="en-US" sz="2000" dirty="0">
                <a:latin typeface="Arabic Typesetting" pitchFamily="66" charset="-78"/>
                <a:cs typeface="Arabic Typesetting" pitchFamily="66" charset="-78"/>
              </a:rPr>
              <a:t>: book, car</a:t>
            </a:r>
          </a:p>
          <a:p>
            <a:r>
              <a:rPr lang="en-US" sz="20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000" dirty="0" smtClean="0">
                <a:latin typeface="Arabic Typesetting" pitchFamily="66" charset="-78"/>
                <a:cs typeface="Arabic Typesetting" pitchFamily="66" charset="-78"/>
              </a:rPr>
              <a:t> - Idea</a:t>
            </a:r>
            <a:r>
              <a:rPr lang="en-US" sz="2000" dirty="0">
                <a:latin typeface="Arabic Typesetting" pitchFamily="66" charset="-78"/>
                <a:cs typeface="Arabic Typesetting" pitchFamily="66" charset="-78"/>
              </a:rPr>
              <a:t>: love, freedom</a:t>
            </a:r>
          </a:p>
        </p:txBody>
      </p:sp>
    </p:spTree>
    <p:extLst>
      <p:ext uri="{BB962C8B-B14F-4D97-AF65-F5344CB8AC3E}">
        <p14:creationId xmlns:p14="http://schemas.microsoft.com/office/powerpoint/2010/main" val="3748845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836712"/>
            <a:ext cx="626469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Using Possessive Adjectives</a:t>
            </a:r>
          </a:p>
          <a:p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Purpose: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1. To indicate ownership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This is her pen.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ar-IQ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2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. To describe relationships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Our teacher is kind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.    ( “Kind” is adjective)</a:t>
            </a:r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Examples with Sentences: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-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My dog is playful.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-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Your car is fast.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-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Their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house is big.</a:t>
            </a:r>
          </a:p>
        </p:txBody>
      </p:sp>
    </p:spTree>
    <p:extLst>
      <p:ext uri="{BB962C8B-B14F-4D97-AF65-F5344CB8AC3E}">
        <p14:creationId xmlns:p14="http://schemas.microsoft.com/office/powerpoint/2010/main" val="39940459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18767"/>
            <a:ext cx="9108504" cy="672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en-US" sz="28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Advanced Uses of Possessive Adjectives</a:t>
            </a:r>
            <a:endParaRPr lang="en-US" sz="2800" b="1" dirty="0" smtClean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lvl="0">
              <a:spcBef>
                <a:spcPct val="20000"/>
              </a:spcBef>
            </a:pPr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1-Indicating 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Ownership Clearly:</a:t>
            </a:r>
          </a:p>
          <a:p>
            <a:pPr lvl="0">
              <a:spcBef>
                <a:spcPct val="20000"/>
              </a:spcBef>
            </a:pPr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Examples:   This 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is my bag. (specific ownership)</a:t>
            </a:r>
          </a:p>
          <a:p>
            <a:pPr lvl="0">
              <a:spcBef>
                <a:spcPct val="20000"/>
              </a:spcBef>
            </a:pP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That is their car. (group ownership</a:t>
            </a:r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</a:p>
          <a:p>
            <a:pPr lvl="0">
              <a:spcBef>
                <a:spcPct val="20000"/>
              </a:spcBef>
            </a:pPr>
            <a:endParaRPr lang="en-US" sz="28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lvl="0">
              <a:spcBef>
                <a:spcPct val="20000"/>
              </a:spcBef>
            </a:pP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2-Describing Relationships:</a:t>
            </a:r>
          </a:p>
          <a:p>
            <a:pPr lvl="0">
              <a:spcBef>
                <a:spcPct val="20000"/>
              </a:spcBef>
            </a:pP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pPr lvl="0">
              <a:spcBef>
                <a:spcPct val="20000"/>
              </a:spcBef>
            </a:pP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Her sister is very kind.</a:t>
            </a:r>
          </a:p>
          <a:p>
            <a:pPr lvl="0">
              <a:spcBef>
                <a:spcPct val="20000"/>
              </a:spcBef>
            </a:pP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Our teacher gave us homework.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endParaRPr lang="en-US" sz="28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lvl="0">
              <a:spcBef>
                <a:spcPct val="20000"/>
              </a:spcBef>
            </a:pP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3-Cultural Context:</a:t>
            </a:r>
          </a:p>
          <a:p>
            <a:pPr lvl="0">
              <a:spcBef>
                <a:spcPct val="20000"/>
              </a:spcBef>
            </a:pP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In English, possessive adjectives are often used to indicate respect or familiarity.</a:t>
            </a:r>
          </a:p>
          <a:p>
            <a:pPr lvl="0">
              <a:spcBef>
                <a:spcPct val="20000"/>
              </a:spcBef>
            </a:pP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Example: 'Their Majesty' or 'His Excellency'.</a:t>
            </a:r>
          </a:p>
        </p:txBody>
      </p:sp>
    </p:spTree>
    <p:extLst>
      <p:ext uri="{BB962C8B-B14F-4D97-AF65-F5344CB8AC3E}">
        <p14:creationId xmlns:p14="http://schemas.microsoft.com/office/powerpoint/2010/main" val="8210392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476672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Formal vs. Informal Uses of Possessive Adjectives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Formal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Usage: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Example: His Excellency addressed the audience.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Contexts: Diplomatic, official communication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. </a:t>
            </a:r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Informal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Usage: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Example: This is my pen.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Everyday conversations to show ownership.</a:t>
            </a:r>
          </a:p>
        </p:txBody>
      </p:sp>
    </p:spTree>
    <p:extLst>
      <p:ext uri="{BB962C8B-B14F-4D97-AF65-F5344CB8AC3E}">
        <p14:creationId xmlns:p14="http://schemas.microsoft.com/office/powerpoint/2010/main" val="32217677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4394" y="548680"/>
            <a:ext cx="8784976" cy="4130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endParaRPr lang="en-US" sz="32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lvl="0"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pPr lvl="0"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Complete the sentences with the correct possessive adjective:</a:t>
            </a:r>
          </a:p>
          <a:p>
            <a:pPr lvl="0">
              <a:spcBef>
                <a:spcPct val="20000"/>
              </a:spcBef>
            </a:pPr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- This is ______ (we) classroom.</a:t>
            </a:r>
          </a:p>
          <a:p>
            <a:pPr lvl="0"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- _____(They) house is beautiful</a:t>
            </a:r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>
              <a:spcBef>
                <a:spcPct val="20000"/>
              </a:spcBef>
            </a:pP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-</a:t>
            </a:r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This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is __ (she) favorite book.</a:t>
            </a:r>
          </a:p>
          <a:p>
            <a:pPr lvl="0">
              <a:spcBef>
                <a:spcPct val="20000"/>
              </a:spcBef>
            </a:pPr>
            <a:r>
              <a:rPr lang="en-US" sz="32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-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__ (you) car is parked outside.</a:t>
            </a:r>
          </a:p>
        </p:txBody>
      </p:sp>
    </p:spTree>
    <p:extLst>
      <p:ext uri="{BB962C8B-B14F-4D97-AF65-F5344CB8AC3E}">
        <p14:creationId xmlns:p14="http://schemas.microsoft.com/office/powerpoint/2010/main" val="266909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412776"/>
            <a:ext cx="813690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chemeClr val="accent2"/>
                </a:solidFill>
                <a:latin typeface="Arabic Typesetting" pitchFamily="66" charset="-78"/>
                <a:cs typeface="Arabic Typesetting" pitchFamily="66" charset="-78"/>
              </a:rPr>
              <a:t>Past simple </a:t>
            </a:r>
          </a:p>
          <a:p>
            <a:r>
              <a:rPr lang="en-US" sz="3200" b="1" dirty="0">
                <a:solidFill>
                  <a:schemeClr val="bg2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Past </a:t>
            </a:r>
            <a:r>
              <a:rPr lang="en-US" sz="3200" b="1" dirty="0" smtClean="0">
                <a:solidFill>
                  <a:schemeClr val="bg2">
                    <a:lumMod val="5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simple</a:t>
            </a:r>
          </a:p>
          <a:p>
            <a:endParaRPr lang="en-US" sz="3200" b="1" dirty="0">
              <a:solidFill>
                <a:schemeClr val="bg2">
                  <a:lumMod val="50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The past simple, is a tense in English used to describe completed actions or events that occurred at a specific point in the past. </a:t>
            </a:r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42345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88640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Combining Past Simple with Possessive Adjectives</a:t>
            </a:r>
          </a:p>
          <a:p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Possessive adjectives and the past simple tense can be combined to describe ownership, relationships, or possessions in past actions or events. </a:t>
            </a:r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1-Structure</a:t>
            </a:r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Subject + v +</a:t>
            </a:r>
            <a:r>
              <a:rPr lang="ar-IQ" sz="24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IQ" sz="24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)</a:t>
            </a:r>
            <a:r>
              <a:rPr lang="en-US" sz="24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Possessive Adjective + Noun</a:t>
            </a:r>
            <a:r>
              <a:rPr lang="ar-IQ" sz="24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+ comp.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Example:  She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forgot her keys yesterday.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 They sold their house last year.</a:t>
            </a:r>
          </a:p>
          <a:p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2. Usage in Context</a:t>
            </a:r>
          </a:p>
          <a:p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Indicating Ownership in Past Events: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-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I found my wallet after the meeting.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-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He borrowed his brother’s car last night.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- Describing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Relationships in the Past: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-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Our teacher praised us for our homework.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-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Their parents traveled to Italy in 2019.</a:t>
            </a:r>
          </a:p>
        </p:txBody>
      </p:sp>
    </p:spTree>
    <p:extLst>
      <p:ext uri="{BB962C8B-B14F-4D97-AF65-F5344CB8AC3E}">
        <p14:creationId xmlns:p14="http://schemas.microsoft.com/office/powerpoint/2010/main" val="304922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6632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3. Important Notes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-The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possessive adjective must agree with the subject.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I broke my phone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yesterday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. (my agrees with I).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They invited their friends to the party. (their agrees with They).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Time expressions clarify when the action occurred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. </a:t>
            </a:r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She visited her grandmother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last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weekend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We enjoyed our vacation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two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years ago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19381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940585"/>
            <a:ext cx="7272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4. Common Mistakes</a:t>
            </a:r>
          </a:p>
          <a:p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Incorrect: She forgot the her keys.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</a:t>
            </a:r>
            <a:r>
              <a:rPr lang="en-US" sz="32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: She forgot her keys.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: Their mother washed they clothes.</a:t>
            </a:r>
          </a:p>
          <a:p>
            <a:r>
              <a:rPr lang="en-US" sz="32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Correct: Their mother washed their clothes.</a:t>
            </a:r>
          </a:p>
        </p:txBody>
      </p:sp>
    </p:spTree>
    <p:extLst>
      <p:ext uri="{BB962C8B-B14F-4D97-AF65-F5344CB8AC3E}">
        <p14:creationId xmlns:p14="http://schemas.microsoft.com/office/powerpoint/2010/main" val="27845465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1800" y="2708920"/>
            <a:ext cx="365997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Thank you</a:t>
            </a:r>
            <a:endParaRPr lang="en-US" sz="88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04076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4250"/>
            <a:ext cx="8640960" cy="677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Affirmative Form</a:t>
            </a:r>
            <a:r>
              <a:rPr 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lvl="0"/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/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regular verbs, add "-</a:t>
            </a:r>
            <a:r>
              <a:rPr lang="en-US" sz="3200" dirty="0" err="1">
                <a:latin typeface="Arabic Typesetting" pitchFamily="66" charset="-78"/>
                <a:cs typeface="Arabic Typesetting" pitchFamily="66" charset="-78"/>
              </a:rPr>
              <a:t>ed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" to the base form of the verb (e.g., play → played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).</a:t>
            </a:r>
          </a:p>
          <a:p>
            <a:pPr lvl="0"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regular verb (</a:t>
            </a:r>
            <a:r>
              <a:rPr lang="en-US" sz="3200" b="1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ed</a:t>
            </a:r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) + object + comp.</a:t>
            </a:r>
            <a:endParaRPr lang="en-US" sz="3200" b="1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lvl="0"/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I play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ed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tennis yesterday.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/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For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most irregular verbs, use the past tense form (e.g., go →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went, buy → bought).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Examples:</a:t>
            </a:r>
          </a:p>
          <a:p>
            <a:pPr algn="ctr"/>
            <a:r>
              <a:rPr lang="en-US" sz="32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irregular verb + object + comp.</a:t>
            </a:r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/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bought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a car last week.</a:t>
            </a:r>
          </a:p>
          <a:p>
            <a:pPr lvl="0"/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She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went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to the store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last night.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784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0912" y="1899668"/>
            <a:ext cx="7709162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Negative Form:</a:t>
            </a:r>
            <a:r>
              <a:rPr lang="ar-IQ" sz="2800" b="1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حالة النفي </a:t>
            </a:r>
            <a:endParaRPr lang="en-US" sz="2800" dirty="0">
              <a:solidFill>
                <a:srgbClr val="00B05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lvl="0"/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did + not +  base verb + object + comp.</a:t>
            </a:r>
          </a:p>
          <a:p>
            <a:pPr lvl="0"/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/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Use 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the auxiliary verb "did" + "not" (didn't) + base form of the main verb.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pPr lvl="0" algn="ctr"/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I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didn't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finish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the book.</a:t>
            </a:r>
          </a:p>
          <a:p>
            <a:pPr lvl="0" algn="ctr"/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They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didn't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attend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the meeting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.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80112" y="6274946"/>
            <a:ext cx="33217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P.S. “Did” is always followed by base verb.</a:t>
            </a:r>
            <a:r>
              <a:rPr lang="en-US" sz="20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en-US" sz="20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77906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628800"/>
            <a:ext cx="860444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Interrogative Form</a:t>
            </a:r>
            <a:r>
              <a:rPr lang="en-US" sz="2800" b="1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:</a:t>
            </a:r>
            <a:r>
              <a:rPr lang="ar-IQ" sz="2800" b="1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IQ" sz="2800" b="1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حالة السؤال او الاستفهام </a:t>
            </a:r>
            <a:endParaRPr lang="en-US" sz="2800" b="1" dirty="0">
              <a:solidFill>
                <a:srgbClr val="00B05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lvl="0"/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/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Use 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the auxiliary verb "did" + the base form of the main verb + the rest of the sentence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 algn="ctr"/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Did + Subject + base verb + comp. + ?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pPr lvl="0" algn="ctr"/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Did you visit the museum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?</a:t>
            </a:r>
          </a:p>
          <a:p>
            <a:pPr lvl="0" algn="ctr"/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Did he complete the assignment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130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5921" y="620688"/>
            <a:ext cx="7396577" cy="52937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Usage:</a:t>
            </a:r>
            <a:r>
              <a:rPr lang="ar-IQ" sz="3200" b="1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الاستخدام الخاص بالزمن </a:t>
            </a:r>
            <a:endParaRPr lang="en-US" sz="3200" dirty="0">
              <a:solidFill>
                <a:srgbClr val="00B050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lvl="0"/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/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Completed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actions in the past: "I watched a movie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last night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."</a:t>
            </a:r>
          </a:p>
          <a:p>
            <a:pPr lvl="0"/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/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Past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habits: "She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always took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a walk in the evening."</a:t>
            </a:r>
          </a:p>
          <a:p>
            <a:pPr lvl="0"/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/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Past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facts or generalizations: "The Titanic sank in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1912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.“</a:t>
            </a:r>
          </a:p>
          <a:p>
            <a:pPr lvl="0"/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pPr lvl="0" algn="r"/>
            <a:r>
              <a:rPr lang="ar-IQ" sz="3200" dirty="0" smtClean="0">
                <a:latin typeface="Arabic Typesetting" pitchFamily="66" charset="-78"/>
                <a:cs typeface="Arabic Typesetting" pitchFamily="66" charset="-78"/>
              </a:rPr>
              <a:t>م. الظروف التي تستخدم مع زمن الماضي البسيط هي : </a:t>
            </a:r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/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Yesterday, last year, last month, last week, … 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2133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51520" y="1124744"/>
            <a:ext cx="837628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Common Mistakes in Past Simple Tense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: He didn’t went to school yesterday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 (Correct)</a:t>
            </a:r>
            <a:endParaRPr lang="en-US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Correct: He didn’t go to school yesterday.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Incorrect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: Did she played basketball?</a:t>
            </a:r>
          </a:p>
          <a:p>
            <a:r>
              <a:rPr lang="en-US" sz="32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Correct: Did she play basketball?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13563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476672"/>
            <a:ext cx="78488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Past Simple vs. Present Perfect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Brief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comparison: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Past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Simple: Completed actions at a specific time.</a:t>
            </a:r>
          </a:p>
          <a:p>
            <a:pPr algn="ctr"/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visited the museum yesterday.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Present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Perfect: Actions with no specific time or still relevant.</a:t>
            </a:r>
          </a:p>
          <a:p>
            <a:pPr algn="ctr"/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 </a:t>
            </a:r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have visited the museum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   (at the door)</a:t>
            </a:r>
            <a:endParaRPr lang="en-US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19654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692696"/>
            <a:ext cx="4148893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Here are ten irregular verbs in English: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1. Be – was/were – been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2. Go – went – gone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3. Eat – ate – eaten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4. Take – took – taken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5. Write – wrote – written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6. See – saw – seen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7. Break – broke – broken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8. Do – did – done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9. Speak – spoke – spoken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10. Know – knew – known</a:t>
            </a:r>
          </a:p>
        </p:txBody>
      </p:sp>
    </p:spTree>
    <p:extLst>
      <p:ext uri="{BB962C8B-B14F-4D97-AF65-F5344CB8AC3E}">
        <p14:creationId xmlns:p14="http://schemas.microsoft.com/office/powerpoint/2010/main" val="2483510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</TotalTime>
  <Words>1479</Words>
  <Application>Microsoft Office PowerPoint</Application>
  <PresentationFormat>On-screen Show (4:3)</PresentationFormat>
  <Paragraphs>213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English language</dc:title>
  <dc:creator>Maher</dc:creator>
  <cp:lastModifiedBy>Maher</cp:lastModifiedBy>
  <cp:revision>43</cp:revision>
  <dcterms:created xsi:type="dcterms:W3CDTF">2025-01-20T18:31:40Z</dcterms:created>
  <dcterms:modified xsi:type="dcterms:W3CDTF">2025-03-06T21:29:12Z</dcterms:modified>
</cp:coreProperties>
</file>