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73" r:id="rId2"/>
    <p:sldId id="276" r:id="rId3"/>
    <p:sldId id="263" r:id="rId4"/>
    <p:sldId id="258" r:id="rId5"/>
    <p:sldId id="269" r:id="rId6"/>
    <p:sldId id="286" r:id="rId7"/>
    <p:sldId id="287" r:id="rId8"/>
    <p:sldId id="288" r:id="rId9"/>
    <p:sldId id="289" r:id="rId10"/>
    <p:sldId id="271" r:id="rId11"/>
    <p:sldId id="260" r:id="rId12"/>
    <p:sldId id="290" r:id="rId13"/>
    <p:sldId id="274" r:id="rId14"/>
    <p:sldId id="277" r:id="rId15"/>
    <p:sldId id="278" r:id="rId16"/>
    <p:sldId id="279" r:id="rId17"/>
    <p:sldId id="283" r:id="rId18"/>
    <p:sldId id="282" r:id="rId19"/>
    <p:sldId id="280" r:id="rId20"/>
    <p:sldId id="275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930" y="-6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1B05D-B61A-4EFE-8084-314BF43D0D71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8B3630-26EC-476F-BBC7-47D4C16233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9936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8B3630-26EC-476F-BBC7-47D4C16233E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9001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909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9672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907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3006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53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38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93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822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673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7246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7158B7-5D76-463F-B421-C881A4FEFF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3456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7158B7-5D76-463F-B421-C881A4FEFF9E}" type="datetimeFigureOut">
              <a:rPr lang="en-US" smtClean="0"/>
              <a:t>2/1/2025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019A4-F62D-4545-A772-51A645E41E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838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19672" y="1837801"/>
            <a:ext cx="626469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                                         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كلية العلوم</a:t>
            </a:r>
            <a:r>
              <a:rPr lang="ar-IQ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قــســــــــــم </a:t>
            </a:r>
            <a:r>
              <a:rPr lang="ar-IQ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الفيزياء الــــطـبـيـة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Medical physics Department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Subject: English Language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Class: Third 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Lecturer:  MSC.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Sakina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Hussain</a:t>
            </a: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Alsuwaydi</a:t>
            </a:r>
            <a:r>
              <a:rPr lang="ar-IQ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 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b="1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Lecture: ( 1 )</a:t>
            </a: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</a:br>
            <a:r>
              <a:rPr lang="en-US" sz="32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Grammar Essentials: Tenses, WH Questions, Parts of Speech</a:t>
            </a:r>
            <a:endParaRPr lang="en-US" sz="32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8763" y="-171400"/>
            <a:ext cx="2545070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008479" y="6396335"/>
            <a:ext cx="2135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8064A2">
                    <a:lumMod val="50000"/>
                  </a:srgbClr>
                </a:solidFill>
                <a:latin typeface="Arabic Typesetting" pitchFamily="66" charset="-78"/>
                <a:cs typeface="Arabic Typesetting" pitchFamily="66" charset="-78"/>
              </a:rPr>
              <a:t>Study Year: 2024-2025</a:t>
            </a:r>
          </a:p>
        </p:txBody>
      </p:sp>
    </p:spTree>
    <p:extLst>
      <p:ext uri="{BB962C8B-B14F-4D97-AF65-F5344CB8AC3E}">
        <p14:creationId xmlns:p14="http://schemas.microsoft.com/office/powerpoint/2010/main" val="20524346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7724"/>
            <a:ext cx="9144000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3. Where </a:t>
            </a:r>
            <a:r>
              <a:rPr lang="ar-IQ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أي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:</a:t>
            </a:r>
            <a:endParaRPr lang="ar-IQ" sz="32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en-US" sz="3200" dirty="0" smtClean="0">
              <a:solidFill>
                <a:srgbClr val="0070C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Use: To ask about a place.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Where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do you live? 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Where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is the book? </a:t>
            </a:r>
            <a:endParaRPr lang="ar-IQ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4-When </a:t>
            </a:r>
            <a:r>
              <a:rPr lang="ar-IQ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متى</a:t>
            </a:r>
          </a:p>
          <a:p>
            <a:endParaRPr lang="en-US" sz="3200" dirty="0" smtClean="0">
              <a:solidFill>
                <a:srgbClr val="0070C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Use: To ask about time.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  <a:endParaRPr lang="ar-IQ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When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is your birthday? </a:t>
            </a: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When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will the meeting start? </a:t>
            </a:r>
          </a:p>
          <a:p>
            <a:endParaRPr lang="en-US" sz="32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99992" y="188640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5-Why </a:t>
            </a:r>
            <a:r>
              <a:rPr lang="ar-IQ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لماذا</a:t>
            </a:r>
            <a:endParaRPr lang="en-US" sz="32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ar-IQ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Use: To ask about reasons.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Examples:</a:t>
            </a:r>
            <a:endParaRPr lang="ar-IQ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Why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are you late? </a:t>
            </a:r>
          </a:p>
          <a:p>
            <a:r>
              <a:rPr lang="en-US" sz="32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Why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is he crying? </a:t>
            </a:r>
            <a:endParaRPr lang="ar-IQ" sz="32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55976" y="3212976"/>
            <a:ext cx="4572000" cy="3816429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6-How </a:t>
            </a:r>
            <a:endParaRPr lang="en-US" sz="32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ar-IQ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كيف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ar-IQ" sz="32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Use: To ask about methods or conditions.</a:t>
            </a: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Examples</a:t>
            </a:r>
            <a:r>
              <a:rPr lang="ar-IQ" sz="3200" dirty="0">
                <a:latin typeface="Arabic Typesetting" pitchFamily="66" charset="-78"/>
                <a:cs typeface="Arabic Typesetting" pitchFamily="66" charset="-78"/>
              </a:rPr>
              <a:t>: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How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are you? </a:t>
            </a:r>
          </a:p>
          <a:p>
            <a:r>
              <a:rPr lang="en-US" sz="32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How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 did you solve the problem? </a:t>
            </a:r>
            <a:endParaRPr lang="ar-IQ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782504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2151"/>
            <a:ext cx="9144000" cy="7417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Other WH Forms 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pPr marL="514350" indent="-514350">
              <a:buAutoNum type="arabicPeriod"/>
            </a:pP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Which </a:t>
            </a:r>
            <a:r>
              <a:rPr lang="ar-IQ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أي:</a:t>
            </a:r>
            <a:endParaRPr lang="en-US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solidFill>
                <a:schemeClr val="accent1">
                  <a:lumMod val="7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Use: To ask about a choice between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options.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 (</a:t>
            </a:r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أمثلة):</a:t>
            </a:r>
          </a:p>
          <a:p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Which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color do you like? </a:t>
            </a:r>
          </a:p>
          <a:p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Which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is your favorite book? </a:t>
            </a:r>
          </a:p>
          <a:p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2-Whose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ar-IQ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لمن</a:t>
            </a:r>
            <a:endParaRPr lang="en-US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ar-IQ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Use: To ask about possession.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 </a:t>
            </a:r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:</a:t>
            </a:r>
          </a:p>
          <a:p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Whose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bag is this?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Whose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turn is it? 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19914" y="836712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3-What time    </a:t>
            </a:r>
            <a:r>
              <a:rPr lang="ar-IQ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في </a:t>
            </a:r>
            <a:r>
              <a:rPr lang="ar-IQ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أي وقت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 </a:t>
            </a:r>
            <a:endParaRPr lang="en-US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solidFill>
                <a:schemeClr val="accent1">
                  <a:lumMod val="7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chemeClr val="accent1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Use</a:t>
            </a:r>
            <a:r>
              <a:rPr lang="en-US" sz="2800" dirty="0">
                <a:solidFill>
                  <a:schemeClr val="accent1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: To ask about a specific time.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Examples </a:t>
            </a:r>
          </a:p>
          <a:p>
            <a:r>
              <a:rPr lang="en-US" sz="28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What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time is the meeting?</a:t>
            </a:r>
            <a:endParaRPr lang="ar-IQ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What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time does the train leave? </a:t>
            </a:r>
            <a:endParaRPr lang="ar-IQ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06531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836712"/>
            <a:ext cx="5487739" cy="5487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74441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34111"/>
            <a:ext cx="9036496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Parts of Speech </a:t>
            </a:r>
            <a:r>
              <a:rPr lang="ar-IQ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أجزاء الكلام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Parts of speech refer to the categories that words belong to, based on their operate in a sentence. There are 8 main parts of speech in English.</a:t>
            </a:r>
          </a:p>
          <a:p>
            <a:r>
              <a:rPr lang="ar-IQ" sz="3200" dirty="0" smtClean="0">
                <a:latin typeface="Arabic Typesetting" pitchFamily="66" charset="-78"/>
                <a:cs typeface="Arabic Typesetting" pitchFamily="66" charset="-78"/>
              </a:rPr>
              <a:t>أجزاء الكلام تشير إلى تصنيفات الكلمات حسب وظيفتها في الجملة. هناك 8 أجزاء رئيسية في اللغة الإنجليزية</a:t>
            </a:r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b="1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1-Noun</a:t>
            </a:r>
            <a:r>
              <a:rPr lang="ar-IQ" sz="3200" b="1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الاسم  </a:t>
            </a:r>
            <a:r>
              <a:rPr lang="en-US" sz="3200" b="1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   </a:t>
            </a:r>
            <a:endParaRPr lang="ar-IQ" sz="3200" b="1" dirty="0" smtClean="0">
              <a:solidFill>
                <a:srgbClr val="00B05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Definition </a:t>
            </a:r>
            <a:r>
              <a:rPr lang="ar-IQ" sz="3200" dirty="0" smtClean="0"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A noun is a word that names a person, place, thing, or idea.</a:t>
            </a:r>
          </a:p>
          <a:p>
            <a:r>
              <a:rPr lang="ar-IQ" sz="3200" dirty="0" smtClean="0">
                <a:latin typeface="Arabic Typesetting" pitchFamily="66" charset="-78"/>
                <a:cs typeface="Arabic Typesetting" pitchFamily="66" charset="-78"/>
              </a:rPr>
              <a:t>الاسم هو كلمة تدل على شخص، مكان، شيء، أو فكرة</a:t>
            </a: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Examples </a:t>
            </a:r>
            <a:endParaRPr lang="ar-IQ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Person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teacher</a:t>
            </a:r>
            <a:endParaRPr lang="ar-IQ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Place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park</a:t>
            </a:r>
            <a:endParaRPr lang="ar-IQ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Thing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book </a:t>
            </a:r>
            <a:endParaRPr lang="ar-IQ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Idea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: freedom</a:t>
            </a:r>
            <a:endParaRPr lang="ar-IQ" sz="3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ar-IQ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Example Sentence:</a:t>
            </a:r>
            <a:r>
              <a:rPr lang="ar-IQ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The book is open</a:t>
            </a:r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. </a:t>
            </a:r>
            <a:endParaRPr lang="ar-IQ" sz="32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085987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056" y="37465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2. Pronoun </a:t>
            </a:r>
            <a:r>
              <a:rPr lang="ar-IQ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الضمير: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Definition : A pronoun is a word that replaces a noun to avoid repetition.</a:t>
            </a:r>
          </a:p>
          <a:p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الضمير هو كلمة تحل محل الاسم لتجنب التكرار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I, he, she, it, we, they, you 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 Sentence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Sara is kind. She helps everyone. 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3-Verb </a:t>
            </a:r>
            <a:r>
              <a:rPr lang="ar-IQ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الفعل</a:t>
            </a:r>
          </a:p>
          <a:p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Definition: A verb shows an action, or occurrence.</a:t>
            </a:r>
          </a:p>
          <a:p>
            <a:r>
              <a:rPr lang="ar-IQ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الفعل يعبر عن فعل أو حدث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 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Action: run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Occurrence: happen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 Sentence: She writes a letter. 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971179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96" y="260648"/>
            <a:ext cx="842493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4. Adjective </a:t>
            </a:r>
            <a:r>
              <a:rPr lang="ar-IQ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الصفة:</a:t>
            </a:r>
            <a:endParaRPr lang="en-US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Definition: An adjective describes or modifies a noun or pronoun.</a:t>
            </a:r>
          </a:p>
          <a:p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الصفة تصف أو تحدد الاسم أو الضمير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Big, beautiful, interesting 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 Sentence: The tall man is my teacher. </a:t>
            </a:r>
          </a:p>
          <a:p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5-Adverb:      </a:t>
            </a:r>
            <a:r>
              <a:rPr lang="ar-IQ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دلالة على الازمنة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Definition: An adverb modifies a verb, adjective, or another adverb. It tells how, when, where, or to what extent.</a:t>
            </a:r>
          </a:p>
          <a:p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الحال يصف الفعل أو الصفة أو حال آخر، ويوضح كيف، متى، أين، أو إلى أي مدى.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 </a:t>
            </a:r>
          </a:p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Quickly, yesterday, very</a:t>
            </a:r>
            <a:endParaRPr lang="ar-IQ" sz="2800" dirty="0" smtClean="0">
              <a:solidFill>
                <a:srgbClr val="0070C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 Sentence: She speaks softly. 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He went to the super market yesterday.          She is very polite.</a:t>
            </a:r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70951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036496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6. Preposition </a:t>
            </a:r>
            <a:r>
              <a:rPr lang="ar-IQ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حرف الجر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Definition: A preposition shows the relationship between a noun (or pronoun) and other words in a sentence.</a:t>
            </a:r>
          </a:p>
          <a:p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حرف الجر يوضح العلاقة بين الاسم أو الضمير وكلمات أخرى في الجملة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 </a:t>
            </a:r>
          </a:p>
          <a:p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In, on, at, under</a:t>
            </a:r>
            <a:endParaRPr lang="ar-IQ" sz="2800" dirty="0" smtClean="0">
              <a:solidFill>
                <a:srgbClr val="00B05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 Sentence: The book is on the table. 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7-Conjunction </a:t>
            </a:r>
            <a:r>
              <a:rPr lang="ar-IQ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أداة الربط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 </a:t>
            </a:r>
            <a:endParaRPr lang="ar-IQ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Definition: A conjunction connects words, phrases, or clauses.</a:t>
            </a:r>
          </a:p>
          <a:p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أداة الربط تربط بين الكلمات أو العبارات أو الجمل.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 </a:t>
            </a:r>
          </a:p>
          <a:p>
            <a:r>
              <a:rPr lang="en-US" sz="2800" dirty="0" smtClean="0">
                <a:solidFill>
                  <a:srgbClr val="00B050"/>
                </a:solidFill>
                <a:latin typeface="Arabic Typesetting" pitchFamily="66" charset="-78"/>
                <a:cs typeface="Arabic Typesetting" pitchFamily="66" charset="-78"/>
              </a:rPr>
              <a:t>And, but, because</a:t>
            </a:r>
            <a:endParaRPr lang="ar-IQ" sz="2800" dirty="0" smtClean="0">
              <a:solidFill>
                <a:srgbClr val="00B05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 Sentence: I like tea and coffee. </a:t>
            </a:r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       الاستعمال البسيط   </a:t>
            </a:r>
          </a:p>
          <a:p>
            <a:r>
              <a:rPr lang="ar-IQ" sz="2400" dirty="0" smtClean="0">
                <a:latin typeface="Arabic Typesetting" pitchFamily="66" charset="-78"/>
                <a:cs typeface="Arabic Typesetting" pitchFamily="66" charset="-78"/>
              </a:rPr>
              <a:t> الاستعمال المعقد يكون في الانشاء لتكوين جمل مترابطة ومتسلسلة ولدقة لغوية عالية.</a:t>
            </a:r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86555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8825" y="188640"/>
            <a:ext cx="896448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Exercise </a:t>
            </a:r>
            <a:endParaRPr lang="ar-IQ" sz="32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 smtClean="0">
                <a:latin typeface="Arabic Typesetting" pitchFamily="66" charset="-78"/>
                <a:cs typeface="Arabic Typesetting" pitchFamily="66" charset="-78"/>
              </a:rPr>
              <a:t>Once </a:t>
            </a:r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upon a time, there was a kind girl named Sarah. She lived in a small house near the forest. Sarah loved her cat, Misty, who always purred happily when Sarah hugged her.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One sunny morning, Sarah decided to take Misty to the park. She walked slowly and enjoyed the fresh air. Misty ran beside her playfully.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At the park, Sarah saw a boy and a girl playing with a ball. They invited her to join, so Sarah played while Misty rested under a tree.</a:t>
            </a:r>
          </a:p>
          <a:p>
            <a:endParaRPr lang="en-US" sz="32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3200" dirty="0">
                <a:latin typeface="Arabic Typesetting" pitchFamily="66" charset="-78"/>
                <a:cs typeface="Arabic Typesetting" pitchFamily="66" charset="-78"/>
              </a:rPr>
              <a:t>At the end of the day, Sarah and Misty returned home, feeling tired but happy.</a:t>
            </a:r>
          </a:p>
        </p:txBody>
      </p:sp>
    </p:spTree>
    <p:extLst>
      <p:ext uri="{BB962C8B-B14F-4D97-AF65-F5344CB8AC3E}">
        <p14:creationId xmlns:p14="http://schemas.microsoft.com/office/powerpoint/2010/main" val="20884374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335846"/>
            <a:ext cx="8928992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Once upon a time, there was a kind girl named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Sarah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). She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lived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verb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in a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small house 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adjective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near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the forest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preposition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). Sarah loved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her cat 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pronoun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), Misty, who always purred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happily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adverb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when Sarah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hugged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verb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her.</a:t>
            </a:r>
          </a:p>
          <a:p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One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sunny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morning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adjective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), Sarah decided to take Misty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to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the park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preposition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). She </a:t>
            </a:r>
            <a:r>
              <a:rPr lang="en-US" sz="2800" dirty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walked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slowly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verb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adverb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and enjoyed the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fresh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air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adjective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). Misty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ran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verb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beside her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playfully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adverb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).</a:t>
            </a:r>
          </a:p>
          <a:p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At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the park, Sarah saw a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boy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and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a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girl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conjunction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playing with a ball. They invited her to join,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so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conjunction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Sarah played while Misty rested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under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a tree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preposition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).</a:t>
            </a:r>
          </a:p>
          <a:p>
            <a:endParaRPr lang="en-US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At the end of the day, Sarah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and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conjunction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 Misty returned home,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feeling tired but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happy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(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adjective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conjunction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+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adjective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88940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073008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Summary Table</a:t>
            </a:r>
            <a:endParaRPr lang="ar-IQ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Part of Speech:</a:t>
            </a:r>
            <a:endParaRPr lang="ar-IQ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Noun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 Names a person, place, thing, or idea cat.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Pronoun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 Replaces a noun.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Verb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 Shows action, state, or occurrence run.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Adjective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 Describes a noun or pronoun tall.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Adverb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 Modifies a verb, adjective, or adverb quickly.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Preposition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 Shows relationship between words.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Conjunction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 Connects words, phrases, or clauses.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89357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9552" y="1268760"/>
            <a:ext cx="64807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What Are Tenses?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Definition: Tenses indicate the time of an action.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There are 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t</a:t>
            </a:r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hree 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main categories: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1.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Past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(Actions that happened before now)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2.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Present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(Actions happening now or regularly)</a:t>
            </a:r>
          </a:p>
          <a:p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3.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Future</a:t>
            </a:r>
            <a:r>
              <a:rPr lang="en-US" sz="28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(Actions that will happen later</a:t>
            </a:r>
            <a:r>
              <a:rPr lang="en-US" sz="2800" dirty="0">
                <a:solidFill>
                  <a:prstClr val="black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815544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71800" y="2814465"/>
            <a:ext cx="319991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latin typeface="Andalus" pitchFamily="18" charset="-78"/>
                <a:cs typeface="Andalus" pitchFamily="18" charset="-78"/>
              </a:rPr>
              <a:t>T</a:t>
            </a:r>
            <a:r>
              <a:rPr lang="en-US" sz="5400" dirty="0" smtClean="0">
                <a:latin typeface="Andalus" pitchFamily="18" charset="-78"/>
                <a:cs typeface="Andalus" pitchFamily="18" charset="-78"/>
              </a:rPr>
              <a:t>hank you</a:t>
            </a:r>
            <a:endParaRPr lang="en-US" sz="5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71343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036496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1.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Past simple </a:t>
            </a:r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الماضي البسيط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Use: To describe actions or events that started and finished in the past.</a:t>
            </a:r>
          </a:p>
          <a:p>
            <a:pPr algn="r"/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لوصف أحداث أو أفعال بدأت وانتهت في الماضي.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Form </a:t>
            </a:r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الصيغة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  </a:t>
            </a:r>
          </a:p>
          <a:p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Regular Verbs </a:t>
            </a:r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الأفعال المنتظمة)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Add -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ed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to the verb. (walk → walked)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pPr lvl="0" algn="ctr"/>
            <a:r>
              <a:rPr lang="en-US" sz="28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regular verb (</a:t>
            </a:r>
            <a:r>
              <a:rPr lang="en-US" sz="2800" b="1" dirty="0" err="1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ed</a:t>
            </a:r>
            <a:r>
              <a:rPr lang="en-US" sz="28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) + object + comp</a:t>
            </a:r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Examples 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I visit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ed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Paris last year. </a:t>
            </a:r>
          </a:p>
          <a:p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She finish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ed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her homework. 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Irregular Verbs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الأفعال غير المنتظمة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The verb changes form. (go → went)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en-US" sz="2800" b="1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irregular verb + object + comp</a:t>
            </a:r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pPr lvl="0"/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She </a:t>
            </a:r>
            <a:r>
              <a:rPr lang="en-US" sz="28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went</a:t>
            </a:r>
            <a:r>
              <a:rPr lang="en-US" sz="2800" dirty="0">
                <a:latin typeface="Arabic Typesetting" pitchFamily="66" charset="-78"/>
                <a:cs typeface="Arabic Typesetting" pitchFamily="66" charset="-78"/>
              </a:rPr>
              <a:t> to the store last night.</a:t>
            </a:r>
          </a:p>
          <a:p>
            <a:pPr algn="ctr"/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191672" y="5657671"/>
            <a:ext cx="29523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ar-IQ" sz="2400" dirty="0" smtClean="0">
                <a:solidFill>
                  <a:schemeClr val="accent5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م. دلالة الماضي البسيط:</a:t>
            </a:r>
            <a:endParaRPr lang="ar-IQ" sz="2400" dirty="0">
              <a:solidFill>
                <a:schemeClr val="accent5">
                  <a:lumMod val="75000"/>
                </a:schemeClr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solidFill>
                  <a:schemeClr val="accent5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Yesterday</a:t>
            </a:r>
            <a:r>
              <a:rPr lang="en-US" sz="2400" dirty="0">
                <a:solidFill>
                  <a:schemeClr val="accent5">
                    <a:lumMod val="75000"/>
                  </a:schemeClr>
                </a:solidFill>
                <a:latin typeface="Arabic Typesetting" pitchFamily="66" charset="-78"/>
                <a:cs typeface="Arabic Typesetting" pitchFamily="66" charset="-78"/>
              </a:rPr>
              <a:t>, last week, two years ago, in 1999.</a:t>
            </a:r>
          </a:p>
        </p:txBody>
      </p:sp>
    </p:spTree>
    <p:extLst>
      <p:ext uri="{BB962C8B-B14F-4D97-AF65-F5344CB8AC3E}">
        <p14:creationId xmlns:p14="http://schemas.microsoft.com/office/powerpoint/2010/main" val="6086741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496" y="0"/>
            <a:ext cx="9001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2-The Present Tense </a:t>
            </a:r>
            <a:r>
              <a:rPr lang="ar-IQ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زمن المضارع   </a:t>
            </a:r>
          </a:p>
          <a:p>
            <a:endParaRPr lang="ar-IQ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The present tense is used to describe actions, events, or situations happening now, regularly, or as general facts. </a:t>
            </a:r>
            <a:r>
              <a:rPr lang="ar-IQ" sz="2400" dirty="0" smtClean="0">
                <a:latin typeface="Arabic Typesetting" pitchFamily="66" charset="-78"/>
                <a:cs typeface="Arabic Typesetting" pitchFamily="66" charset="-78"/>
              </a:rPr>
              <a:t>يُستخدم المضارع للتعبير عن أحداث تحدث الآن، بانتظام، أو حقائق عامة.                                        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  </a:t>
            </a:r>
          </a:p>
          <a:p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Present Simple</a:t>
            </a:r>
            <a:endParaRPr lang="ar-IQ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Use: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To describe habitual actions </a:t>
            </a:r>
            <a:r>
              <a:rPr lang="ar-IQ" sz="2400" dirty="0" smtClean="0">
                <a:latin typeface="Arabic Typesetting" pitchFamily="66" charset="-78"/>
                <a:cs typeface="Arabic Typesetting" pitchFamily="66" charset="-78"/>
              </a:rPr>
              <a:t>الأفعال المتكررة   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To express general truths or facts  </a:t>
            </a:r>
            <a:r>
              <a:rPr lang="ar-IQ" sz="2400" dirty="0" smtClean="0">
                <a:latin typeface="Arabic Typesetting" pitchFamily="66" charset="-78"/>
                <a:cs typeface="Arabic Typesetting" pitchFamily="66" charset="-78"/>
              </a:rPr>
              <a:t>الحقائق العامة</a:t>
            </a:r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To talk about schedules     </a:t>
            </a:r>
            <a:r>
              <a:rPr lang="ar-IQ" sz="2400" dirty="0" smtClean="0">
                <a:latin typeface="Arabic Typesetting" pitchFamily="66" charset="-78"/>
                <a:cs typeface="Arabic Typesetting" pitchFamily="66" charset="-78"/>
              </a:rPr>
              <a:t>الجداول الزمنية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Form </a:t>
            </a:r>
            <a:r>
              <a:rPr lang="ar-IQ" sz="2400" dirty="0" smtClean="0">
                <a:latin typeface="Arabic Typesetting" pitchFamily="66" charset="-78"/>
                <a:cs typeface="Arabic Typesetting" pitchFamily="66" charset="-78"/>
              </a:rPr>
              <a:t>الصيغة</a:t>
            </a:r>
            <a:endParaRPr lang="en-US" sz="2400" dirty="0" smtClean="0"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 + base verb + comp.</a:t>
            </a:r>
            <a:endParaRPr lang="ar-IQ" sz="2400" b="1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I go to school 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every day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. </a:t>
            </a: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T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he sun rises in the east. </a:t>
            </a:r>
          </a:p>
          <a:p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She plays the piano 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often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. </a:t>
            </a:r>
            <a:endParaRPr lang="ar-IQ" sz="24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91880" y="4998367"/>
            <a:ext cx="576952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ar-IQ" dirty="0" smtClean="0">
                <a:solidFill>
                  <a:srgbClr val="0070C0"/>
                </a:solidFill>
              </a:rPr>
              <a:t>الفاعل المفرد:                                                                    </a:t>
            </a:r>
          </a:p>
          <a:p>
            <a:r>
              <a:rPr lang="ar-IQ" dirty="0" smtClean="0">
                <a:solidFill>
                  <a:srgbClr val="0070C0"/>
                </a:solidFill>
              </a:rPr>
              <a:t>الفاعل الجمع:                                                                     </a:t>
            </a:r>
            <a:endParaRPr lang="ar-IQ" dirty="0">
              <a:solidFill>
                <a:srgbClr val="0070C0"/>
              </a:solidFill>
            </a:endParaRPr>
          </a:p>
          <a:p>
            <a:endParaRPr lang="ar-IQ" dirty="0">
              <a:solidFill>
                <a:srgbClr val="0070C0"/>
              </a:solidFill>
            </a:endParaRPr>
          </a:p>
          <a:p>
            <a:r>
              <a:rPr lang="ar-IQ" dirty="0" smtClean="0"/>
              <a:t>م</a:t>
            </a:r>
            <a:r>
              <a:rPr lang="ar-IQ" dirty="0" smtClean="0">
                <a:solidFill>
                  <a:srgbClr val="0070C0"/>
                </a:solidFill>
              </a:rPr>
              <a:t>. في حالة كان الفاعل مفرد                  فنستخدم    الشخص الثالث للفعل.</a:t>
            </a:r>
          </a:p>
          <a:p>
            <a:r>
              <a:rPr lang="ar-IQ" dirty="0" smtClean="0">
                <a:solidFill>
                  <a:srgbClr val="0070C0"/>
                </a:solidFill>
              </a:rPr>
              <a:t>اما اذا كان الفاعل جمع                                  فيكون الفعل مجرد.</a:t>
            </a:r>
          </a:p>
          <a:p>
            <a:r>
              <a:rPr lang="en-US" dirty="0" smtClean="0">
                <a:solidFill>
                  <a:srgbClr val="0070C0"/>
                </a:solidFill>
              </a:rPr>
              <a:t>  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940152" y="5805264"/>
            <a:ext cx="11769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(he, she, it)</a:t>
            </a:r>
          </a:p>
        </p:txBody>
      </p:sp>
      <p:sp>
        <p:nvSpPr>
          <p:cNvPr id="5" name="Rectangle 4"/>
          <p:cNvSpPr/>
          <p:nvPr/>
        </p:nvSpPr>
        <p:spPr>
          <a:xfrm>
            <a:off x="5061401" y="5800446"/>
            <a:ext cx="4138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(s)</a:t>
            </a:r>
          </a:p>
        </p:txBody>
      </p:sp>
      <p:sp>
        <p:nvSpPr>
          <p:cNvPr id="6" name="Rectangle 5"/>
          <p:cNvSpPr/>
          <p:nvPr/>
        </p:nvSpPr>
        <p:spPr>
          <a:xfrm>
            <a:off x="5220070" y="6048854"/>
            <a:ext cx="1678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(they, we, you, I)</a:t>
            </a:r>
          </a:p>
        </p:txBody>
      </p:sp>
      <p:sp>
        <p:nvSpPr>
          <p:cNvPr id="7" name="Rectangle 6"/>
          <p:cNvSpPr/>
          <p:nvPr/>
        </p:nvSpPr>
        <p:spPr>
          <a:xfrm>
            <a:off x="6211802" y="5229200"/>
            <a:ext cx="1678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(they, we, you, I)</a:t>
            </a:r>
          </a:p>
        </p:txBody>
      </p:sp>
      <p:sp>
        <p:nvSpPr>
          <p:cNvPr id="8" name="Rectangle 7"/>
          <p:cNvSpPr/>
          <p:nvPr/>
        </p:nvSpPr>
        <p:spPr>
          <a:xfrm>
            <a:off x="6528614" y="4998367"/>
            <a:ext cx="11769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(he, she, it)</a:t>
            </a:r>
          </a:p>
        </p:txBody>
      </p:sp>
      <p:sp>
        <p:nvSpPr>
          <p:cNvPr id="9" name="Rectangle 8"/>
          <p:cNvSpPr/>
          <p:nvPr/>
        </p:nvSpPr>
        <p:spPr>
          <a:xfrm>
            <a:off x="4169436" y="6396335"/>
            <a:ext cx="48862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always</a:t>
            </a:r>
            <a:r>
              <a:rPr lang="en-US" sz="2400" dirty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, often, every day 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 </a:t>
            </a:r>
            <a:r>
              <a:rPr lang="ar-IQ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م. دلالة المضارع البسيط:             </a:t>
            </a:r>
            <a:endParaRPr lang="en-US" sz="24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478097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79653"/>
            <a:ext cx="91440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3-The Future Tense</a:t>
            </a:r>
            <a:endParaRPr lang="ar-IQ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The future tense is used to talk about actions or events that will happen after the present time.</a:t>
            </a:r>
          </a:p>
          <a:p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يُستخدم زمن المستقبل للتحدث عن أفعال أو أحداث ستحدث بعد الوقت الحالي.</a:t>
            </a:r>
          </a:p>
          <a:p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Future Simple </a:t>
            </a:r>
            <a:endParaRPr lang="en-US" sz="2800" b="1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Use: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To describe decisions made at the moment of speaking </a:t>
            </a:r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القرارات اللحظية</a:t>
            </a: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To talk about predictions. </a:t>
            </a:r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التوقعات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To express promises, offers, or future facts </a:t>
            </a:r>
            <a:r>
              <a:rPr lang="ar-IQ" sz="2800" dirty="0" smtClean="0">
                <a:latin typeface="Arabic Typesetting" pitchFamily="66" charset="-78"/>
                <a:cs typeface="Arabic Typesetting" pitchFamily="66" charset="-78"/>
              </a:rPr>
              <a:t>الوعود أو الحقائق المستقبلية</a:t>
            </a:r>
          </a:p>
          <a:p>
            <a:r>
              <a:rPr lang="en-US" sz="2800" b="1" dirty="0" smtClean="0">
                <a:latin typeface="Arabic Typesetting" pitchFamily="66" charset="-78"/>
                <a:cs typeface="Arabic Typesetting" pitchFamily="66" charset="-78"/>
              </a:rPr>
              <a:t>Form </a:t>
            </a:r>
            <a:r>
              <a:rPr lang="ar-IQ" sz="2800" b="1" dirty="0" smtClean="0">
                <a:latin typeface="Arabic Typesetting" pitchFamily="66" charset="-78"/>
                <a:cs typeface="Arabic Typesetting" pitchFamily="66" charset="-78"/>
              </a:rPr>
              <a:t>الصيغة</a:t>
            </a:r>
          </a:p>
          <a:p>
            <a:pPr algn="ctr"/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Subject</a:t>
            </a:r>
            <a:r>
              <a:rPr lang="ar-IQ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+ </a:t>
            </a:r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will + base verb</a:t>
            </a:r>
            <a:r>
              <a:rPr lang="ar-IQ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  <a:endParaRPr lang="en-US" sz="2800" b="1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Examples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I will call you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tomorrow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. </a:t>
            </a:r>
            <a:endParaRPr lang="ar-IQ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It will rain 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soon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. </a:t>
            </a:r>
            <a:endParaRPr lang="ar-IQ" sz="28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99992" y="6165304"/>
            <a:ext cx="36439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tomorrow, soon </a:t>
            </a:r>
            <a:r>
              <a:rPr lang="ar-IQ" sz="2400" dirty="0" err="1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م.دلالة</a:t>
            </a:r>
            <a:r>
              <a:rPr lang="ar-IQ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المستقبل البسيط   </a:t>
            </a:r>
            <a:r>
              <a:rPr lang="en-US" sz="24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endParaRPr lang="en-US" sz="2400" dirty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9111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980728"/>
            <a:ext cx="8096250" cy="4552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039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123950"/>
            <a:ext cx="8024440" cy="4610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0" y="44624"/>
            <a:ext cx="89644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You can not answer with yes or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no,</a:t>
            </a:r>
            <a:endParaRPr lang="en-US" sz="24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When someone asks you a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question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using </a:t>
            </a:r>
            <a:r>
              <a:rPr lang="en-US" sz="2400" dirty="0" err="1" smtClean="0">
                <a:latin typeface="Arabic Typesetting" pitchFamily="66" charset="-78"/>
                <a:cs typeface="Arabic Typesetting" pitchFamily="66" charset="-78"/>
              </a:rPr>
              <a:t>Wh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 questions,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he or she expect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you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to give information, in </a:t>
            </a:r>
            <a:r>
              <a:rPr lang="en-US" sz="2400" dirty="0" smtClean="0">
                <a:latin typeface="Arabic Typesetting" pitchFamily="66" charset="-78"/>
                <a:cs typeface="Arabic Typesetting" pitchFamily="66" charset="-78"/>
              </a:rPr>
              <a:t>the bellow </a:t>
            </a:r>
            <a:r>
              <a:rPr lang="en-US" sz="2400" dirty="0">
                <a:latin typeface="Arabic Typesetting" pitchFamily="66" charset="-78"/>
                <a:cs typeface="Arabic Typesetting" pitchFamily="66" charset="-78"/>
              </a:rPr>
              <a:t>case , it is expected to have information about the bank office.</a:t>
            </a:r>
          </a:p>
        </p:txBody>
      </p:sp>
    </p:spTree>
    <p:extLst>
      <p:ext uri="{BB962C8B-B14F-4D97-AF65-F5344CB8AC3E}">
        <p14:creationId xmlns:p14="http://schemas.microsoft.com/office/powerpoint/2010/main" val="42916057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0" y="1279525"/>
            <a:ext cx="8128000" cy="429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97449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-79653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ar-IQ" sz="2800" dirty="0" smtClean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b="1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What are WH-Questions? </a:t>
            </a: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WH-Questions are used to ask for specific information about something, such as people, places, times, reasons, or methods. These questions start with “WH” words.</a:t>
            </a:r>
          </a:p>
          <a:p>
            <a:pPr algn="r"/>
            <a:r>
              <a:rPr lang="ar-IQ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لطلب معلومات محددة عن الأشخاص، الأماكن، الأوقات، الأسباب، أو الطرق. </a:t>
            </a:r>
            <a:endParaRPr lang="en-US" sz="2800" dirty="0" smtClean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Common WH Words </a:t>
            </a:r>
            <a:r>
              <a:rPr lang="ar-IQ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.</a:t>
            </a: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1-What </a:t>
            </a:r>
            <a:r>
              <a:rPr lang="ar-IQ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ماذا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 :  </a:t>
            </a:r>
            <a:endParaRPr lang="ar-IQ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Use</a:t>
            </a:r>
            <a:r>
              <a:rPr lang="ar-IQ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To ask about things or information.</a:t>
            </a: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Examples</a:t>
            </a:r>
            <a:endParaRPr lang="ar-IQ" sz="2800" dirty="0" smtClean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What is your name? </a:t>
            </a:r>
            <a:endParaRPr lang="ar-IQ" sz="2800" dirty="0" smtClean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What are you doing? </a:t>
            </a:r>
            <a:endParaRPr lang="ar-IQ" sz="2800" dirty="0" smtClean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2-Who </a:t>
            </a:r>
            <a:r>
              <a:rPr lang="ar-IQ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من</a:t>
            </a:r>
            <a:r>
              <a:rPr lang="en-US" sz="2800" dirty="0" smtClean="0">
                <a:solidFill>
                  <a:srgbClr val="C00000"/>
                </a:solidFill>
                <a:latin typeface="Arabic Typesetting" pitchFamily="66" charset="-78"/>
                <a:cs typeface="Arabic Typesetting" pitchFamily="66" charset="-78"/>
              </a:rPr>
              <a:t>    :</a:t>
            </a:r>
            <a:endParaRPr lang="ar-IQ" sz="2800" dirty="0" smtClean="0">
              <a:solidFill>
                <a:srgbClr val="C00000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srgbClr val="0070C0"/>
                </a:solidFill>
                <a:latin typeface="Arabic Typesetting" pitchFamily="66" charset="-78"/>
                <a:cs typeface="Arabic Typesetting" pitchFamily="66" charset="-78"/>
              </a:rPr>
              <a:t>Use: To ask about a person or people.</a:t>
            </a: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Examples</a:t>
            </a:r>
            <a:endParaRPr lang="ar-IQ" sz="2800" dirty="0" smtClean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Who is your teacher? </a:t>
            </a:r>
          </a:p>
          <a:p>
            <a:r>
              <a:rPr lang="en-US" sz="28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Who called you? </a:t>
            </a:r>
            <a:endParaRPr lang="en-US" sz="2800" dirty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52946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533</TotalTime>
  <Words>1579</Words>
  <Application>Microsoft Office PowerPoint</Application>
  <PresentationFormat>On-screen Show (4:3)</PresentationFormat>
  <Paragraphs>222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47</cp:revision>
  <dcterms:created xsi:type="dcterms:W3CDTF">2025-01-25T15:04:27Z</dcterms:created>
  <dcterms:modified xsi:type="dcterms:W3CDTF">2025-02-01T10:32:26Z</dcterms:modified>
</cp:coreProperties>
</file>