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notesMasterIdLst>
    <p:notesMasterId r:id="rId14"/>
  </p:notesMasterIdLst>
  <p:handoutMasterIdLst>
    <p:handoutMasterId r:id="rId15"/>
  </p:handoutMasterIdLst>
  <p:sldIdLst>
    <p:sldId id="256" r:id="rId2"/>
    <p:sldId id="339" r:id="rId3"/>
    <p:sldId id="374" r:id="rId4"/>
    <p:sldId id="376" r:id="rId5"/>
    <p:sldId id="377" r:id="rId6"/>
    <p:sldId id="359" r:id="rId7"/>
    <p:sldId id="379" r:id="rId8"/>
    <p:sldId id="380" r:id="rId9"/>
    <p:sldId id="382" r:id="rId10"/>
    <p:sldId id="383" r:id="rId11"/>
    <p:sldId id="384" r:id="rId12"/>
    <p:sldId id="355"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32" autoAdjust="0"/>
    <p:restoredTop sz="78046" autoAdjust="0"/>
  </p:normalViewPr>
  <p:slideViewPr>
    <p:cSldViewPr snapToGrid="0">
      <p:cViewPr varScale="1">
        <p:scale>
          <a:sx n="85" d="100"/>
          <a:sy n="85" d="100"/>
        </p:scale>
        <p:origin x="-523" y="-77"/>
      </p:cViewPr>
      <p:guideLst>
        <p:guide orient="horz" pos="2160"/>
        <p:guide pos="3840"/>
      </p:guideLst>
    </p:cSldViewPr>
  </p:slideViewPr>
  <p:notesTextViewPr>
    <p:cViewPr>
      <p:scale>
        <a:sx n="1" d="1"/>
        <a:sy n="1" d="1"/>
      </p:scale>
      <p:origin x="0" y="0"/>
    </p:cViewPr>
  </p:notesTextViewPr>
  <p:sorterViewPr>
    <p:cViewPr>
      <p:scale>
        <a:sx n="100" d="100"/>
        <a:sy n="100" d="100"/>
      </p:scale>
      <p:origin x="0" y="5136"/>
    </p:cViewPr>
  </p:sorterViewPr>
  <p:notesViewPr>
    <p:cSldViewPr snapToGrid="0">
      <p:cViewPr varScale="1">
        <p:scale>
          <a:sx n="64" d="100"/>
          <a:sy n="64" d="100"/>
        </p:scale>
        <p:origin x="-3082" y="-77"/>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8188153-0D03-4830-91B1-FACAA00AA4FA}" type="datetime1">
              <a:rPr lang="en-US" smtClean="0"/>
              <a:t>3/25/2025</a:t>
            </a:fld>
            <a:endParaRPr lang="en-US"/>
          </a:p>
        </p:txBody>
      </p:sp>
      <p:sp>
        <p:nvSpPr>
          <p:cNvPr id="4" name="Altbilgi Yer Tutucusu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ayt Numarası Yer Tutucus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BC4D19F-CD87-4A3D-B833-7CA191FE7016}" type="slidenum">
              <a:rPr lang="en-US" smtClean="0"/>
              <a:t>‹#›</a:t>
            </a:fld>
            <a:endParaRPr lang="en-US"/>
          </a:p>
        </p:txBody>
      </p:sp>
    </p:spTree>
    <p:extLst>
      <p:ext uri="{BB962C8B-B14F-4D97-AF65-F5344CB8AC3E}">
        <p14:creationId xmlns:p14="http://schemas.microsoft.com/office/powerpoint/2010/main" val="785222916"/>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093074F-F4B0-4103-9F7F-71E5B199252D}" type="datetime1">
              <a:rPr lang="en-US" smtClean="0"/>
              <a:t>3/25/2025</a:t>
            </a:fld>
            <a:endParaRPr lang="en-US"/>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5ADA62-A0F4-434E-AAB1-0D36E859A8B4}" type="slidenum">
              <a:rPr lang="en-US" smtClean="0"/>
              <a:t>‹#›</a:t>
            </a:fld>
            <a:endParaRPr lang="en-US"/>
          </a:p>
        </p:txBody>
      </p:sp>
    </p:spTree>
    <p:extLst>
      <p:ext uri="{BB962C8B-B14F-4D97-AF65-F5344CB8AC3E}">
        <p14:creationId xmlns:p14="http://schemas.microsoft.com/office/powerpoint/2010/main" val="292922829"/>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3/25/2025</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2</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3/25/2025</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11</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3/25/2025</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12</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3/25/2025</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3</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3/25/2025</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4</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3/25/2025</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5</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3/25/2025</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6</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3/25/2025</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7</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3/25/2025</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8</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3/25/2025</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9</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3/25/2025</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10</a:t>
            </a:fld>
            <a:endParaRPr lang="en-US"/>
          </a:p>
        </p:txBody>
      </p:sp>
    </p:spTree>
    <p:extLst>
      <p:ext uri="{BB962C8B-B14F-4D97-AF65-F5344CB8AC3E}">
        <p14:creationId xmlns:p14="http://schemas.microsoft.com/office/powerpoint/2010/main" val="102282035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5" y="0"/>
            <a:ext cx="12231161"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2"/>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3" y="5037663"/>
            <a:ext cx="897467" cy="279400"/>
          </a:xfrm>
        </p:spPr>
        <p:txBody>
          <a:bodyPr/>
          <a:lstStyle/>
          <a:p>
            <a:fld id="{B9D96261-D562-4F29-B6A9-3D5AB21AF37E}" type="datetime1">
              <a:rPr lang="en-US" smtClean="0"/>
              <a:t>3/25/2025</a:t>
            </a:fld>
            <a:endParaRPr lang="en-US"/>
          </a:p>
        </p:txBody>
      </p:sp>
      <p:sp>
        <p:nvSpPr>
          <p:cNvPr id="5" name="Footer Placeholder 4"/>
          <p:cNvSpPr>
            <a:spLocks noGrp="1"/>
          </p:cNvSpPr>
          <p:nvPr>
            <p:ph type="ftr" sz="quarter" idx="11"/>
          </p:nvPr>
        </p:nvSpPr>
        <p:spPr>
          <a:xfrm>
            <a:off x="2692398" y="5037663"/>
            <a:ext cx="5214635" cy="279400"/>
          </a:xfrm>
        </p:spPr>
        <p:txBody>
          <a:bodyPr/>
          <a:lstStyle/>
          <a:p>
            <a:endParaRPr lang="en-US"/>
          </a:p>
        </p:txBody>
      </p:sp>
      <p:sp>
        <p:nvSpPr>
          <p:cNvPr id="6" name="Slide Number Placeholder 5"/>
          <p:cNvSpPr>
            <a:spLocks noGrp="1"/>
          </p:cNvSpPr>
          <p:nvPr>
            <p:ph type="sldNum" sz="quarter" idx="12"/>
          </p:nvPr>
        </p:nvSpPr>
        <p:spPr>
          <a:xfrm>
            <a:off x="8956902" y="5037663"/>
            <a:ext cx="551166" cy="279400"/>
          </a:xfrm>
        </p:spPr>
        <p:txBody>
          <a:bodyPr/>
          <a:lstStyle/>
          <a:p>
            <a:fld id="{5953F695-DE56-40D5-B4A3-0974E3FA882C}" type="slidenum">
              <a:rPr lang="en-US" smtClean="0"/>
              <a:t>‹#›</a:t>
            </a:fld>
            <a:endParaRPr lang="en-US"/>
          </a:p>
        </p:txBody>
      </p:sp>
      <p:cxnSp>
        <p:nvCxnSpPr>
          <p:cNvPr id="15" name="Straight Connector 14"/>
          <p:cNvCxnSpPr/>
          <p:nvPr/>
        </p:nvCxnSpPr>
        <p:spPr>
          <a:xfrm>
            <a:off x="2692401"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721236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2"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8" y="1041400"/>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2"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E134F06-0DB4-45D1-B059-D114F02DD344}" type="datetime1">
              <a:rPr lang="en-US" smtClean="0"/>
              <a:t>3/25/2025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53F695-DE56-40D5-B4A3-0974E3FA882C}" type="slidenum">
              <a:rPr lang="en-US" smtClean="0"/>
              <a:t>‹#›</a:t>
            </a:fld>
            <a:endParaRPr lang="en-US"/>
          </a:p>
        </p:txBody>
      </p:sp>
    </p:spTree>
    <p:extLst>
      <p:ext uri="{BB962C8B-B14F-4D97-AF65-F5344CB8AC3E}">
        <p14:creationId xmlns:p14="http://schemas.microsoft.com/office/powerpoint/2010/main" val="12187949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9"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9" y="4343400"/>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C8B21EE-5725-4DD0-895A-BBBAAE357CEB}" type="datetime1">
              <a:rPr lang="en-US" smtClean="0"/>
              <a:t>3/25/2025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cxnSp>
        <p:nvCxnSpPr>
          <p:cNvPr id="15" name="Straight Connector 14"/>
          <p:cNvCxnSpPr/>
          <p:nvPr/>
        </p:nvCxnSpPr>
        <p:spPr>
          <a:xfrm>
            <a:off x="1396170"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359740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3"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295402" y="4343400"/>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A6864D8-FB2E-4B29-9059-0172820A6E08}" type="datetime1">
              <a:rPr lang="en-US" smtClean="0"/>
              <a:t>3/25/2025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sp>
        <p:nvSpPr>
          <p:cNvPr id="14" name="TextBox 13"/>
          <p:cNvSpPr txBox="1"/>
          <p:nvPr/>
        </p:nvSpPr>
        <p:spPr>
          <a:xfrm>
            <a:off x="862012"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70"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830154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6231A7D-2A36-468D-89A6-FBDB8782F79C}" type="datetime1">
              <a:rPr lang="en-US" smtClean="0"/>
              <a:t>3/25/2025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spTree>
    <p:extLst>
      <p:ext uri="{BB962C8B-B14F-4D97-AF65-F5344CB8AC3E}">
        <p14:creationId xmlns:p14="http://schemas.microsoft.com/office/powerpoint/2010/main" val="546015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C4EB31B-B50A-4D5A-B5A8-E2281759EEBD}" type="datetime1">
              <a:rPr lang="en-US" smtClean="0"/>
              <a:t>3/25/2025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sp>
        <p:nvSpPr>
          <p:cNvPr id="12" name="TextBox 11"/>
          <p:cNvSpPr txBox="1"/>
          <p:nvPr/>
        </p:nvSpPr>
        <p:spPr>
          <a:xfrm>
            <a:off x="862012"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70"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237186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2"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2" y="4470400"/>
            <a:ext cx="9609669"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DF8C206-4C0F-4EAD-BBF7-3490D4C6AE99}" type="datetime1">
              <a:rPr lang="en-US" smtClean="0"/>
              <a:t>3/25/2025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cxnSp>
        <p:nvCxnSpPr>
          <p:cNvPr id="15" name="Straight Connector 14"/>
          <p:cNvCxnSpPr/>
          <p:nvPr/>
        </p:nvCxnSpPr>
        <p:spPr>
          <a:xfrm>
            <a:off x="1396170"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850647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2BC519F-9160-4A17-B7D0-BEEE93BD86A2}" type="datetime1">
              <a:rPr lang="en-US" smtClean="0"/>
              <a:t>3/25/2025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cxnSp>
        <p:nvCxnSpPr>
          <p:cNvPr id="14" name="Straight Connector 13"/>
          <p:cNvCxnSpPr/>
          <p:nvPr/>
        </p:nvCxnSpPr>
        <p:spPr>
          <a:xfrm>
            <a:off x="1396170"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658633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7" y="982132"/>
            <a:ext cx="1890894"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6" cy="4893734"/>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A460D7D-2D60-4068-BCEF-47F681A1A696}" type="datetime1">
              <a:rPr lang="en-US" smtClean="0"/>
              <a:t>3/25/2025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cxnSp>
        <p:nvCxnSpPr>
          <p:cNvPr id="14" name="Straight Connector 13"/>
          <p:cNvCxnSpPr/>
          <p:nvPr/>
        </p:nvCxnSpPr>
        <p:spPr>
          <a:xfrm>
            <a:off x="8863890" y="990601"/>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3492204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bl">
  <p:cSld name="Başlık ve Tablo">
    <p:spTree>
      <p:nvGrpSpPr>
        <p:cNvPr id="1" name=""/>
        <p:cNvGrpSpPr/>
        <p:nvPr/>
      </p:nvGrpSpPr>
      <p:grpSpPr>
        <a:xfrm>
          <a:off x="0" y="0"/>
          <a:ext cx="0" cy="0"/>
          <a:chOff x="0" y="0"/>
          <a:chExt cx="0" cy="0"/>
        </a:xfrm>
      </p:grpSpPr>
      <p:sp>
        <p:nvSpPr>
          <p:cNvPr id="2" name="Unvan 1"/>
          <p:cNvSpPr>
            <a:spLocks noGrp="1"/>
          </p:cNvSpPr>
          <p:nvPr>
            <p:ph type="title"/>
          </p:nvPr>
        </p:nvSpPr>
        <p:spPr>
          <a:xfrm>
            <a:off x="609600" y="274638"/>
            <a:ext cx="10972800" cy="1143000"/>
          </a:xfrm>
        </p:spPr>
        <p:txBody>
          <a:bodyPr/>
          <a:lstStyle/>
          <a:p>
            <a:r>
              <a:rPr lang="tr-TR" smtClean="0"/>
              <a:t>Asıl başlık stili için tıklatın</a:t>
            </a:r>
            <a:endParaRPr lang="en-US"/>
          </a:p>
        </p:txBody>
      </p:sp>
      <p:sp>
        <p:nvSpPr>
          <p:cNvPr id="3" name="Tablo Yer Tutucusu 2"/>
          <p:cNvSpPr>
            <a:spLocks noGrp="1"/>
          </p:cNvSpPr>
          <p:nvPr>
            <p:ph type="tbl" idx="1"/>
          </p:nvPr>
        </p:nvSpPr>
        <p:spPr>
          <a:xfrm>
            <a:off x="609600" y="1600202"/>
            <a:ext cx="10972800" cy="4525963"/>
          </a:xfrm>
        </p:spPr>
        <p:txBody>
          <a:bodyPr/>
          <a:lstStyle/>
          <a:p>
            <a:endParaRPr lang="en-US"/>
          </a:p>
        </p:txBody>
      </p:sp>
      <p:sp>
        <p:nvSpPr>
          <p:cNvPr id="4" name="Veri Yer Tutucusu 3"/>
          <p:cNvSpPr>
            <a:spLocks noGrp="1"/>
          </p:cNvSpPr>
          <p:nvPr>
            <p:ph type="dt" sz="half" idx="10"/>
          </p:nvPr>
        </p:nvSpPr>
        <p:spPr>
          <a:xfrm>
            <a:off x="609600" y="6245225"/>
            <a:ext cx="2844800" cy="476250"/>
          </a:xfrm>
        </p:spPr>
        <p:txBody>
          <a:bodyPr/>
          <a:lstStyle>
            <a:lvl1pPr>
              <a:defRPr/>
            </a:lvl1pPr>
          </a:lstStyle>
          <a:p>
            <a:fld id="{84AD1365-ED2D-451F-9E93-891818D5D86E}" type="datetime1">
              <a:rPr lang="en-US" smtClean="0"/>
              <a:t>3/25/2025</a:t>
            </a:fld>
            <a:endParaRPr lang="en-GB"/>
          </a:p>
        </p:txBody>
      </p:sp>
      <p:sp>
        <p:nvSpPr>
          <p:cNvPr id="5" name="Altbilgi Yer Tutucusu 4"/>
          <p:cNvSpPr>
            <a:spLocks noGrp="1"/>
          </p:cNvSpPr>
          <p:nvPr>
            <p:ph type="ftr" sz="quarter" idx="11"/>
          </p:nvPr>
        </p:nvSpPr>
        <p:spPr>
          <a:xfrm>
            <a:off x="4165600" y="6245225"/>
            <a:ext cx="3860800" cy="476250"/>
          </a:xfrm>
        </p:spPr>
        <p:txBody>
          <a:bodyPr/>
          <a:lstStyle>
            <a:lvl1pPr>
              <a:defRPr/>
            </a:lvl1pPr>
          </a:lstStyle>
          <a:p>
            <a:endParaRPr lang="en-GB"/>
          </a:p>
        </p:txBody>
      </p:sp>
      <p:sp>
        <p:nvSpPr>
          <p:cNvPr id="6" name="Slayt Numarası Yer Tutucusu 5"/>
          <p:cNvSpPr>
            <a:spLocks noGrp="1"/>
          </p:cNvSpPr>
          <p:nvPr>
            <p:ph type="sldNum" sz="quarter" idx="12"/>
          </p:nvPr>
        </p:nvSpPr>
        <p:spPr>
          <a:xfrm>
            <a:off x="8737600" y="6245225"/>
            <a:ext cx="2844800" cy="476250"/>
          </a:xfrm>
        </p:spPr>
        <p:txBody>
          <a:bodyPr/>
          <a:lstStyle>
            <a:lvl1pPr>
              <a:defRPr/>
            </a:lvl1pPr>
          </a:lstStyle>
          <a:p>
            <a:fld id="{B38094A5-13EA-4178-A8FC-F10059BD0D2D}" type="slidenum">
              <a:rPr lang="en-GB"/>
              <a:pPr/>
              <a:t>‹#›</a:t>
            </a:fld>
            <a:endParaRPr lang="en-GB"/>
          </a:p>
        </p:txBody>
      </p:sp>
    </p:spTree>
    <p:extLst>
      <p:ext uri="{BB962C8B-B14F-4D97-AF65-F5344CB8AC3E}">
        <p14:creationId xmlns:p14="http://schemas.microsoft.com/office/powerpoint/2010/main" val="1300712119"/>
      </p:ext>
    </p:extLst>
  </p:cSld>
  <p:clrMapOvr>
    <a:masterClrMapping/>
  </p:clrMapOvr>
  <p:transition>
    <p:checker dir="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70"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AD22A58-E1F8-4406-80D7-3F28C62972F6}" type="datetime1">
              <a:rPr lang="en-US" smtClean="0"/>
              <a:t>3/25/2025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spTree>
    <p:extLst>
      <p:ext uri="{BB962C8B-B14F-4D97-AF65-F5344CB8AC3E}">
        <p14:creationId xmlns:p14="http://schemas.microsoft.com/office/powerpoint/2010/main" val="29559757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8"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FD5C7B3-EEB2-4BC8-9827-525F4FB78B51}" type="datetime1">
              <a:rPr lang="en-US" smtClean="0"/>
              <a:t>3/25/2025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cxnSp>
        <p:nvCxnSpPr>
          <p:cNvPr id="16" name="Straight Connector 15"/>
          <p:cNvCxnSpPr/>
          <p:nvPr/>
        </p:nvCxnSpPr>
        <p:spPr>
          <a:xfrm>
            <a:off x="2012724"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925432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70"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D394DFA-E8DF-4E82-A5CF-408604EA7D2C}" type="datetime1">
              <a:rPr lang="en-US" smtClean="0"/>
              <a:t>3/25/2025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53F695-DE56-40D5-B4A3-0974E3FA882C}" type="slidenum">
              <a:rPr lang="en-US" smtClean="0"/>
              <a:t>‹#›</a:t>
            </a:fld>
            <a:endParaRPr lang="en-US"/>
          </a:p>
        </p:txBody>
      </p:sp>
    </p:spTree>
    <p:extLst>
      <p:ext uri="{BB962C8B-B14F-4D97-AF65-F5344CB8AC3E}">
        <p14:creationId xmlns:p14="http://schemas.microsoft.com/office/powerpoint/2010/main" val="36088477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1"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95401" y="3243263"/>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80670" y="3243263"/>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73113C8-67A3-410A-89F4-4C72F691EC87}" type="datetime1">
              <a:rPr lang="en-US" smtClean="0"/>
              <a:t>3/25/2025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53F695-DE56-40D5-B4A3-0974E3FA882C}" type="slidenum">
              <a:rPr lang="en-US" smtClean="0"/>
              <a:t>‹#›</a:t>
            </a:fld>
            <a:endParaRPr lang="en-US"/>
          </a:p>
        </p:txBody>
      </p:sp>
      <p:cxnSp>
        <p:nvCxnSpPr>
          <p:cNvPr id="18" name="Straight Connector 17"/>
          <p:cNvCxnSpPr/>
          <p:nvPr/>
        </p:nvCxnSpPr>
        <p:spPr>
          <a:xfrm>
            <a:off x="1396170"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890151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54B394C8-DB23-4789-A1A5-491492876949}" type="datetime1">
              <a:rPr lang="en-US" smtClean="0"/>
              <a:t>3/25/2025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53F695-DE56-40D5-B4A3-0974E3FA882C}" type="slidenum">
              <a:rPr lang="en-US" smtClean="0"/>
              <a:t>‹#›</a:t>
            </a:fld>
            <a:endParaRPr lang="en-US"/>
          </a:p>
        </p:txBody>
      </p:sp>
      <p:cxnSp>
        <p:nvCxnSpPr>
          <p:cNvPr id="14" name="Straight Connector 13"/>
          <p:cNvCxnSpPr/>
          <p:nvPr/>
        </p:nvCxnSpPr>
        <p:spPr>
          <a:xfrm>
            <a:off x="1396170"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248762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411940B-74D1-4ED7-BB17-231C8229B959}" type="datetime1">
              <a:rPr lang="en-US" smtClean="0"/>
              <a:t>3/25/2025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53F695-DE56-40D5-B4A3-0974E3FA882C}" type="slidenum">
              <a:rPr lang="en-US" smtClean="0"/>
              <a:t>‹#›</a:t>
            </a:fld>
            <a:endParaRPr lang="en-US"/>
          </a:p>
        </p:txBody>
      </p:sp>
    </p:spTree>
    <p:extLst>
      <p:ext uri="{BB962C8B-B14F-4D97-AF65-F5344CB8AC3E}">
        <p14:creationId xmlns:p14="http://schemas.microsoft.com/office/powerpoint/2010/main" val="3882407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3"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9" y="982132"/>
            <a:ext cx="5469467" cy="4893735"/>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3"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8C3C653-1223-443D-9606-1E9579F0B6A2}" type="datetime1">
              <a:rPr lang="en-US" smtClean="0"/>
              <a:t>3/25/2025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53F695-DE56-40D5-B4A3-0974E3FA882C}" type="slidenum">
              <a:rPr lang="en-US" smtClean="0"/>
              <a:t>‹#›</a:t>
            </a:fld>
            <a:endParaRPr lang="en-US"/>
          </a:p>
        </p:txBody>
      </p:sp>
      <p:cxnSp>
        <p:nvCxnSpPr>
          <p:cNvPr id="16" name="Straight Connector 15"/>
          <p:cNvCxnSpPr/>
          <p:nvPr/>
        </p:nvCxnSpPr>
        <p:spPr>
          <a:xfrm>
            <a:off x="1396170"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885852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7"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3" y="1041400"/>
            <a:ext cx="3063348"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7"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8E94E02-9AF6-4311-A6AA-50FFC6C93F31}" type="datetime1">
              <a:rPr lang="en-US" smtClean="0"/>
              <a:t>3/25/2025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53F695-DE56-40D5-B4A3-0974E3FA882C}" type="slidenum">
              <a:rPr lang="en-US" smtClean="0"/>
              <a:t>‹#›</a:t>
            </a:fld>
            <a:endParaRPr lang="en-US"/>
          </a:p>
        </p:txBody>
      </p:sp>
    </p:spTree>
    <p:extLst>
      <p:ext uri="{BB962C8B-B14F-4D97-AF65-F5344CB8AC3E}">
        <p14:creationId xmlns:p14="http://schemas.microsoft.com/office/powerpoint/2010/main" val="21877892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7" y="0"/>
            <a:ext cx="12229963" cy="6856214"/>
            <a:chOff x="-15736" y="0"/>
            <a:chExt cx="12229962" cy="6856214"/>
          </a:xfrm>
        </p:grpSpPr>
        <p:pic>
          <p:nvPicPr>
            <p:cNvPr id="8" name="Picture 7" descr="HD-PanelContent.png"/>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1">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1">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4"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2"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1"/>
            <a:ext cx="1600201"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969E21B7-4181-47D5-AE4D-13D62D5740B8}" type="datetime1">
              <a:rPr lang="en-US" smtClean="0"/>
              <a:t>3/25/2025</a:t>
            </a:fld>
            <a:endParaRPr lang="en-US"/>
          </a:p>
        </p:txBody>
      </p:sp>
      <p:sp>
        <p:nvSpPr>
          <p:cNvPr id="5" name="Footer Placeholder 4"/>
          <p:cNvSpPr>
            <a:spLocks noGrp="1"/>
          </p:cNvSpPr>
          <p:nvPr>
            <p:ph type="ftr" sz="quarter" idx="3"/>
          </p:nvPr>
        </p:nvSpPr>
        <p:spPr>
          <a:xfrm>
            <a:off x="1295402" y="5969001"/>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353903" y="5969001"/>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5953F695-DE56-40D5-B4A3-0974E3FA882C}" type="slidenum">
              <a:rPr lang="en-US" smtClean="0"/>
              <a:t>‹#›</a:t>
            </a:fld>
            <a:endParaRPr lang="en-US"/>
          </a:p>
        </p:txBody>
      </p:sp>
    </p:spTree>
    <p:extLst>
      <p:ext uri="{BB962C8B-B14F-4D97-AF65-F5344CB8AC3E}">
        <p14:creationId xmlns:p14="http://schemas.microsoft.com/office/powerpoint/2010/main" val="1175252469"/>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 id="2147483804" r:id="rId12"/>
    <p:sldLayoutId id="2147483805" r:id="rId13"/>
    <p:sldLayoutId id="2147483806" r:id="rId14"/>
    <p:sldLayoutId id="2147483807" r:id="rId15"/>
    <p:sldLayoutId id="2147483808" r:id="rId16"/>
    <p:sldLayoutId id="2147483809" r:id="rId17"/>
    <p:sldLayoutId id="2147483810" r:id="rId18"/>
  </p:sldLayoutIdLst>
  <p:hf hdr="0" ftr="0"/>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4" name="Title 1"/>
          <p:cNvSpPr txBox="1">
            <a:spLocks/>
          </p:cNvSpPr>
          <p:nvPr/>
        </p:nvSpPr>
        <p:spPr>
          <a:xfrm>
            <a:off x="2476500" y="1556238"/>
            <a:ext cx="7454900" cy="818662"/>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82296"/>
            <a:endParaRPr lang="en-US" sz="2400" dirty="0">
              <a:latin typeface="Times New Roman" panose="02020603050405020304" pitchFamily="18" charset="0"/>
              <a:cs typeface="Times New Roman" panose="02020603050405020304" pitchFamily="18" charset="0"/>
            </a:endParaRPr>
          </a:p>
        </p:txBody>
      </p:sp>
      <p:sp>
        <p:nvSpPr>
          <p:cNvPr id="5" name="Subtitle 2"/>
          <p:cNvSpPr txBox="1">
            <a:spLocks/>
          </p:cNvSpPr>
          <p:nvPr/>
        </p:nvSpPr>
        <p:spPr>
          <a:xfrm>
            <a:off x="2743200" y="2374900"/>
            <a:ext cx="6736079" cy="2921000"/>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nSpc>
                <a:spcPct val="150000"/>
              </a:lnSpc>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b="1" dirty="0" smtClean="0">
              <a:latin typeface="Times New Roman" panose="02020603050405020304" pitchFamily="18" charset="0"/>
              <a:cs typeface="Times New Roman" panose="02020603050405020304" pitchFamily="18" charset="0"/>
            </a:endParaRPr>
          </a:p>
        </p:txBody>
      </p:sp>
      <p:sp>
        <p:nvSpPr>
          <p:cNvPr id="7" name="Slide Number Placeholder 7"/>
          <p:cNvSpPr>
            <a:spLocks noGrp="1"/>
          </p:cNvSpPr>
          <p:nvPr>
            <p:ph type="sldNum" sz="quarter" idx="12"/>
          </p:nvPr>
        </p:nvSpPr>
        <p:spPr>
          <a:xfrm>
            <a:off x="9931400" y="6324600"/>
            <a:ext cx="1905001"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Font typeface="Wingdings" panose="05000000000000000000" pitchFamily="2" charset="2"/>
              <a:buChar char="o"/>
              <a:defRPr sz="26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2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1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a:solidFill>
                  <a:schemeClr val="tx1"/>
                </a:solidFill>
                <a:latin typeface="Verdana" panose="020B0604030504040204" pitchFamily="34" charset="0"/>
              </a:defRPr>
            </a:lvl9pPr>
          </a:lstStyle>
          <a:p>
            <a:pPr>
              <a:spcBef>
                <a:spcPct val="0"/>
              </a:spcBef>
              <a:buClrTx/>
              <a:buFontTx/>
              <a:buNone/>
            </a:pPr>
            <a:fld id="{CDCC2F32-039C-43AD-A704-B5EE4748AA0A}" type="slidenum">
              <a:rPr lang="en-US" sz="1200" smtClean="0"/>
              <a:pPr>
                <a:spcBef>
                  <a:spcPct val="0"/>
                </a:spcBef>
                <a:buClrTx/>
                <a:buFontTx/>
                <a:buNone/>
              </a:pPr>
              <a:t>1</a:t>
            </a:fld>
            <a:endParaRPr lang="en-US" sz="1200" smtClean="0"/>
          </a:p>
        </p:txBody>
      </p:sp>
      <p:pic>
        <p:nvPicPr>
          <p:cNvPr id="9" name="صورة 2"/>
          <p:cNvPicPr/>
          <p:nvPr/>
        </p:nvPicPr>
        <p:blipFill>
          <a:blip r:embed="rId3">
            <a:extLst>
              <a:ext uri="{28A0092B-C50C-407E-A947-70E740481C1C}">
                <a14:useLocalDpi xmlns:a14="http://schemas.microsoft.com/office/drawing/2010/main" val="0"/>
              </a:ext>
            </a:extLst>
          </a:blip>
          <a:stretch>
            <a:fillRect/>
          </a:stretch>
        </p:blipFill>
        <p:spPr>
          <a:xfrm>
            <a:off x="291496" y="241544"/>
            <a:ext cx="1724025" cy="1724025"/>
          </a:xfrm>
          <a:prstGeom prst="rect">
            <a:avLst/>
          </a:prstGeom>
          <a:ln>
            <a:noFill/>
          </a:ln>
          <a:effectLst>
            <a:softEdge rad="112500"/>
          </a:effectLst>
        </p:spPr>
      </p:pic>
      <p:sp>
        <p:nvSpPr>
          <p:cNvPr id="2" name="Rectangle 1"/>
          <p:cNvSpPr/>
          <p:nvPr/>
        </p:nvSpPr>
        <p:spPr>
          <a:xfrm>
            <a:off x="3838903" y="2532554"/>
            <a:ext cx="4635064" cy="584775"/>
          </a:xfrm>
          <a:prstGeom prst="rect">
            <a:avLst/>
          </a:prstGeom>
        </p:spPr>
        <p:txBody>
          <a:bodyPr wrap="square">
            <a:spAutoFit/>
          </a:bodyPr>
          <a:lstStyle/>
          <a:p>
            <a:pPr algn="ctr"/>
            <a:r>
              <a:rPr lang="ar-IQ" sz="3200" dirty="0">
                <a:solidFill>
                  <a:schemeClr val="accent2">
                    <a:lumMod val="75000"/>
                  </a:schemeClr>
                </a:solidFill>
                <a:latin typeface="Segoe UI Semibold" panose="020B0702040204020203" pitchFamily="34" charset="0"/>
                <a:cs typeface="Segoe UI Semibold" panose="020B0702040204020203" pitchFamily="34" charset="0"/>
              </a:rPr>
              <a:t>محاضرات في الديمقراطية</a:t>
            </a:r>
            <a:endParaRPr lang="en-US" sz="3200" dirty="0">
              <a:solidFill>
                <a:schemeClr val="accent2">
                  <a:lumMod val="75000"/>
                </a:schemeClr>
              </a:solidFill>
              <a:latin typeface="Segoe UI Semibold" panose="020B0702040204020203" pitchFamily="34" charset="0"/>
              <a:cs typeface="Segoe UI Semibold" panose="020B0702040204020203" pitchFamily="34" charset="0"/>
            </a:endParaRPr>
          </a:p>
        </p:txBody>
      </p:sp>
      <p:sp>
        <p:nvSpPr>
          <p:cNvPr id="3" name="Rectangle 2"/>
          <p:cNvSpPr/>
          <p:nvPr/>
        </p:nvSpPr>
        <p:spPr>
          <a:xfrm>
            <a:off x="3048000" y="3755611"/>
            <a:ext cx="6096000" cy="1384995"/>
          </a:xfrm>
          <a:prstGeom prst="rect">
            <a:avLst/>
          </a:prstGeom>
        </p:spPr>
        <p:txBody>
          <a:bodyPr>
            <a:spAutoFit/>
          </a:bodyPr>
          <a:lstStyle/>
          <a:p>
            <a:pPr algn="ctr" rtl="1"/>
            <a:r>
              <a:rPr lang="ar-IQ" sz="2800" b="1" dirty="0">
                <a:solidFill>
                  <a:schemeClr val="accent2">
                    <a:lumMod val="75000"/>
                  </a:schemeClr>
                </a:solidFill>
              </a:rPr>
              <a:t>اعداد وتقديم</a:t>
            </a:r>
          </a:p>
          <a:p>
            <a:pPr algn="ctr" rtl="1"/>
            <a:r>
              <a:rPr lang="ar-IQ" sz="2800" b="1" dirty="0">
                <a:solidFill>
                  <a:schemeClr val="accent2">
                    <a:lumMod val="75000"/>
                  </a:schemeClr>
                </a:solidFill>
              </a:rPr>
              <a:t> </a:t>
            </a:r>
            <a:r>
              <a:rPr lang="ar-IQ" sz="2800" b="1">
                <a:solidFill>
                  <a:schemeClr val="accent2">
                    <a:lumMod val="75000"/>
                  </a:schemeClr>
                </a:solidFill>
              </a:rPr>
              <a:t>الاستاذ </a:t>
            </a:r>
            <a:r>
              <a:rPr lang="ar-IQ" sz="2800" b="1" smtClean="0">
                <a:solidFill>
                  <a:schemeClr val="accent2">
                    <a:lumMod val="75000"/>
                  </a:schemeClr>
                </a:solidFill>
              </a:rPr>
              <a:t>الدكتور </a:t>
            </a:r>
            <a:endParaRPr lang="ar-IQ" sz="2800" b="1" dirty="0">
              <a:solidFill>
                <a:schemeClr val="accent2">
                  <a:lumMod val="75000"/>
                </a:schemeClr>
              </a:solidFill>
            </a:endParaRPr>
          </a:p>
          <a:p>
            <a:pPr algn="ctr" rtl="1"/>
            <a:r>
              <a:rPr lang="ar-IQ" sz="2800" b="1" dirty="0">
                <a:solidFill>
                  <a:schemeClr val="accent2">
                    <a:lumMod val="75000"/>
                  </a:schemeClr>
                </a:solidFill>
              </a:rPr>
              <a:t>ساهره قحطان عبد الجبار الحميري</a:t>
            </a:r>
            <a:endParaRPr lang="en-US" altLang="en-US" sz="2800" dirty="0">
              <a:solidFill>
                <a:schemeClr val="accent2">
                  <a:lumMod val="75000"/>
                </a:schemeClr>
              </a:solidFill>
            </a:endParaRPr>
          </a:p>
        </p:txBody>
      </p:sp>
    </p:spTree>
    <p:extLst>
      <p:ext uri="{BB962C8B-B14F-4D97-AF65-F5344CB8AC3E}">
        <p14:creationId xmlns:p14="http://schemas.microsoft.com/office/powerpoint/2010/main" val="214689842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868420" y="882054"/>
            <a:ext cx="6717205" cy="520454"/>
          </a:xfrm>
        </p:spPr>
        <p:txBody>
          <a:bodyPr>
            <a:noAutofit/>
          </a:bodyPr>
          <a:lstStyle/>
          <a:p>
            <a:pPr rtl="1"/>
            <a:r>
              <a:rPr lang="ar-IQ" b="1" dirty="0">
                <a:solidFill>
                  <a:schemeClr val="accent2">
                    <a:lumMod val="75000"/>
                  </a:schemeClr>
                </a:solidFill>
              </a:rPr>
              <a:t>تقسيم وتصنيف الحريات العامة</a:t>
            </a:r>
            <a:endParaRPr lang="en-US"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10</a:t>
            </a:fld>
            <a:endParaRPr lang="en-GB"/>
          </a:p>
        </p:txBody>
      </p:sp>
      <p:sp>
        <p:nvSpPr>
          <p:cNvPr id="3" name="Rectangle 2"/>
          <p:cNvSpPr/>
          <p:nvPr/>
        </p:nvSpPr>
        <p:spPr>
          <a:xfrm>
            <a:off x="1008667" y="1545129"/>
            <a:ext cx="10275217" cy="4365619"/>
          </a:xfrm>
          <a:prstGeom prst="rect">
            <a:avLst/>
          </a:prstGeom>
        </p:spPr>
        <p:txBody>
          <a:bodyPr wrap="square">
            <a:spAutoFit/>
          </a:bodyPr>
          <a:lstStyle/>
          <a:p>
            <a:pPr algn="r" rtl="1">
              <a:lnSpc>
                <a:spcPct val="150000"/>
              </a:lnSpc>
            </a:pPr>
            <a:r>
              <a:rPr lang="ar-IQ" sz="2800" b="1" dirty="0" smtClean="0">
                <a:solidFill>
                  <a:schemeClr val="accent2">
                    <a:lumMod val="75000"/>
                  </a:schemeClr>
                </a:solidFill>
              </a:rPr>
              <a:t>المجموعة </a:t>
            </a:r>
            <a:r>
              <a:rPr lang="ar-IQ" sz="2800" b="1" dirty="0">
                <a:solidFill>
                  <a:schemeClr val="accent2">
                    <a:lumMod val="75000"/>
                  </a:schemeClr>
                </a:solidFill>
              </a:rPr>
              <a:t>الثانية</a:t>
            </a:r>
            <a:r>
              <a:rPr lang="en-US" sz="2800" b="1" dirty="0">
                <a:solidFill>
                  <a:schemeClr val="accent2">
                    <a:lumMod val="75000"/>
                  </a:schemeClr>
                </a:solidFill>
              </a:rPr>
              <a:t>:</a:t>
            </a:r>
            <a:r>
              <a:rPr lang="en-US" sz="2800" dirty="0">
                <a:solidFill>
                  <a:schemeClr val="accent2">
                    <a:lumMod val="75000"/>
                  </a:schemeClr>
                </a:solidFill>
              </a:rPr>
              <a:t/>
            </a:r>
            <a:br>
              <a:rPr lang="en-US" sz="2800" dirty="0">
                <a:solidFill>
                  <a:schemeClr val="accent2">
                    <a:lumMod val="75000"/>
                  </a:schemeClr>
                </a:solidFill>
              </a:rPr>
            </a:br>
            <a:r>
              <a:rPr lang="ar-IQ" sz="2800" dirty="0">
                <a:solidFill>
                  <a:schemeClr val="accent2">
                    <a:lumMod val="75000"/>
                  </a:schemeClr>
                </a:solidFill>
              </a:rPr>
              <a:t>طائفة الحقوق الإقتصادية والإجتماعية والثقافية وتشمل على</a:t>
            </a:r>
            <a:r>
              <a:rPr lang="en-US" sz="2800" dirty="0">
                <a:solidFill>
                  <a:schemeClr val="accent2">
                    <a:lumMod val="75000"/>
                  </a:schemeClr>
                </a:solidFill>
              </a:rPr>
              <a:t>:</a:t>
            </a:r>
            <a:br>
              <a:rPr lang="en-US" sz="2800" dirty="0">
                <a:solidFill>
                  <a:schemeClr val="accent2">
                    <a:lumMod val="75000"/>
                  </a:schemeClr>
                </a:solidFill>
              </a:rPr>
            </a:br>
            <a:r>
              <a:rPr lang="en-US" sz="2800" dirty="0">
                <a:solidFill>
                  <a:schemeClr val="accent2">
                    <a:lumMod val="75000"/>
                  </a:schemeClr>
                </a:solidFill>
              </a:rPr>
              <a:t>- </a:t>
            </a:r>
            <a:r>
              <a:rPr lang="ar-IQ" sz="2800" dirty="0">
                <a:solidFill>
                  <a:schemeClr val="accent2">
                    <a:lumMod val="75000"/>
                  </a:schemeClr>
                </a:solidFill>
              </a:rPr>
              <a:t>حق الملكية وحيازة الأموال والتصرف فيها</a:t>
            </a:r>
            <a:r>
              <a:rPr lang="en-US" sz="2800" dirty="0">
                <a:solidFill>
                  <a:schemeClr val="accent2">
                    <a:lumMod val="75000"/>
                  </a:schemeClr>
                </a:solidFill>
              </a:rPr>
              <a:t>.</a:t>
            </a:r>
            <a:br>
              <a:rPr lang="en-US" sz="2800" dirty="0">
                <a:solidFill>
                  <a:schemeClr val="accent2">
                    <a:lumMod val="75000"/>
                  </a:schemeClr>
                </a:solidFill>
              </a:rPr>
            </a:br>
            <a:r>
              <a:rPr lang="en-US" sz="2800" dirty="0">
                <a:solidFill>
                  <a:schemeClr val="accent2">
                    <a:lumMod val="75000"/>
                  </a:schemeClr>
                </a:solidFill>
              </a:rPr>
              <a:t>- </a:t>
            </a:r>
            <a:r>
              <a:rPr lang="ar-IQ" sz="2800" dirty="0">
                <a:solidFill>
                  <a:schemeClr val="accent2">
                    <a:lumMod val="75000"/>
                  </a:schemeClr>
                </a:solidFill>
              </a:rPr>
              <a:t>حق التعبير</a:t>
            </a:r>
            <a:r>
              <a:rPr lang="en-US" sz="2800" dirty="0">
                <a:solidFill>
                  <a:schemeClr val="accent2">
                    <a:lumMod val="75000"/>
                  </a:schemeClr>
                </a:solidFill>
              </a:rPr>
              <a:t>.</a:t>
            </a:r>
            <a:br>
              <a:rPr lang="en-US" sz="2800" dirty="0">
                <a:solidFill>
                  <a:schemeClr val="accent2">
                    <a:lumMod val="75000"/>
                  </a:schemeClr>
                </a:solidFill>
              </a:rPr>
            </a:br>
            <a:r>
              <a:rPr lang="en-US" sz="2800" dirty="0">
                <a:solidFill>
                  <a:schemeClr val="accent2">
                    <a:lumMod val="75000"/>
                  </a:schemeClr>
                </a:solidFill>
              </a:rPr>
              <a:t>- </a:t>
            </a:r>
            <a:r>
              <a:rPr lang="ar-IQ" sz="2800" dirty="0">
                <a:solidFill>
                  <a:schemeClr val="accent2">
                    <a:lumMod val="75000"/>
                  </a:schemeClr>
                </a:solidFill>
              </a:rPr>
              <a:t>حق تكوين الجمعيات الثقافية والإجتماعية</a:t>
            </a:r>
            <a:r>
              <a:rPr lang="en-US" sz="2800" dirty="0">
                <a:solidFill>
                  <a:schemeClr val="accent2">
                    <a:lumMod val="75000"/>
                  </a:schemeClr>
                </a:solidFill>
              </a:rPr>
              <a:t>.</a:t>
            </a:r>
          </a:p>
          <a:p>
            <a:pPr lvl="0" algn="r" rtl="1">
              <a:lnSpc>
                <a:spcPct val="150000"/>
              </a:lnSpc>
            </a:pPr>
            <a:endParaRPr lang="ar-IQ" sz="2400" b="1" dirty="0" smtClean="0">
              <a:solidFill>
                <a:schemeClr val="accent2">
                  <a:lumMod val="75000"/>
                </a:schemeClr>
              </a:solidFill>
            </a:endParaRPr>
          </a:p>
          <a:p>
            <a:pPr lvl="0" algn="r" rtl="1">
              <a:lnSpc>
                <a:spcPct val="150000"/>
              </a:lnSpc>
            </a:pPr>
            <a:r>
              <a:rPr lang="ar-SA" sz="2400" dirty="0" smtClean="0">
                <a:solidFill>
                  <a:schemeClr val="accent2">
                    <a:lumMod val="75000"/>
                  </a:schemeClr>
                </a:solidFill>
              </a:rPr>
              <a:t> </a:t>
            </a:r>
            <a:endParaRPr lang="ar-IQ" sz="2400" dirty="0">
              <a:solidFill>
                <a:schemeClr val="accent2">
                  <a:lumMod val="75000"/>
                </a:schemeClr>
              </a:solidFill>
            </a:endParaRPr>
          </a:p>
        </p:txBody>
      </p:sp>
    </p:spTree>
    <p:extLst>
      <p:ext uri="{BB962C8B-B14F-4D97-AF65-F5344CB8AC3E}">
        <p14:creationId xmlns:p14="http://schemas.microsoft.com/office/powerpoint/2010/main" val="4010393355"/>
      </p:ext>
    </p:extLst>
  </p:cSld>
  <p:clrMapOvr>
    <a:masterClrMapping/>
  </p:clrMapOvr>
  <p:transition>
    <p:checker dir="ver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868420" y="882054"/>
            <a:ext cx="6717205" cy="520454"/>
          </a:xfrm>
        </p:spPr>
        <p:txBody>
          <a:bodyPr>
            <a:noAutofit/>
          </a:bodyPr>
          <a:lstStyle/>
          <a:p>
            <a:pPr rtl="1"/>
            <a:r>
              <a:rPr lang="ar-IQ" b="1" dirty="0">
                <a:solidFill>
                  <a:schemeClr val="accent2">
                    <a:lumMod val="75000"/>
                  </a:schemeClr>
                </a:solidFill>
              </a:rPr>
              <a:t>تقسيم وتصنيف الحريات العامة</a:t>
            </a:r>
            <a:endParaRPr lang="en-US"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11</a:t>
            </a:fld>
            <a:endParaRPr lang="en-GB"/>
          </a:p>
        </p:txBody>
      </p:sp>
      <p:sp>
        <p:nvSpPr>
          <p:cNvPr id="3" name="Rectangle 2"/>
          <p:cNvSpPr/>
          <p:nvPr/>
        </p:nvSpPr>
        <p:spPr>
          <a:xfrm>
            <a:off x="1008667" y="1545129"/>
            <a:ext cx="10275217" cy="4339650"/>
          </a:xfrm>
          <a:prstGeom prst="rect">
            <a:avLst/>
          </a:prstGeom>
        </p:spPr>
        <p:txBody>
          <a:bodyPr wrap="square">
            <a:spAutoFit/>
          </a:bodyPr>
          <a:lstStyle/>
          <a:p>
            <a:pPr algn="r" rtl="1"/>
            <a:r>
              <a:rPr lang="ar-IQ" sz="2800" b="1" dirty="0">
                <a:solidFill>
                  <a:schemeClr val="accent2">
                    <a:lumMod val="75000"/>
                  </a:schemeClr>
                </a:solidFill>
              </a:rPr>
              <a:t>المجموعة الثالثة</a:t>
            </a:r>
            <a:r>
              <a:rPr lang="en-US" sz="2800" b="1" dirty="0">
                <a:solidFill>
                  <a:schemeClr val="accent2">
                    <a:lumMod val="75000"/>
                  </a:schemeClr>
                </a:solidFill>
              </a:rPr>
              <a:t>:</a:t>
            </a:r>
            <a:r>
              <a:rPr lang="en-US" sz="2800" dirty="0">
                <a:solidFill>
                  <a:schemeClr val="accent2">
                    <a:lumMod val="75000"/>
                  </a:schemeClr>
                </a:solidFill>
              </a:rPr>
              <a:t/>
            </a:r>
            <a:br>
              <a:rPr lang="en-US" sz="2800" dirty="0">
                <a:solidFill>
                  <a:schemeClr val="accent2">
                    <a:lumMod val="75000"/>
                  </a:schemeClr>
                </a:solidFill>
              </a:rPr>
            </a:br>
            <a:r>
              <a:rPr lang="ar-IQ" sz="2800" dirty="0">
                <a:solidFill>
                  <a:schemeClr val="accent2">
                    <a:lumMod val="75000"/>
                  </a:schemeClr>
                </a:solidFill>
              </a:rPr>
              <a:t>وتشمل طائفة من الحريات والحقوق حديثة الطابع ويطلق عليها اسم "حقوق الجماعات" أو "التضامن" وتتمثل فى</a:t>
            </a:r>
            <a:r>
              <a:rPr lang="en-US" sz="2800" dirty="0">
                <a:solidFill>
                  <a:schemeClr val="accent2">
                    <a:lumMod val="75000"/>
                  </a:schemeClr>
                </a:solidFill>
              </a:rPr>
              <a:t>:</a:t>
            </a:r>
            <a:br>
              <a:rPr lang="en-US" sz="2800" dirty="0">
                <a:solidFill>
                  <a:schemeClr val="accent2">
                    <a:lumMod val="75000"/>
                  </a:schemeClr>
                </a:solidFill>
              </a:rPr>
            </a:br>
            <a:r>
              <a:rPr lang="en-US" sz="2800" dirty="0">
                <a:solidFill>
                  <a:schemeClr val="accent2">
                    <a:lumMod val="75000"/>
                  </a:schemeClr>
                </a:solidFill>
              </a:rPr>
              <a:t>- </a:t>
            </a:r>
            <a:r>
              <a:rPr lang="ar-IQ" sz="2800" dirty="0">
                <a:solidFill>
                  <a:schemeClr val="accent2">
                    <a:lumMod val="75000"/>
                  </a:schemeClr>
                </a:solidFill>
              </a:rPr>
              <a:t>حق العمل</a:t>
            </a:r>
            <a:r>
              <a:rPr lang="en-US" sz="2800" dirty="0">
                <a:solidFill>
                  <a:schemeClr val="accent2">
                    <a:lumMod val="75000"/>
                  </a:schemeClr>
                </a:solidFill>
              </a:rPr>
              <a:t>.</a:t>
            </a:r>
            <a:br>
              <a:rPr lang="en-US" sz="2800" dirty="0">
                <a:solidFill>
                  <a:schemeClr val="accent2">
                    <a:lumMod val="75000"/>
                  </a:schemeClr>
                </a:solidFill>
              </a:rPr>
            </a:br>
            <a:r>
              <a:rPr lang="en-US" sz="2800" dirty="0">
                <a:solidFill>
                  <a:schemeClr val="accent2">
                    <a:lumMod val="75000"/>
                  </a:schemeClr>
                </a:solidFill>
              </a:rPr>
              <a:t>- </a:t>
            </a:r>
            <a:r>
              <a:rPr lang="ar-IQ" sz="2800">
                <a:solidFill>
                  <a:schemeClr val="accent2">
                    <a:lumMod val="75000"/>
                  </a:schemeClr>
                </a:solidFill>
              </a:rPr>
              <a:t>حق </a:t>
            </a:r>
            <a:r>
              <a:rPr lang="ar-IQ" sz="2800" smtClean="0">
                <a:solidFill>
                  <a:schemeClr val="accent2">
                    <a:lumMod val="75000"/>
                  </a:schemeClr>
                </a:solidFill>
              </a:rPr>
              <a:t>الإضراب</a:t>
            </a:r>
            <a:r>
              <a:rPr lang="ar-IQ" sz="2800">
                <a:solidFill>
                  <a:schemeClr val="accent2">
                    <a:lumMod val="75000"/>
                  </a:schemeClr>
                </a:solidFill>
              </a:rPr>
              <a:t> </a:t>
            </a:r>
            <a:r>
              <a:rPr lang="ar-IQ" sz="2800" smtClean="0">
                <a:solidFill>
                  <a:schemeClr val="accent2">
                    <a:lumMod val="75000"/>
                  </a:schemeClr>
                </a:solidFill>
              </a:rPr>
              <a:t>السلمي</a:t>
            </a:r>
            <a:r>
              <a:rPr lang="en-US" sz="2800" dirty="0">
                <a:solidFill>
                  <a:schemeClr val="accent2">
                    <a:lumMod val="75000"/>
                  </a:schemeClr>
                </a:solidFill>
              </a:rPr>
              <a:t/>
            </a:r>
            <a:br>
              <a:rPr lang="en-US" sz="2800" dirty="0">
                <a:solidFill>
                  <a:schemeClr val="accent2">
                    <a:lumMod val="75000"/>
                  </a:schemeClr>
                </a:solidFill>
              </a:rPr>
            </a:br>
            <a:r>
              <a:rPr lang="en-US" sz="2800" dirty="0">
                <a:solidFill>
                  <a:schemeClr val="accent2">
                    <a:lumMod val="75000"/>
                  </a:schemeClr>
                </a:solidFill>
              </a:rPr>
              <a:t>- </a:t>
            </a:r>
            <a:r>
              <a:rPr lang="ar-IQ" sz="2800" dirty="0">
                <a:solidFill>
                  <a:schemeClr val="accent2">
                    <a:lumMod val="75000"/>
                  </a:schemeClr>
                </a:solidFill>
              </a:rPr>
              <a:t>حق تكوين النقابات</a:t>
            </a:r>
            <a:r>
              <a:rPr lang="en-US" sz="2800" dirty="0">
                <a:solidFill>
                  <a:schemeClr val="accent2">
                    <a:lumMod val="75000"/>
                  </a:schemeClr>
                </a:solidFill>
              </a:rPr>
              <a:t>.</a:t>
            </a:r>
            <a:br>
              <a:rPr lang="en-US" sz="2800" dirty="0">
                <a:solidFill>
                  <a:schemeClr val="accent2">
                    <a:lumMod val="75000"/>
                  </a:schemeClr>
                </a:solidFill>
              </a:rPr>
            </a:br>
            <a:r>
              <a:rPr lang="en-US" sz="2800" dirty="0">
                <a:solidFill>
                  <a:schemeClr val="accent2">
                    <a:lumMod val="75000"/>
                  </a:schemeClr>
                </a:solidFill>
              </a:rPr>
              <a:t>- </a:t>
            </a:r>
            <a:r>
              <a:rPr lang="ar-IQ" sz="2800" dirty="0">
                <a:solidFill>
                  <a:schemeClr val="accent2">
                    <a:lumMod val="75000"/>
                  </a:schemeClr>
                </a:solidFill>
              </a:rPr>
              <a:t>الحق فى الحصول على ضمان حماية العجز والشيخوخة</a:t>
            </a:r>
            <a:r>
              <a:rPr lang="en-US" sz="2800" dirty="0">
                <a:solidFill>
                  <a:schemeClr val="accent2">
                    <a:lumMod val="75000"/>
                  </a:schemeClr>
                </a:solidFill>
              </a:rPr>
              <a:t>.</a:t>
            </a:r>
            <a:br>
              <a:rPr lang="en-US" sz="2800" dirty="0">
                <a:solidFill>
                  <a:schemeClr val="accent2">
                    <a:lumMod val="75000"/>
                  </a:schemeClr>
                </a:solidFill>
              </a:rPr>
            </a:br>
            <a:r>
              <a:rPr lang="en-US" sz="2800" dirty="0">
                <a:solidFill>
                  <a:schemeClr val="accent2">
                    <a:lumMod val="75000"/>
                  </a:schemeClr>
                </a:solidFill>
              </a:rPr>
              <a:t>- </a:t>
            </a:r>
            <a:r>
              <a:rPr lang="ar-IQ" sz="2800" dirty="0">
                <a:solidFill>
                  <a:schemeClr val="accent2">
                    <a:lumMod val="75000"/>
                  </a:schemeClr>
                </a:solidFill>
              </a:rPr>
              <a:t>الحق فى الحماية من البطالة</a:t>
            </a:r>
            <a:r>
              <a:rPr lang="en-US" sz="2800" dirty="0">
                <a:solidFill>
                  <a:schemeClr val="accent2">
                    <a:lumMod val="75000"/>
                  </a:schemeClr>
                </a:solidFill>
              </a:rPr>
              <a:t>.</a:t>
            </a:r>
            <a:br>
              <a:rPr lang="en-US" sz="2800" dirty="0">
                <a:solidFill>
                  <a:schemeClr val="accent2">
                    <a:lumMod val="75000"/>
                  </a:schemeClr>
                </a:solidFill>
              </a:rPr>
            </a:br>
            <a:r>
              <a:rPr lang="en-US" sz="2800" dirty="0">
                <a:solidFill>
                  <a:schemeClr val="accent2">
                    <a:lumMod val="75000"/>
                  </a:schemeClr>
                </a:solidFill>
              </a:rPr>
              <a:t>- </a:t>
            </a:r>
            <a:r>
              <a:rPr lang="ar-IQ" sz="2800" dirty="0">
                <a:solidFill>
                  <a:schemeClr val="accent2">
                    <a:lumMod val="75000"/>
                  </a:schemeClr>
                </a:solidFill>
              </a:rPr>
              <a:t>الحقوق التعلقة بحماية البيئة</a:t>
            </a:r>
            <a:r>
              <a:rPr lang="en-US" sz="2800" dirty="0">
                <a:solidFill>
                  <a:schemeClr val="accent2">
                    <a:lumMod val="75000"/>
                  </a:schemeClr>
                </a:solidFill>
              </a:rPr>
              <a:t>.</a:t>
            </a:r>
            <a:endParaRPr lang="ar-IQ" sz="2400" b="1" dirty="0" smtClean="0">
              <a:solidFill>
                <a:schemeClr val="accent2">
                  <a:lumMod val="75000"/>
                </a:schemeClr>
              </a:solidFill>
            </a:endParaRPr>
          </a:p>
          <a:p>
            <a:pPr lvl="0" algn="r" rtl="1"/>
            <a:r>
              <a:rPr lang="ar-SA" sz="2400" dirty="0" smtClean="0">
                <a:solidFill>
                  <a:schemeClr val="accent2">
                    <a:lumMod val="75000"/>
                  </a:schemeClr>
                </a:solidFill>
              </a:rPr>
              <a:t> </a:t>
            </a:r>
            <a:endParaRPr lang="ar-IQ" sz="2400" dirty="0">
              <a:solidFill>
                <a:schemeClr val="accent2">
                  <a:lumMod val="75000"/>
                </a:schemeClr>
              </a:solidFill>
            </a:endParaRPr>
          </a:p>
        </p:txBody>
      </p:sp>
    </p:spTree>
    <p:extLst>
      <p:ext uri="{BB962C8B-B14F-4D97-AF65-F5344CB8AC3E}">
        <p14:creationId xmlns:p14="http://schemas.microsoft.com/office/powerpoint/2010/main" val="3544637482"/>
      </p:ext>
    </p:extLst>
  </p:cSld>
  <p:clrMapOvr>
    <a:masterClrMapping/>
  </p:clrMapOvr>
  <p:transition>
    <p:checker dir="ver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12</a:t>
            </a:fld>
            <a:endParaRPr lang="en-GB" dirty="0"/>
          </a:p>
        </p:txBody>
      </p:sp>
      <p:sp>
        <p:nvSpPr>
          <p:cNvPr id="2" name="Rectangle 1"/>
          <p:cNvSpPr/>
          <p:nvPr/>
        </p:nvSpPr>
        <p:spPr>
          <a:xfrm rot="19637392">
            <a:off x="2274950" y="2931566"/>
            <a:ext cx="6944529" cy="1107996"/>
          </a:xfrm>
          <a:prstGeom prst="rect">
            <a:avLst/>
          </a:prstGeom>
          <a:noFill/>
        </p:spPr>
        <p:txBody>
          <a:bodyPr wrap="none" lIns="91440" tIns="45720" rIns="91440" bIns="45720">
            <a:spAutoFit/>
          </a:bodyPr>
          <a:lstStyle/>
          <a:p>
            <a:pPr algn="ctr"/>
            <a:r>
              <a:rPr lang="ar-IQ" sz="6600" b="1" cap="none" spc="0"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شـكــراً لحـسن اصغــائكم</a:t>
            </a:r>
            <a:endParaRPr lang="en-US" sz="6600" b="1" cap="none" spc="0"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ndParaRPr>
          </a:p>
        </p:txBody>
      </p:sp>
    </p:spTree>
    <p:extLst>
      <p:ext uri="{BB962C8B-B14F-4D97-AF65-F5344CB8AC3E}">
        <p14:creationId xmlns:p14="http://schemas.microsoft.com/office/powerpoint/2010/main" val="3901469841"/>
      </p:ext>
    </p:extLst>
  </p:cSld>
  <p:clrMapOvr>
    <a:masterClrMapping/>
  </p:clrMapOvr>
  <p:transition>
    <p:checker dir="ver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848611" y="764926"/>
            <a:ext cx="6717205" cy="520454"/>
          </a:xfrm>
        </p:spPr>
        <p:txBody>
          <a:bodyPr>
            <a:noAutofit/>
          </a:bodyPr>
          <a:lstStyle/>
          <a:p>
            <a:r>
              <a:rPr lang="ar-IQ" b="1" dirty="0">
                <a:solidFill>
                  <a:schemeClr val="accent2">
                    <a:lumMod val="75000"/>
                  </a:schemeClr>
                </a:solidFill>
              </a:rPr>
              <a:t>الموضوعات</a:t>
            </a:r>
            <a:endParaRPr lang="en-GB" b="1"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2</a:t>
            </a:fld>
            <a:endParaRPr lang="en-GB"/>
          </a:p>
        </p:txBody>
      </p:sp>
      <p:sp>
        <p:nvSpPr>
          <p:cNvPr id="7" name="Rectangle 124"/>
          <p:cNvSpPr>
            <a:spLocks noChangeArrowheads="1"/>
          </p:cNvSpPr>
          <p:nvPr/>
        </p:nvSpPr>
        <p:spPr bwMode="auto">
          <a:xfrm>
            <a:off x="996583" y="764926"/>
            <a:ext cx="7364901" cy="54248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a:spcBef>
                <a:spcPct val="20000"/>
              </a:spcBef>
              <a:buClr>
                <a:schemeClr val="tx1"/>
              </a:buClr>
              <a:buChar char="•"/>
              <a:defRPr sz="2400">
                <a:solidFill>
                  <a:schemeClr val="tx1"/>
                </a:solidFill>
                <a:latin typeface="Century Schoolbook" panose="02040604050505020304" pitchFamily="18" charset="0"/>
                <a:cs typeface="Times New Roman" panose="02020603050405020304" pitchFamily="18" charset="0"/>
              </a:defRPr>
            </a:lvl1pPr>
            <a:lvl2pPr marL="742950" indent="-285750" algn="l">
              <a:spcBef>
                <a:spcPct val="20000"/>
              </a:spcBef>
              <a:buClr>
                <a:schemeClr val="tx1"/>
              </a:buClr>
              <a:buChar char="•"/>
              <a:defRPr sz="2000">
                <a:solidFill>
                  <a:schemeClr val="tx1"/>
                </a:solidFill>
                <a:latin typeface="Century Schoolbook" panose="02040604050505020304" pitchFamily="18" charset="0"/>
                <a:cs typeface="Times New Roman" panose="02020603050405020304" pitchFamily="18" charset="0"/>
              </a:defRPr>
            </a:lvl2pPr>
            <a:lvl3pPr marL="1143000" indent="-228600" algn="l">
              <a:spcBef>
                <a:spcPct val="20000"/>
              </a:spcBef>
              <a:buClr>
                <a:schemeClr val="tx1"/>
              </a:buClr>
              <a:buChar char="•"/>
              <a:defRPr>
                <a:solidFill>
                  <a:schemeClr val="tx1"/>
                </a:solidFill>
                <a:latin typeface="Century Schoolbook" panose="02040604050505020304" pitchFamily="18" charset="0"/>
                <a:cs typeface="Times New Roman" panose="02020603050405020304" pitchFamily="18" charset="0"/>
              </a:defRPr>
            </a:lvl3pPr>
            <a:lvl4pPr marL="1600200" indent="-228600" algn="l">
              <a:spcBef>
                <a:spcPct val="20000"/>
              </a:spcBef>
              <a:buClr>
                <a:schemeClr val="tx1"/>
              </a:buClr>
              <a:buChar char="•"/>
              <a:defRPr sz="1600">
                <a:solidFill>
                  <a:schemeClr val="tx1"/>
                </a:solidFill>
                <a:latin typeface="Century Schoolbook" panose="02040604050505020304" pitchFamily="18" charset="0"/>
                <a:cs typeface="Times New Roman" panose="02020603050405020304" pitchFamily="18" charset="0"/>
              </a:defRPr>
            </a:lvl4pPr>
            <a:lvl5pPr marL="2057400" indent="-228600" algn="l">
              <a:spcBef>
                <a:spcPct val="20000"/>
              </a:spcBef>
              <a:buClr>
                <a:schemeClr val="tx1"/>
              </a:buClr>
              <a:buChar char="•"/>
              <a:defRPr sz="1600">
                <a:solidFill>
                  <a:schemeClr val="tx1"/>
                </a:solidFill>
                <a:latin typeface="Century Schoolbook" panose="02040604050505020304" pitchFamily="18" charset="0"/>
                <a:cs typeface="Times New Roman" panose="02020603050405020304" pitchFamily="18" charset="0"/>
              </a:defRPr>
            </a:lvl5pPr>
            <a:lvl6pPr marL="2514600" indent="-228600" fontAlgn="base">
              <a:spcBef>
                <a:spcPct val="20000"/>
              </a:spcBef>
              <a:spcAft>
                <a:spcPct val="0"/>
              </a:spcAft>
              <a:buClr>
                <a:schemeClr val="tx1"/>
              </a:buClr>
              <a:buChar char="•"/>
              <a:defRPr sz="1600">
                <a:solidFill>
                  <a:schemeClr val="tx1"/>
                </a:solidFill>
                <a:latin typeface="Century Schoolbook" panose="02040604050505020304" pitchFamily="18" charset="0"/>
                <a:cs typeface="Times New Roman" panose="02020603050405020304" pitchFamily="18" charset="0"/>
              </a:defRPr>
            </a:lvl6pPr>
            <a:lvl7pPr marL="2971800" indent="-228600" fontAlgn="base">
              <a:spcBef>
                <a:spcPct val="20000"/>
              </a:spcBef>
              <a:spcAft>
                <a:spcPct val="0"/>
              </a:spcAft>
              <a:buClr>
                <a:schemeClr val="tx1"/>
              </a:buClr>
              <a:buChar char="•"/>
              <a:defRPr sz="1600">
                <a:solidFill>
                  <a:schemeClr val="tx1"/>
                </a:solidFill>
                <a:latin typeface="Century Schoolbook" panose="02040604050505020304" pitchFamily="18" charset="0"/>
                <a:cs typeface="Times New Roman" panose="02020603050405020304" pitchFamily="18" charset="0"/>
              </a:defRPr>
            </a:lvl7pPr>
            <a:lvl8pPr marL="3429000" indent="-228600" fontAlgn="base">
              <a:spcBef>
                <a:spcPct val="20000"/>
              </a:spcBef>
              <a:spcAft>
                <a:spcPct val="0"/>
              </a:spcAft>
              <a:buClr>
                <a:schemeClr val="tx1"/>
              </a:buClr>
              <a:buChar char="•"/>
              <a:defRPr sz="1600">
                <a:solidFill>
                  <a:schemeClr val="tx1"/>
                </a:solidFill>
                <a:latin typeface="Century Schoolbook" panose="02040604050505020304" pitchFamily="18" charset="0"/>
                <a:cs typeface="Times New Roman" panose="02020603050405020304" pitchFamily="18" charset="0"/>
              </a:defRPr>
            </a:lvl8pPr>
            <a:lvl9pPr marL="3886200" indent="-228600" fontAlgn="base">
              <a:spcBef>
                <a:spcPct val="20000"/>
              </a:spcBef>
              <a:spcAft>
                <a:spcPct val="0"/>
              </a:spcAft>
              <a:buClr>
                <a:schemeClr val="tx1"/>
              </a:buClr>
              <a:buChar char="•"/>
              <a:defRPr sz="1600">
                <a:solidFill>
                  <a:schemeClr val="tx1"/>
                </a:solidFill>
                <a:latin typeface="Century Schoolbook" panose="02040604050505020304" pitchFamily="18" charset="0"/>
                <a:cs typeface="Times New Roman" panose="02020603050405020304" pitchFamily="18" charset="0"/>
              </a:defRPr>
            </a:lvl9pPr>
          </a:lstStyle>
          <a:p>
            <a:pPr marL="0" indent="0">
              <a:buNone/>
            </a:pPr>
            <a:endParaRPr lang="en-US" sz="2000" dirty="0">
              <a:latin typeface="Times New Roman" panose="02020603050405020304" pitchFamily="18" charset="0"/>
            </a:endParaRPr>
          </a:p>
        </p:txBody>
      </p:sp>
      <p:sp>
        <p:nvSpPr>
          <p:cNvPr id="2" name="Rectangle 1"/>
          <p:cNvSpPr/>
          <p:nvPr/>
        </p:nvSpPr>
        <p:spPr>
          <a:xfrm>
            <a:off x="1310999" y="1403504"/>
            <a:ext cx="9792430" cy="7848302"/>
          </a:xfrm>
          <a:prstGeom prst="rect">
            <a:avLst/>
          </a:prstGeom>
        </p:spPr>
        <p:txBody>
          <a:bodyPr wrap="square">
            <a:spAutoFit/>
          </a:bodyPr>
          <a:lstStyle/>
          <a:p>
            <a:pPr marL="571500" indent="-571500" algn="r" rtl="1">
              <a:buFont typeface="Wingdings" panose="05000000000000000000" pitchFamily="2" charset="2"/>
              <a:buChar char="v"/>
            </a:pPr>
            <a:r>
              <a:rPr lang="ar-IQ" sz="3600" b="1" dirty="0" smtClean="0">
                <a:solidFill>
                  <a:schemeClr val="accent2">
                    <a:lumMod val="75000"/>
                  </a:schemeClr>
                </a:solidFill>
              </a:rPr>
              <a:t>النظام الشبه رئاسي</a:t>
            </a:r>
          </a:p>
          <a:p>
            <a:pPr marL="569913" algn="r" rtl="1"/>
            <a:r>
              <a:rPr lang="ar-IQ" sz="3600" dirty="0">
                <a:solidFill>
                  <a:schemeClr val="accent2">
                    <a:lumMod val="75000"/>
                  </a:schemeClr>
                </a:solidFill>
              </a:rPr>
              <a:t>- مفهوم النظام </a:t>
            </a:r>
            <a:r>
              <a:rPr lang="ar-IQ" sz="3600" dirty="0" smtClean="0">
                <a:solidFill>
                  <a:schemeClr val="accent2">
                    <a:lumMod val="75000"/>
                  </a:schemeClr>
                </a:solidFill>
              </a:rPr>
              <a:t>الشبه رئاسي</a:t>
            </a:r>
            <a:endParaRPr lang="ar-IQ" sz="3600" dirty="0">
              <a:solidFill>
                <a:schemeClr val="accent2">
                  <a:lumMod val="75000"/>
                </a:schemeClr>
              </a:solidFill>
            </a:endParaRPr>
          </a:p>
          <a:p>
            <a:pPr marL="569913" algn="r" rtl="1"/>
            <a:r>
              <a:rPr lang="ar-IQ" sz="3600" dirty="0">
                <a:solidFill>
                  <a:schemeClr val="accent2">
                    <a:lumMod val="75000"/>
                  </a:schemeClr>
                </a:solidFill>
              </a:rPr>
              <a:t>- </a:t>
            </a:r>
            <a:r>
              <a:rPr lang="ar-SA" sz="3600" dirty="0">
                <a:solidFill>
                  <a:schemeClr val="accent2">
                    <a:lumMod val="75000"/>
                  </a:schemeClr>
                </a:solidFill>
              </a:rPr>
              <a:t>نشأة وتطور النظام </a:t>
            </a:r>
            <a:r>
              <a:rPr lang="ar-IQ" sz="3600" dirty="0">
                <a:solidFill>
                  <a:schemeClr val="accent2">
                    <a:lumMod val="75000"/>
                  </a:schemeClr>
                </a:solidFill>
              </a:rPr>
              <a:t>الشبه رئاسي</a:t>
            </a:r>
          </a:p>
          <a:p>
            <a:pPr marL="569913" algn="r" rtl="1"/>
            <a:r>
              <a:rPr lang="ar-IQ" sz="3600" dirty="0" smtClean="0">
                <a:solidFill>
                  <a:schemeClr val="accent2">
                    <a:lumMod val="75000"/>
                  </a:schemeClr>
                </a:solidFill>
              </a:rPr>
              <a:t>- عناصرالنظام </a:t>
            </a:r>
            <a:r>
              <a:rPr lang="ar-IQ" sz="3600" dirty="0">
                <a:solidFill>
                  <a:schemeClr val="accent2">
                    <a:lumMod val="75000"/>
                  </a:schemeClr>
                </a:solidFill>
              </a:rPr>
              <a:t>الشبه رئاسي</a:t>
            </a:r>
          </a:p>
          <a:p>
            <a:pPr marL="569913" algn="r" rtl="1"/>
            <a:r>
              <a:rPr lang="ar-IQ" sz="3600" dirty="0" smtClean="0">
                <a:solidFill>
                  <a:schemeClr val="accent2">
                    <a:lumMod val="75000"/>
                  </a:schemeClr>
                </a:solidFill>
              </a:rPr>
              <a:t>- </a:t>
            </a:r>
            <a:r>
              <a:rPr lang="ar-IQ" sz="3600" dirty="0">
                <a:solidFill>
                  <a:schemeClr val="accent2">
                    <a:lumMod val="75000"/>
                  </a:schemeClr>
                </a:solidFill>
              </a:rPr>
              <a:t>مزايا وعيوب النظام الشبه رئاسي</a:t>
            </a:r>
          </a:p>
          <a:p>
            <a:pPr marL="569913" algn="r" rtl="1"/>
            <a:endParaRPr lang="ar-IQ" sz="3600" b="1" dirty="0" smtClean="0">
              <a:solidFill>
                <a:schemeClr val="accent2">
                  <a:lumMod val="75000"/>
                </a:schemeClr>
              </a:solidFill>
            </a:endParaRPr>
          </a:p>
          <a:p>
            <a:pPr marL="571500" indent="-571500" algn="r" rtl="1">
              <a:buFont typeface="Wingdings" panose="05000000000000000000" pitchFamily="2" charset="2"/>
              <a:buChar char="v"/>
            </a:pPr>
            <a:r>
              <a:rPr lang="ar-IQ" sz="3600" b="1" dirty="0">
                <a:solidFill>
                  <a:schemeClr val="accent2">
                    <a:lumMod val="75000"/>
                  </a:schemeClr>
                </a:solidFill>
              </a:rPr>
              <a:t>مبادئ حقوق الإنسان والحريات العامة</a:t>
            </a:r>
            <a:endParaRPr lang="en-US" sz="3600" dirty="0">
              <a:solidFill>
                <a:schemeClr val="accent2">
                  <a:lumMod val="75000"/>
                </a:schemeClr>
              </a:solidFill>
            </a:endParaRPr>
          </a:p>
          <a:p>
            <a:pPr marL="569913" algn="r" rtl="1"/>
            <a:endParaRPr lang="ar-IQ" sz="3600" b="1" dirty="0">
              <a:solidFill>
                <a:schemeClr val="accent2">
                  <a:lumMod val="75000"/>
                </a:schemeClr>
              </a:solidFill>
            </a:endParaRPr>
          </a:p>
          <a:p>
            <a:pPr marL="569913" algn="r" rtl="1"/>
            <a:endParaRPr lang="ar-IQ" sz="3600" dirty="0" smtClean="0">
              <a:solidFill>
                <a:schemeClr val="accent2">
                  <a:lumMod val="75000"/>
                </a:schemeClr>
              </a:solidFill>
            </a:endParaRPr>
          </a:p>
          <a:p>
            <a:pPr marL="569913" algn="r" rtl="1"/>
            <a:endParaRPr lang="en-US" sz="3600" dirty="0">
              <a:solidFill>
                <a:schemeClr val="accent2">
                  <a:lumMod val="75000"/>
                </a:schemeClr>
              </a:solidFill>
            </a:endParaRPr>
          </a:p>
          <a:p>
            <a:pPr marL="1141413" indent="-571500" algn="r" rtl="1">
              <a:buFontTx/>
              <a:buChar char="-"/>
            </a:pPr>
            <a:endParaRPr lang="en-US" sz="3600" dirty="0">
              <a:solidFill>
                <a:schemeClr val="accent2">
                  <a:lumMod val="75000"/>
                </a:schemeClr>
              </a:solidFill>
            </a:endParaRPr>
          </a:p>
          <a:p>
            <a:pPr marL="858838" algn="r" rtl="1"/>
            <a:endParaRPr lang="en-US" sz="3600" dirty="0">
              <a:solidFill>
                <a:schemeClr val="accent2">
                  <a:lumMod val="75000"/>
                </a:schemeClr>
              </a:solidFill>
            </a:endParaRPr>
          </a:p>
          <a:p>
            <a:pPr algn="r" rtl="1"/>
            <a:endParaRPr lang="ar-IQ" sz="3600" dirty="0" smtClean="0">
              <a:solidFill>
                <a:schemeClr val="accent2">
                  <a:lumMod val="75000"/>
                </a:schemeClr>
              </a:solidFill>
            </a:endParaRPr>
          </a:p>
          <a:p>
            <a:pPr algn="r" rtl="1"/>
            <a:r>
              <a:rPr lang="ar-IQ" sz="3600" dirty="0">
                <a:solidFill>
                  <a:schemeClr val="accent2">
                    <a:lumMod val="75000"/>
                  </a:schemeClr>
                </a:solidFill>
              </a:rPr>
              <a:t> </a:t>
            </a:r>
          </a:p>
        </p:txBody>
      </p:sp>
    </p:spTree>
    <p:extLst>
      <p:ext uri="{BB962C8B-B14F-4D97-AF65-F5344CB8AC3E}">
        <p14:creationId xmlns:p14="http://schemas.microsoft.com/office/powerpoint/2010/main" val="67932673"/>
      </p:ext>
    </p:extLst>
  </p:cSld>
  <p:clrMapOvr>
    <a:masterClrMapping/>
  </p:clrMapOvr>
  <p:transition>
    <p:checker dir="ver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868420" y="882054"/>
            <a:ext cx="6717205" cy="520454"/>
          </a:xfrm>
        </p:spPr>
        <p:txBody>
          <a:bodyPr>
            <a:noAutofit/>
          </a:bodyPr>
          <a:lstStyle/>
          <a:p>
            <a:r>
              <a:rPr lang="ar-IQ" b="1" dirty="0" smtClean="0">
                <a:solidFill>
                  <a:schemeClr val="accent2">
                    <a:lumMod val="75000"/>
                  </a:schemeClr>
                </a:solidFill>
              </a:rPr>
              <a:t>النظام الشبه رئاسي(المختلط)</a:t>
            </a:r>
            <a:endParaRPr lang="en-GB" b="1"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3</a:t>
            </a:fld>
            <a:endParaRPr lang="en-GB"/>
          </a:p>
        </p:txBody>
      </p:sp>
      <p:sp>
        <p:nvSpPr>
          <p:cNvPr id="3" name="Rectangle 2"/>
          <p:cNvSpPr/>
          <p:nvPr/>
        </p:nvSpPr>
        <p:spPr>
          <a:xfrm>
            <a:off x="952105" y="1461155"/>
            <a:ext cx="10275217" cy="6001643"/>
          </a:xfrm>
          <a:prstGeom prst="rect">
            <a:avLst/>
          </a:prstGeom>
        </p:spPr>
        <p:txBody>
          <a:bodyPr wrap="square">
            <a:spAutoFit/>
          </a:bodyPr>
          <a:lstStyle/>
          <a:p>
            <a:pPr algn="just" rtl="1" fontAlgn="base">
              <a:lnSpc>
                <a:spcPct val="150000"/>
              </a:lnSpc>
            </a:pPr>
            <a:r>
              <a:rPr lang="ar-IQ" sz="3200" dirty="0" smtClean="0">
                <a:solidFill>
                  <a:schemeClr val="accent2">
                    <a:lumMod val="75000"/>
                  </a:schemeClr>
                </a:solidFill>
              </a:rPr>
              <a:t>النظام </a:t>
            </a:r>
            <a:r>
              <a:rPr lang="ar-IQ" sz="3200" dirty="0">
                <a:solidFill>
                  <a:schemeClr val="accent2">
                    <a:lumMod val="75000"/>
                  </a:schemeClr>
                </a:solidFill>
              </a:rPr>
              <a:t>شبه </a:t>
            </a:r>
            <a:r>
              <a:rPr lang="ar-IQ" sz="3200" dirty="0" smtClean="0">
                <a:solidFill>
                  <a:schemeClr val="accent2">
                    <a:lumMod val="75000"/>
                  </a:schemeClr>
                </a:solidFill>
              </a:rPr>
              <a:t>الرئاسي(المختلط) </a:t>
            </a:r>
            <a:r>
              <a:rPr lang="ar-IQ" sz="3200" dirty="0">
                <a:solidFill>
                  <a:schemeClr val="accent2">
                    <a:lumMod val="75000"/>
                  </a:schemeClr>
                </a:solidFill>
              </a:rPr>
              <a:t>فهو نظام خليط بين النظام الرئاسي </a:t>
            </a:r>
            <a:r>
              <a:rPr lang="ar-IQ" sz="3200" dirty="0" smtClean="0">
                <a:solidFill>
                  <a:schemeClr val="accent2">
                    <a:lumMod val="75000"/>
                  </a:schemeClr>
                </a:solidFill>
              </a:rPr>
              <a:t>والنظام البرلماني </a:t>
            </a:r>
            <a:r>
              <a:rPr lang="en-US" sz="3200" dirty="0" smtClean="0">
                <a:solidFill>
                  <a:schemeClr val="accent2">
                    <a:lumMod val="75000"/>
                  </a:schemeClr>
                </a:solidFill>
              </a:rPr>
              <a:t>. </a:t>
            </a:r>
            <a:r>
              <a:rPr lang="ar-IQ" sz="3200" dirty="0">
                <a:solidFill>
                  <a:schemeClr val="accent2">
                    <a:lumMod val="75000"/>
                  </a:schemeClr>
                </a:solidFill>
              </a:rPr>
              <a:t>ويكون فيه رئيس الجمهورية ورئيس الوزراء شريكان في تسيير شؤون الدولة. </a:t>
            </a:r>
            <a:endParaRPr lang="ar-IQ" sz="3200" dirty="0" smtClean="0">
              <a:solidFill>
                <a:schemeClr val="accent2">
                  <a:lumMod val="75000"/>
                </a:schemeClr>
              </a:solidFill>
            </a:endParaRPr>
          </a:p>
          <a:p>
            <a:pPr algn="just" rtl="1" fontAlgn="base">
              <a:lnSpc>
                <a:spcPct val="150000"/>
              </a:lnSpc>
            </a:pPr>
            <a:r>
              <a:rPr lang="ar-IQ" sz="3200" dirty="0" smtClean="0">
                <a:solidFill>
                  <a:schemeClr val="accent2">
                    <a:lumMod val="75000"/>
                  </a:schemeClr>
                </a:solidFill>
              </a:rPr>
              <a:t> يختلف </a:t>
            </a:r>
            <a:r>
              <a:rPr lang="ar-IQ" sz="3200" dirty="0">
                <a:solidFill>
                  <a:schemeClr val="accent2">
                    <a:lumMod val="75000"/>
                  </a:schemeClr>
                </a:solidFill>
              </a:rPr>
              <a:t>هذا النظام عن النظام </a:t>
            </a:r>
            <a:r>
              <a:rPr lang="ar-IQ" sz="3200" dirty="0" smtClean="0">
                <a:solidFill>
                  <a:schemeClr val="accent2">
                    <a:lumMod val="75000"/>
                  </a:schemeClr>
                </a:solidFill>
              </a:rPr>
              <a:t>البرلماني في </a:t>
            </a:r>
            <a:r>
              <a:rPr lang="ar-IQ" sz="3200" dirty="0">
                <a:solidFill>
                  <a:schemeClr val="accent2">
                    <a:lumMod val="75000"/>
                  </a:schemeClr>
                </a:solidFill>
              </a:rPr>
              <a:t>أن رئيس الجمهورية يتم اختياره من قبل الشعب</a:t>
            </a:r>
            <a:r>
              <a:rPr lang="en-US" sz="3200" dirty="0" smtClean="0">
                <a:solidFill>
                  <a:schemeClr val="accent2">
                    <a:lumMod val="75000"/>
                  </a:schemeClr>
                </a:solidFill>
              </a:rPr>
              <a:t>.</a:t>
            </a:r>
            <a:r>
              <a:rPr lang="ar-IQ" sz="3200" dirty="0" smtClean="0">
                <a:solidFill>
                  <a:schemeClr val="accent2">
                    <a:lumMod val="75000"/>
                  </a:schemeClr>
                </a:solidFill>
              </a:rPr>
              <a:t> ويختلف </a:t>
            </a:r>
            <a:r>
              <a:rPr lang="ar-IQ" sz="3200" dirty="0">
                <a:solidFill>
                  <a:schemeClr val="accent2">
                    <a:lumMod val="75000"/>
                  </a:schemeClr>
                </a:solidFill>
              </a:rPr>
              <a:t>عن النظام الرئاسي في أن رئيس الوزراء مسؤول أمام البرلمان ويمكن للبرلمان محاسبته وسحب الثقة منه</a:t>
            </a:r>
            <a:r>
              <a:rPr lang="en-US" sz="3200" dirty="0">
                <a:solidFill>
                  <a:schemeClr val="accent2">
                    <a:lumMod val="75000"/>
                  </a:schemeClr>
                </a:solidFill>
              </a:rPr>
              <a:t> ..</a:t>
            </a:r>
          </a:p>
          <a:p>
            <a:pPr algn="just" rtl="1" fontAlgn="base">
              <a:lnSpc>
                <a:spcPct val="150000"/>
              </a:lnSpc>
            </a:pPr>
            <a:endParaRPr lang="en-US" sz="3200" dirty="0">
              <a:solidFill>
                <a:schemeClr val="accent2">
                  <a:lumMod val="75000"/>
                </a:schemeClr>
              </a:solidFill>
            </a:endParaRPr>
          </a:p>
          <a:p>
            <a:pPr marL="395288" algn="just" rtl="1">
              <a:lnSpc>
                <a:spcPct val="150000"/>
              </a:lnSpc>
            </a:pPr>
            <a:endParaRPr lang="ar-IQ" sz="3200" dirty="0">
              <a:solidFill>
                <a:schemeClr val="accent2">
                  <a:lumMod val="75000"/>
                </a:schemeClr>
              </a:solidFill>
            </a:endParaRPr>
          </a:p>
        </p:txBody>
      </p:sp>
    </p:spTree>
    <p:extLst>
      <p:ext uri="{BB962C8B-B14F-4D97-AF65-F5344CB8AC3E}">
        <p14:creationId xmlns:p14="http://schemas.microsoft.com/office/powerpoint/2010/main" val="3496452664"/>
      </p:ext>
    </p:extLst>
  </p:cSld>
  <p:clrMapOvr>
    <a:masterClrMapping/>
  </p:clrMapOvr>
  <p:transition>
    <p:checker dir="ver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1800520" y="882054"/>
            <a:ext cx="7785105" cy="520454"/>
          </a:xfrm>
        </p:spPr>
        <p:txBody>
          <a:bodyPr>
            <a:noAutofit/>
          </a:bodyPr>
          <a:lstStyle/>
          <a:p>
            <a:pPr rtl="1"/>
            <a:r>
              <a:rPr lang="ar-SA" sz="4000" b="1" dirty="0" smtClean="0">
                <a:solidFill>
                  <a:schemeClr val="accent2">
                    <a:lumMod val="75000"/>
                  </a:schemeClr>
                </a:solidFill>
              </a:rPr>
              <a:t>نشأة وتطور النظام الشبه رئاسي</a:t>
            </a:r>
            <a:r>
              <a:rPr lang="ar-IQ" sz="4000" b="1" dirty="0">
                <a:solidFill>
                  <a:schemeClr val="accent2">
                    <a:lumMod val="75000"/>
                  </a:schemeClr>
                </a:solidFill>
              </a:rPr>
              <a:t> </a:t>
            </a:r>
            <a:endParaRPr lang="en-US" sz="4000" b="1"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4</a:t>
            </a:fld>
            <a:endParaRPr lang="en-GB"/>
          </a:p>
        </p:txBody>
      </p:sp>
      <p:sp>
        <p:nvSpPr>
          <p:cNvPr id="3" name="Rectangle 2"/>
          <p:cNvSpPr/>
          <p:nvPr/>
        </p:nvSpPr>
        <p:spPr>
          <a:xfrm>
            <a:off x="952105" y="1648248"/>
            <a:ext cx="10275217" cy="5509200"/>
          </a:xfrm>
          <a:prstGeom prst="rect">
            <a:avLst/>
          </a:prstGeom>
        </p:spPr>
        <p:txBody>
          <a:bodyPr wrap="square">
            <a:spAutoFit/>
          </a:bodyPr>
          <a:lstStyle/>
          <a:p>
            <a:pPr marL="457200" indent="-401638" algn="just" rtl="1"/>
            <a:r>
              <a:rPr lang="ar-IQ" sz="3200" dirty="0" smtClean="0">
                <a:solidFill>
                  <a:schemeClr val="accent2">
                    <a:lumMod val="75000"/>
                  </a:schemeClr>
                </a:solidFill>
              </a:rPr>
              <a:t>- أقرت فرنسا نظامها الرئاسي عام 1848 وبسبب الصراعات السياسية التي انتهت بانقلاب عسكري بقيادة نابليون بونابرت تحولت الى النظام المختلط</a:t>
            </a:r>
          </a:p>
          <a:p>
            <a:pPr marL="457200" indent="-457200" algn="just" rtl="1">
              <a:buFontTx/>
              <a:buChar char="-"/>
            </a:pPr>
            <a:r>
              <a:rPr lang="ar-IQ" sz="3200" dirty="0" smtClean="0">
                <a:solidFill>
                  <a:schemeClr val="accent2">
                    <a:lumMod val="75000"/>
                  </a:schemeClr>
                </a:solidFill>
              </a:rPr>
              <a:t>بدأ </a:t>
            </a:r>
            <a:r>
              <a:rPr lang="ar-IQ" sz="3200" dirty="0">
                <a:solidFill>
                  <a:schemeClr val="accent2">
                    <a:lumMod val="75000"/>
                  </a:schemeClr>
                </a:solidFill>
              </a:rPr>
              <a:t>في فرنسا بدستور 1958 حيث تم العمل لأول مرة بنظام يسيطر فيه الجهاز التنفيذي </a:t>
            </a:r>
            <a:r>
              <a:rPr lang="ar-IQ" sz="3200" dirty="0" smtClean="0">
                <a:solidFill>
                  <a:schemeClr val="accent2">
                    <a:lumMod val="75000"/>
                  </a:schemeClr>
                </a:solidFill>
              </a:rPr>
              <a:t>واصبجت سلطات رئيس  الجمهوريه واسعة فيه .</a:t>
            </a:r>
          </a:p>
          <a:p>
            <a:pPr marL="457200" indent="-457200" algn="just" rtl="1">
              <a:buFontTx/>
              <a:buChar char="-"/>
            </a:pPr>
            <a:r>
              <a:rPr lang="ar-IQ" sz="3200" dirty="0">
                <a:solidFill>
                  <a:schemeClr val="accent2">
                    <a:lumMod val="75000"/>
                  </a:schemeClr>
                </a:solidFill>
              </a:rPr>
              <a:t>ينسب للرئيس الفرنسى شارل ديجول تجسيد الفكرة حيث وضع دستور جديد عرضه على الاستفتاء الشعبي عام 1958 </a:t>
            </a:r>
            <a:endParaRPr lang="ar-IQ" sz="3200" dirty="0" smtClean="0">
              <a:solidFill>
                <a:schemeClr val="accent2">
                  <a:lumMod val="75000"/>
                </a:schemeClr>
              </a:solidFill>
            </a:endParaRPr>
          </a:p>
          <a:p>
            <a:pPr marL="457200" indent="-457200" algn="just" rtl="1">
              <a:buFontTx/>
              <a:buChar char="-"/>
            </a:pPr>
            <a:r>
              <a:rPr lang="ar-IQ" sz="3200" dirty="0">
                <a:solidFill>
                  <a:schemeClr val="accent2">
                    <a:lumMod val="75000"/>
                  </a:schemeClr>
                </a:solidFill>
              </a:rPr>
              <a:t>عام 1962 </a:t>
            </a:r>
            <a:r>
              <a:rPr lang="ar-IQ" sz="3200" dirty="0" smtClean="0">
                <a:solidFill>
                  <a:schemeClr val="accent2">
                    <a:lumMod val="75000"/>
                  </a:schemeClr>
                </a:solidFill>
              </a:rPr>
              <a:t>تم </a:t>
            </a:r>
            <a:r>
              <a:rPr lang="ar-IQ" sz="3200" dirty="0">
                <a:solidFill>
                  <a:schemeClr val="accent2">
                    <a:lumMod val="75000"/>
                  </a:schemeClr>
                </a:solidFill>
              </a:rPr>
              <a:t>انتخاب رئيس الجمهورية من قبل الشعب</a:t>
            </a:r>
            <a:r>
              <a:rPr lang="en-US" sz="3200" dirty="0">
                <a:solidFill>
                  <a:schemeClr val="accent2">
                    <a:lumMod val="75000"/>
                  </a:schemeClr>
                </a:solidFill>
              </a:rPr>
              <a:t> </a:t>
            </a:r>
            <a:r>
              <a:rPr lang="en-US" sz="3200" dirty="0" smtClean="0">
                <a:solidFill>
                  <a:schemeClr val="accent2">
                    <a:lumMod val="75000"/>
                  </a:schemeClr>
                </a:solidFill>
              </a:rPr>
              <a:t>.</a:t>
            </a:r>
            <a:endParaRPr lang="ar-IQ" sz="3200" dirty="0" smtClean="0">
              <a:solidFill>
                <a:schemeClr val="accent2">
                  <a:lumMod val="75000"/>
                </a:schemeClr>
              </a:solidFill>
            </a:endParaRPr>
          </a:p>
          <a:p>
            <a:pPr marL="457200" indent="-457200" algn="just" rtl="1">
              <a:buFontTx/>
              <a:buChar char="-"/>
            </a:pPr>
            <a:r>
              <a:rPr lang="ar-IQ" sz="3200" dirty="0">
                <a:solidFill>
                  <a:schemeClr val="accent2">
                    <a:lumMod val="75000"/>
                  </a:schemeClr>
                </a:solidFill>
              </a:rPr>
              <a:t>وقد استمر النظام شبه الرئاسي في فرنسا على هذا الحال في الستينات والسبعينات ومنتصف الثمانينات لكن تم إنهاء هذه الازدواجية </a:t>
            </a:r>
            <a:r>
              <a:rPr lang="ar-IQ" sz="3200" dirty="0" smtClean="0">
                <a:solidFill>
                  <a:schemeClr val="accent2">
                    <a:lumMod val="75000"/>
                  </a:schemeClr>
                </a:solidFill>
              </a:rPr>
              <a:t>1986.</a:t>
            </a:r>
            <a:endParaRPr lang="en-US" sz="3200" dirty="0">
              <a:solidFill>
                <a:schemeClr val="accent2">
                  <a:lumMod val="75000"/>
                </a:schemeClr>
              </a:solidFill>
            </a:endParaRPr>
          </a:p>
          <a:p>
            <a:pPr marL="457200" indent="-457200" algn="just" rtl="1">
              <a:buFontTx/>
              <a:buChar char="-"/>
            </a:pPr>
            <a:endParaRPr lang="ar-IQ" sz="3200" dirty="0" smtClean="0">
              <a:solidFill>
                <a:schemeClr val="accent2">
                  <a:lumMod val="75000"/>
                </a:schemeClr>
              </a:solidFill>
            </a:endParaRPr>
          </a:p>
          <a:p>
            <a:pPr algn="just" rtl="1"/>
            <a:endParaRPr lang="ar-IQ" sz="3200" dirty="0">
              <a:solidFill>
                <a:schemeClr val="accent2">
                  <a:lumMod val="75000"/>
                </a:schemeClr>
              </a:solidFill>
            </a:endParaRPr>
          </a:p>
        </p:txBody>
      </p:sp>
    </p:spTree>
    <p:extLst>
      <p:ext uri="{BB962C8B-B14F-4D97-AF65-F5344CB8AC3E}">
        <p14:creationId xmlns:p14="http://schemas.microsoft.com/office/powerpoint/2010/main" val="878620912"/>
      </p:ext>
    </p:extLst>
  </p:cSld>
  <p:clrMapOvr>
    <a:masterClrMapping/>
  </p:clrMapOvr>
  <p:transition>
    <p:checker dir="ver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1800520" y="882054"/>
            <a:ext cx="7785105" cy="520454"/>
          </a:xfrm>
        </p:spPr>
        <p:txBody>
          <a:bodyPr>
            <a:noAutofit/>
          </a:bodyPr>
          <a:lstStyle/>
          <a:p>
            <a:pPr rtl="1"/>
            <a:r>
              <a:rPr lang="ar-IQ" sz="3600" b="1" dirty="0">
                <a:solidFill>
                  <a:schemeClr val="accent2">
                    <a:lumMod val="75000"/>
                  </a:schemeClr>
                </a:solidFill>
              </a:rPr>
              <a:t>عناصر</a:t>
            </a:r>
            <a:r>
              <a:rPr lang="ar-IQ" sz="3600" b="1" dirty="0"/>
              <a:t> </a:t>
            </a:r>
            <a:r>
              <a:rPr lang="ar-IQ" sz="3600" b="1" dirty="0" smtClean="0">
                <a:solidFill>
                  <a:schemeClr val="accent2">
                    <a:lumMod val="75000"/>
                  </a:schemeClr>
                </a:solidFill>
              </a:rPr>
              <a:t>النظام الشبه رئاسي</a:t>
            </a:r>
            <a:endParaRPr lang="en-US" sz="3600"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5</a:t>
            </a:fld>
            <a:endParaRPr lang="en-GB"/>
          </a:p>
        </p:txBody>
      </p:sp>
      <p:sp>
        <p:nvSpPr>
          <p:cNvPr id="3" name="Rectangle 2"/>
          <p:cNvSpPr/>
          <p:nvPr/>
        </p:nvSpPr>
        <p:spPr>
          <a:xfrm>
            <a:off x="952105" y="1741266"/>
            <a:ext cx="10275217" cy="2893869"/>
          </a:xfrm>
          <a:prstGeom prst="rect">
            <a:avLst/>
          </a:prstGeom>
        </p:spPr>
        <p:txBody>
          <a:bodyPr wrap="square">
            <a:spAutoFit/>
          </a:bodyPr>
          <a:lstStyle/>
          <a:p>
            <a:pPr marL="457200" lvl="0" indent="-457200" algn="r" rtl="1" fontAlgn="base">
              <a:lnSpc>
                <a:spcPct val="150000"/>
              </a:lnSpc>
              <a:buFont typeface="Wingdings" panose="05000000000000000000" pitchFamily="2" charset="2"/>
              <a:buChar char="q"/>
            </a:pPr>
            <a:r>
              <a:rPr lang="ar-IQ" sz="3200" dirty="0">
                <a:solidFill>
                  <a:schemeClr val="accent2">
                    <a:lumMod val="75000"/>
                  </a:schemeClr>
                </a:solidFill>
              </a:rPr>
              <a:t>يتشكل من رئيس منتخب من الشعب لفترة محدودة</a:t>
            </a:r>
            <a:endParaRPr lang="en-US" sz="3200" dirty="0">
              <a:solidFill>
                <a:schemeClr val="accent2">
                  <a:lumMod val="75000"/>
                </a:schemeClr>
              </a:solidFill>
            </a:endParaRPr>
          </a:p>
          <a:p>
            <a:pPr marL="457200" lvl="0" indent="-457200" algn="r" rtl="1" fontAlgn="base">
              <a:lnSpc>
                <a:spcPct val="150000"/>
              </a:lnSpc>
              <a:buFont typeface="Wingdings" panose="05000000000000000000" pitchFamily="2" charset="2"/>
              <a:buChar char="q"/>
            </a:pPr>
            <a:r>
              <a:rPr lang="ar-IQ" sz="3200" dirty="0">
                <a:solidFill>
                  <a:schemeClr val="accent2">
                    <a:lumMod val="75000"/>
                  </a:schemeClr>
                </a:solidFill>
              </a:rPr>
              <a:t>يتكون من برلمان وينتخب من الشعب لفترة محدودة ايضا</a:t>
            </a:r>
            <a:endParaRPr lang="en-US" sz="3200" dirty="0">
              <a:solidFill>
                <a:schemeClr val="accent2">
                  <a:lumMod val="75000"/>
                </a:schemeClr>
              </a:solidFill>
            </a:endParaRPr>
          </a:p>
          <a:p>
            <a:pPr marL="457200" lvl="0" indent="-457200" algn="r" rtl="1" fontAlgn="base">
              <a:lnSpc>
                <a:spcPct val="150000"/>
              </a:lnSpc>
              <a:buFont typeface="Wingdings" panose="05000000000000000000" pitchFamily="2" charset="2"/>
              <a:buChar char="q"/>
            </a:pPr>
            <a:r>
              <a:rPr lang="ar-IQ" sz="3200" dirty="0">
                <a:solidFill>
                  <a:schemeClr val="accent2">
                    <a:lumMod val="75000"/>
                  </a:schemeClr>
                </a:solidFill>
              </a:rPr>
              <a:t>ورئيس وزراء يعينه الرئيس ويحصل على ثقة البرلمان</a:t>
            </a:r>
            <a:r>
              <a:rPr lang="en-US" sz="3200" dirty="0">
                <a:solidFill>
                  <a:schemeClr val="accent2">
                    <a:lumMod val="75000"/>
                  </a:schemeClr>
                </a:solidFill>
              </a:rPr>
              <a:t>.</a:t>
            </a:r>
          </a:p>
          <a:p>
            <a:pPr marL="457200" lvl="0" indent="-457200" algn="r" rtl="1">
              <a:lnSpc>
                <a:spcPct val="150000"/>
              </a:lnSpc>
              <a:buFont typeface="Wingdings" panose="05000000000000000000" pitchFamily="2" charset="2"/>
              <a:buChar char="q"/>
            </a:pPr>
            <a:endParaRPr lang="en-US" sz="2800" dirty="0">
              <a:solidFill>
                <a:schemeClr val="accent2">
                  <a:lumMod val="75000"/>
                </a:schemeClr>
              </a:solidFill>
            </a:endParaRPr>
          </a:p>
        </p:txBody>
      </p:sp>
    </p:spTree>
    <p:extLst>
      <p:ext uri="{BB962C8B-B14F-4D97-AF65-F5344CB8AC3E}">
        <p14:creationId xmlns:p14="http://schemas.microsoft.com/office/powerpoint/2010/main" val="773366619"/>
      </p:ext>
    </p:extLst>
  </p:cSld>
  <p:clrMapOvr>
    <a:masterClrMapping/>
  </p:clrMapOvr>
  <p:transition>
    <p:checker dir="ver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868420" y="882054"/>
            <a:ext cx="6717205" cy="520454"/>
          </a:xfrm>
        </p:spPr>
        <p:txBody>
          <a:bodyPr>
            <a:noAutofit/>
          </a:bodyPr>
          <a:lstStyle/>
          <a:p>
            <a:pPr rtl="1"/>
            <a:r>
              <a:rPr lang="ar-IQ" b="1" dirty="0">
                <a:solidFill>
                  <a:schemeClr val="accent2">
                    <a:lumMod val="75000"/>
                  </a:schemeClr>
                </a:solidFill>
              </a:rPr>
              <a:t>مزايا وعيوب النظام </a:t>
            </a:r>
            <a:r>
              <a:rPr lang="ar-IQ" b="1" dirty="0" smtClean="0">
                <a:solidFill>
                  <a:schemeClr val="accent2">
                    <a:lumMod val="75000"/>
                  </a:schemeClr>
                </a:solidFill>
              </a:rPr>
              <a:t>الشبه رئاسي</a:t>
            </a:r>
            <a:endParaRPr lang="en-US"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6</a:t>
            </a:fld>
            <a:endParaRPr lang="en-GB"/>
          </a:p>
        </p:txBody>
      </p:sp>
      <p:sp>
        <p:nvSpPr>
          <p:cNvPr id="3" name="Rectangle 2"/>
          <p:cNvSpPr/>
          <p:nvPr/>
        </p:nvSpPr>
        <p:spPr>
          <a:xfrm>
            <a:off x="1008667" y="1545129"/>
            <a:ext cx="10275217" cy="6001643"/>
          </a:xfrm>
          <a:prstGeom prst="rect">
            <a:avLst/>
          </a:prstGeom>
        </p:spPr>
        <p:txBody>
          <a:bodyPr wrap="square">
            <a:spAutoFit/>
          </a:bodyPr>
          <a:lstStyle/>
          <a:p>
            <a:pPr algn="r" rtl="1" fontAlgn="base">
              <a:lnSpc>
                <a:spcPct val="150000"/>
              </a:lnSpc>
            </a:pPr>
            <a:r>
              <a:rPr lang="ar-IQ" sz="3200" b="1" dirty="0" smtClean="0">
                <a:solidFill>
                  <a:schemeClr val="accent2">
                    <a:lumMod val="75000"/>
                  </a:schemeClr>
                </a:solidFill>
              </a:rPr>
              <a:t>أ. مزايا </a:t>
            </a:r>
            <a:r>
              <a:rPr lang="ar-IQ" sz="3200" b="1" dirty="0">
                <a:solidFill>
                  <a:schemeClr val="accent2">
                    <a:lumMod val="75000"/>
                  </a:schemeClr>
                </a:solidFill>
              </a:rPr>
              <a:t>النظام شبه الرئاسي</a:t>
            </a:r>
            <a:endParaRPr lang="en-US" sz="3200" dirty="0">
              <a:solidFill>
                <a:schemeClr val="accent2">
                  <a:lumMod val="75000"/>
                </a:schemeClr>
              </a:solidFill>
            </a:endParaRPr>
          </a:p>
          <a:p>
            <a:pPr marL="514350" lvl="0" indent="-514350" algn="r" rtl="1" fontAlgn="base">
              <a:lnSpc>
                <a:spcPct val="150000"/>
              </a:lnSpc>
              <a:buFont typeface="+mj-lt"/>
              <a:buAutoNum type="arabicPeriod"/>
            </a:pPr>
            <a:r>
              <a:rPr lang="ar-IQ" sz="3200" dirty="0">
                <a:solidFill>
                  <a:schemeClr val="accent2">
                    <a:lumMod val="75000"/>
                  </a:schemeClr>
                </a:solidFill>
              </a:rPr>
              <a:t>الرئيس هو يملك صلاحية تعيين رئيس الوزراء اذا هو ايضا يملك صلاحية اقالة رئيس الوزراء من منصبه</a:t>
            </a:r>
            <a:r>
              <a:rPr lang="en-US" sz="3200" dirty="0">
                <a:solidFill>
                  <a:schemeClr val="accent2">
                    <a:lumMod val="75000"/>
                  </a:schemeClr>
                </a:solidFill>
              </a:rPr>
              <a:t>.</a:t>
            </a:r>
          </a:p>
          <a:p>
            <a:pPr marL="514350" lvl="0" indent="-514350" algn="r" rtl="1" fontAlgn="base">
              <a:lnSpc>
                <a:spcPct val="150000"/>
              </a:lnSpc>
              <a:buFont typeface="+mj-lt"/>
              <a:buAutoNum type="arabicPeriod"/>
            </a:pPr>
            <a:r>
              <a:rPr lang="ar-IQ" sz="3200" dirty="0">
                <a:solidFill>
                  <a:schemeClr val="accent2">
                    <a:lumMod val="75000"/>
                  </a:schemeClr>
                </a:solidFill>
              </a:rPr>
              <a:t>تبعا للنظام الشبه الرئاسي فان الرئيس يملك ايضا  صلاحية حل البرلمان</a:t>
            </a:r>
            <a:r>
              <a:rPr lang="en-US" sz="3200" dirty="0">
                <a:solidFill>
                  <a:schemeClr val="accent2">
                    <a:lumMod val="75000"/>
                  </a:schemeClr>
                </a:solidFill>
              </a:rPr>
              <a:t>.</a:t>
            </a:r>
          </a:p>
          <a:p>
            <a:pPr marL="514350" lvl="0" indent="-514350" algn="r" rtl="1" fontAlgn="base">
              <a:lnSpc>
                <a:spcPct val="150000"/>
              </a:lnSpc>
              <a:buFont typeface="+mj-lt"/>
              <a:buAutoNum type="arabicPeriod"/>
            </a:pPr>
            <a:r>
              <a:rPr lang="ar-IQ" sz="3200" dirty="0" smtClean="0">
                <a:solidFill>
                  <a:schemeClr val="accent2">
                    <a:lumMod val="75000"/>
                  </a:schemeClr>
                </a:solidFill>
              </a:rPr>
              <a:t>لرئيس الحكومة </a:t>
            </a:r>
            <a:r>
              <a:rPr lang="ar-IQ" sz="3200" dirty="0">
                <a:solidFill>
                  <a:schemeClr val="accent2">
                    <a:lumMod val="75000"/>
                  </a:schemeClr>
                </a:solidFill>
              </a:rPr>
              <a:t>صلاحية اصدار قرارات لها قوة القانون وذلك بعد موافقة البرلمان عليها، تبعا للشروط التي يحددها الدستور</a:t>
            </a:r>
            <a:r>
              <a:rPr lang="en-US" sz="3200" dirty="0">
                <a:solidFill>
                  <a:schemeClr val="accent2">
                    <a:lumMod val="75000"/>
                  </a:schemeClr>
                </a:solidFill>
              </a:rPr>
              <a:t>.</a:t>
            </a:r>
          </a:p>
          <a:p>
            <a:pPr algn="r" rtl="1"/>
            <a:r>
              <a:rPr lang="ar-SA" sz="3200" dirty="0" smtClean="0">
                <a:solidFill>
                  <a:schemeClr val="accent2">
                    <a:lumMod val="75000"/>
                  </a:schemeClr>
                </a:solidFill>
              </a:rPr>
              <a:t> </a:t>
            </a:r>
            <a:endParaRPr lang="ar-IQ" sz="3200" b="1" dirty="0">
              <a:solidFill>
                <a:schemeClr val="accent2">
                  <a:lumMod val="75000"/>
                </a:schemeClr>
              </a:solidFill>
            </a:endParaRPr>
          </a:p>
          <a:p>
            <a:pPr lvl="0" algn="r" rtl="1"/>
            <a:endParaRPr lang="ar-IQ" sz="3200" b="1" dirty="0" smtClean="0">
              <a:solidFill>
                <a:schemeClr val="accent2">
                  <a:lumMod val="75000"/>
                </a:schemeClr>
              </a:solidFill>
            </a:endParaRPr>
          </a:p>
          <a:p>
            <a:pPr lvl="0" algn="r" rtl="1"/>
            <a:r>
              <a:rPr lang="ar-SA" sz="3200" dirty="0" smtClean="0">
                <a:solidFill>
                  <a:schemeClr val="accent2">
                    <a:lumMod val="75000"/>
                  </a:schemeClr>
                </a:solidFill>
              </a:rPr>
              <a:t> </a:t>
            </a:r>
            <a:endParaRPr lang="ar-IQ" sz="3200" dirty="0">
              <a:solidFill>
                <a:schemeClr val="accent2">
                  <a:lumMod val="75000"/>
                </a:schemeClr>
              </a:solidFill>
            </a:endParaRPr>
          </a:p>
        </p:txBody>
      </p:sp>
    </p:spTree>
    <p:extLst>
      <p:ext uri="{BB962C8B-B14F-4D97-AF65-F5344CB8AC3E}">
        <p14:creationId xmlns:p14="http://schemas.microsoft.com/office/powerpoint/2010/main" val="4092060225"/>
      </p:ext>
    </p:extLst>
  </p:cSld>
  <p:clrMapOvr>
    <a:masterClrMapping/>
  </p:clrMapOvr>
  <p:transition>
    <p:checker dir="ver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868420" y="882054"/>
            <a:ext cx="6717205" cy="520454"/>
          </a:xfrm>
        </p:spPr>
        <p:txBody>
          <a:bodyPr>
            <a:noAutofit/>
          </a:bodyPr>
          <a:lstStyle/>
          <a:p>
            <a:pPr rtl="1"/>
            <a:r>
              <a:rPr lang="ar-IQ" b="1" dirty="0">
                <a:solidFill>
                  <a:schemeClr val="accent2">
                    <a:lumMod val="75000"/>
                  </a:schemeClr>
                </a:solidFill>
              </a:rPr>
              <a:t>مزايا وعيوب النظام </a:t>
            </a:r>
            <a:r>
              <a:rPr lang="ar-IQ" b="1" dirty="0" smtClean="0">
                <a:solidFill>
                  <a:schemeClr val="accent2">
                    <a:lumMod val="75000"/>
                  </a:schemeClr>
                </a:solidFill>
              </a:rPr>
              <a:t>الشبه رئاسي</a:t>
            </a:r>
            <a:endParaRPr lang="en-US"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7</a:t>
            </a:fld>
            <a:endParaRPr lang="en-GB"/>
          </a:p>
        </p:txBody>
      </p:sp>
      <p:sp>
        <p:nvSpPr>
          <p:cNvPr id="3" name="Rectangle 2"/>
          <p:cNvSpPr/>
          <p:nvPr/>
        </p:nvSpPr>
        <p:spPr>
          <a:xfrm>
            <a:off x="1008667" y="1461154"/>
            <a:ext cx="10275217" cy="8217634"/>
          </a:xfrm>
          <a:prstGeom prst="rect">
            <a:avLst/>
          </a:prstGeom>
        </p:spPr>
        <p:txBody>
          <a:bodyPr wrap="square">
            <a:spAutoFit/>
          </a:bodyPr>
          <a:lstStyle/>
          <a:p>
            <a:pPr algn="r" rtl="1" fontAlgn="base">
              <a:lnSpc>
                <a:spcPct val="150000"/>
              </a:lnSpc>
            </a:pPr>
            <a:r>
              <a:rPr lang="ar-IQ" sz="3200" b="1" dirty="0">
                <a:solidFill>
                  <a:schemeClr val="accent2">
                    <a:lumMod val="75000"/>
                  </a:schemeClr>
                </a:solidFill>
              </a:rPr>
              <a:t>عيوب النظام شبه الرئاسي	</a:t>
            </a:r>
            <a:endParaRPr lang="en-US" sz="3200" dirty="0">
              <a:solidFill>
                <a:schemeClr val="accent2">
                  <a:lumMod val="75000"/>
                </a:schemeClr>
              </a:solidFill>
            </a:endParaRPr>
          </a:p>
          <a:p>
            <a:pPr marL="401638" indent="-401638" algn="r" rtl="1">
              <a:lnSpc>
                <a:spcPct val="150000"/>
              </a:lnSpc>
              <a:buFont typeface="+mj-lt"/>
              <a:buAutoNum type="arabicPeriod"/>
            </a:pPr>
            <a:r>
              <a:rPr lang="ar-IQ" sz="3200" dirty="0">
                <a:solidFill>
                  <a:schemeClr val="accent2">
                    <a:lumMod val="75000"/>
                  </a:schemeClr>
                </a:solidFill>
              </a:rPr>
              <a:t>  تتمثل سلبيات هذا النظام قى العائق الأكبر الذي يواجهه عندما تتصادم مصالح رئيس </a:t>
            </a:r>
            <a:r>
              <a:rPr lang="ar-IQ" sz="3200" dirty="0" smtClean="0">
                <a:solidFill>
                  <a:schemeClr val="accent2">
                    <a:lumMod val="75000"/>
                  </a:schemeClr>
                </a:solidFill>
              </a:rPr>
              <a:t>الجمهورية </a:t>
            </a:r>
            <a:r>
              <a:rPr lang="ar-IQ" sz="3200" dirty="0">
                <a:solidFill>
                  <a:schemeClr val="accent2">
                    <a:lumMod val="75000"/>
                  </a:schemeClr>
                </a:solidFill>
              </a:rPr>
              <a:t>مع مصالح رئيس مجلس الوزراء الذى يمثل الأغلبية في </a:t>
            </a:r>
            <a:r>
              <a:rPr lang="ar-IQ" sz="3200" dirty="0" smtClean="0">
                <a:solidFill>
                  <a:schemeClr val="accent2">
                    <a:lumMod val="75000"/>
                  </a:schemeClr>
                </a:solidFill>
              </a:rPr>
              <a:t>البرلمان.</a:t>
            </a:r>
          </a:p>
          <a:p>
            <a:pPr marL="514350" indent="-514350" algn="r" rtl="1">
              <a:lnSpc>
                <a:spcPct val="150000"/>
              </a:lnSpc>
              <a:buFont typeface="+mj-lt"/>
              <a:buAutoNum type="arabicPeriod"/>
            </a:pPr>
            <a:r>
              <a:rPr lang="ar-IQ" sz="3200" smtClean="0">
                <a:solidFill>
                  <a:schemeClr val="accent2">
                    <a:lumMod val="75000"/>
                  </a:schemeClr>
                </a:solidFill>
              </a:rPr>
              <a:t>اساء استخدام </a:t>
            </a:r>
            <a:r>
              <a:rPr lang="ar-IQ" sz="3200" dirty="0">
                <a:solidFill>
                  <a:schemeClr val="accent2">
                    <a:lumMod val="75000"/>
                  </a:schemeClr>
                </a:solidFill>
              </a:rPr>
              <a:t>رئيس الجمهورية لحقه في اعلان حالة الطوارئ لسنوات طويلة </a:t>
            </a:r>
            <a:r>
              <a:rPr lang="ar-IQ" sz="3200" dirty="0" smtClean="0">
                <a:solidFill>
                  <a:schemeClr val="accent2">
                    <a:lumMod val="75000"/>
                  </a:schemeClr>
                </a:solidFill>
              </a:rPr>
              <a:t>. </a:t>
            </a:r>
          </a:p>
          <a:p>
            <a:pPr marL="514350" indent="-514350" algn="r" rtl="1">
              <a:lnSpc>
                <a:spcPct val="150000"/>
              </a:lnSpc>
              <a:buFont typeface="+mj-lt"/>
              <a:buAutoNum type="arabicPeriod"/>
            </a:pPr>
            <a:r>
              <a:rPr lang="ar-IQ" sz="3200" dirty="0" smtClean="0">
                <a:solidFill>
                  <a:schemeClr val="accent2">
                    <a:lumMod val="75000"/>
                  </a:schemeClr>
                </a:solidFill>
              </a:rPr>
              <a:t>إساءة استخدام </a:t>
            </a:r>
            <a:r>
              <a:rPr lang="ar-IQ" sz="3200" dirty="0">
                <a:solidFill>
                  <a:schemeClr val="accent2">
                    <a:lumMod val="75000"/>
                  </a:schemeClr>
                </a:solidFill>
              </a:rPr>
              <a:t>رئيس الجمهورية</a:t>
            </a:r>
            <a:r>
              <a:rPr lang="ar-IQ" sz="3200" dirty="0" smtClean="0">
                <a:solidFill>
                  <a:schemeClr val="accent2">
                    <a:lumMod val="75000"/>
                  </a:schemeClr>
                </a:solidFill>
              </a:rPr>
              <a:t> </a:t>
            </a:r>
            <a:r>
              <a:rPr lang="ar-IQ" sz="3200" dirty="0">
                <a:solidFill>
                  <a:schemeClr val="accent2">
                    <a:lumMod val="75000"/>
                  </a:schemeClr>
                </a:solidFill>
              </a:rPr>
              <a:t>لحق الاستفتاء </a:t>
            </a:r>
            <a:r>
              <a:rPr lang="ar-IQ" sz="3200" dirty="0" smtClean="0">
                <a:solidFill>
                  <a:schemeClr val="accent2">
                    <a:lumMod val="75000"/>
                  </a:schemeClr>
                </a:solidFill>
              </a:rPr>
              <a:t>. </a:t>
            </a:r>
          </a:p>
          <a:p>
            <a:pPr algn="r" rtl="1">
              <a:lnSpc>
                <a:spcPct val="150000"/>
              </a:lnSpc>
            </a:pPr>
            <a:r>
              <a:rPr lang="ar-SA" sz="3200" b="1" dirty="0" smtClean="0">
                <a:solidFill>
                  <a:schemeClr val="accent2">
                    <a:lumMod val="75000"/>
                  </a:schemeClr>
                </a:solidFill>
              </a:rPr>
              <a:t> </a:t>
            </a:r>
            <a:endParaRPr lang="en-US" sz="3200" dirty="0" smtClean="0">
              <a:solidFill>
                <a:schemeClr val="accent2">
                  <a:lumMod val="75000"/>
                </a:schemeClr>
              </a:solidFill>
            </a:endParaRPr>
          </a:p>
          <a:p>
            <a:pPr algn="r" rtl="1">
              <a:lnSpc>
                <a:spcPct val="150000"/>
              </a:lnSpc>
            </a:pPr>
            <a:r>
              <a:rPr lang="ar-SA" sz="3200" dirty="0" smtClean="0">
                <a:solidFill>
                  <a:schemeClr val="accent2">
                    <a:lumMod val="75000"/>
                  </a:schemeClr>
                </a:solidFill>
              </a:rPr>
              <a:t> </a:t>
            </a:r>
            <a:endParaRPr lang="ar-IQ" sz="3200" b="1" dirty="0">
              <a:solidFill>
                <a:schemeClr val="accent2">
                  <a:lumMod val="75000"/>
                </a:schemeClr>
              </a:solidFill>
            </a:endParaRPr>
          </a:p>
          <a:p>
            <a:pPr lvl="0" algn="r" rtl="1">
              <a:lnSpc>
                <a:spcPct val="150000"/>
              </a:lnSpc>
            </a:pPr>
            <a:endParaRPr lang="ar-IQ" sz="3200" b="1" dirty="0" smtClean="0">
              <a:solidFill>
                <a:schemeClr val="accent2">
                  <a:lumMod val="75000"/>
                </a:schemeClr>
              </a:solidFill>
            </a:endParaRPr>
          </a:p>
          <a:p>
            <a:pPr lvl="0" algn="r" rtl="1">
              <a:lnSpc>
                <a:spcPct val="150000"/>
              </a:lnSpc>
            </a:pPr>
            <a:r>
              <a:rPr lang="ar-SA" sz="3200" dirty="0" smtClean="0">
                <a:solidFill>
                  <a:schemeClr val="accent2">
                    <a:lumMod val="75000"/>
                  </a:schemeClr>
                </a:solidFill>
              </a:rPr>
              <a:t> </a:t>
            </a:r>
            <a:endParaRPr lang="ar-IQ" sz="3200" dirty="0">
              <a:solidFill>
                <a:schemeClr val="accent2">
                  <a:lumMod val="75000"/>
                </a:schemeClr>
              </a:solidFill>
            </a:endParaRPr>
          </a:p>
        </p:txBody>
      </p:sp>
    </p:spTree>
    <p:extLst>
      <p:ext uri="{BB962C8B-B14F-4D97-AF65-F5344CB8AC3E}">
        <p14:creationId xmlns:p14="http://schemas.microsoft.com/office/powerpoint/2010/main" val="2300608714"/>
      </p:ext>
    </p:extLst>
  </p:cSld>
  <p:clrMapOvr>
    <a:masterClrMapping/>
  </p:clrMapOvr>
  <p:transition>
    <p:checker dir="ver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300519" y="872724"/>
            <a:ext cx="7691511" cy="520454"/>
          </a:xfrm>
        </p:spPr>
        <p:txBody>
          <a:bodyPr>
            <a:noAutofit/>
          </a:bodyPr>
          <a:lstStyle/>
          <a:p>
            <a:pPr rtl="1"/>
            <a:r>
              <a:rPr lang="ar-IQ" b="1" dirty="0">
                <a:solidFill>
                  <a:schemeClr val="accent2">
                    <a:lumMod val="75000"/>
                  </a:schemeClr>
                </a:solidFill>
              </a:rPr>
              <a:t>مبادئ حقوق الإنسان والحريات العامة</a:t>
            </a:r>
            <a:endParaRPr lang="en-US"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8</a:t>
            </a:fld>
            <a:endParaRPr lang="en-GB"/>
          </a:p>
        </p:txBody>
      </p:sp>
      <p:sp>
        <p:nvSpPr>
          <p:cNvPr id="3" name="Rectangle 2"/>
          <p:cNvSpPr/>
          <p:nvPr/>
        </p:nvSpPr>
        <p:spPr>
          <a:xfrm>
            <a:off x="1008667" y="1461154"/>
            <a:ext cx="10275217" cy="2958502"/>
          </a:xfrm>
          <a:prstGeom prst="rect">
            <a:avLst/>
          </a:prstGeom>
        </p:spPr>
        <p:txBody>
          <a:bodyPr wrap="square">
            <a:spAutoFit/>
          </a:bodyPr>
          <a:lstStyle/>
          <a:p>
            <a:pPr algn="r" rtl="1">
              <a:lnSpc>
                <a:spcPct val="150000"/>
              </a:lnSpc>
            </a:pPr>
            <a:r>
              <a:rPr lang="ar-SA" sz="3200" b="1" dirty="0" smtClean="0">
                <a:solidFill>
                  <a:schemeClr val="accent2">
                    <a:lumMod val="75000"/>
                  </a:schemeClr>
                </a:solidFill>
              </a:rPr>
              <a:t> </a:t>
            </a:r>
            <a:endParaRPr lang="en-US" sz="3200" dirty="0" smtClean="0">
              <a:solidFill>
                <a:schemeClr val="accent2">
                  <a:lumMod val="75000"/>
                </a:schemeClr>
              </a:solidFill>
            </a:endParaRPr>
          </a:p>
          <a:p>
            <a:pPr algn="r" rtl="1">
              <a:lnSpc>
                <a:spcPct val="150000"/>
              </a:lnSpc>
            </a:pPr>
            <a:r>
              <a:rPr lang="ar-SA" sz="3200" dirty="0" smtClean="0">
                <a:solidFill>
                  <a:schemeClr val="accent2">
                    <a:lumMod val="75000"/>
                  </a:schemeClr>
                </a:solidFill>
              </a:rPr>
              <a:t> </a:t>
            </a:r>
            <a:endParaRPr lang="ar-IQ" sz="3200" b="1" dirty="0">
              <a:solidFill>
                <a:schemeClr val="accent2">
                  <a:lumMod val="75000"/>
                </a:schemeClr>
              </a:solidFill>
            </a:endParaRPr>
          </a:p>
          <a:p>
            <a:pPr lvl="0" algn="r" rtl="1">
              <a:lnSpc>
                <a:spcPct val="150000"/>
              </a:lnSpc>
            </a:pPr>
            <a:endParaRPr lang="ar-IQ" sz="3200" b="1" dirty="0" smtClean="0">
              <a:solidFill>
                <a:schemeClr val="accent2">
                  <a:lumMod val="75000"/>
                </a:schemeClr>
              </a:solidFill>
            </a:endParaRPr>
          </a:p>
          <a:p>
            <a:pPr lvl="0" algn="r" rtl="1">
              <a:lnSpc>
                <a:spcPct val="150000"/>
              </a:lnSpc>
            </a:pPr>
            <a:r>
              <a:rPr lang="ar-SA" sz="3200" dirty="0" smtClean="0">
                <a:solidFill>
                  <a:schemeClr val="accent2">
                    <a:lumMod val="75000"/>
                  </a:schemeClr>
                </a:solidFill>
              </a:rPr>
              <a:t> </a:t>
            </a:r>
            <a:endParaRPr lang="ar-IQ" sz="3200" dirty="0">
              <a:solidFill>
                <a:schemeClr val="accent2">
                  <a:lumMod val="75000"/>
                </a:schemeClr>
              </a:solidFill>
            </a:endParaRPr>
          </a:p>
        </p:txBody>
      </p:sp>
      <p:sp>
        <p:nvSpPr>
          <p:cNvPr id="5" name="Rectangle 4"/>
          <p:cNvSpPr/>
          <p:nvPr/>
        </p:nvSpPr>
        <p:spPr>
          <a:xfrm>
            <a:off x="1008667" y="1586203"/>
            <a:ext cx="10141415" cy="4832092"/>
          </a:xfrm>
          <a:prstGeom prst="rect">
            <a:avLst/>
          </a:prstGeom>
        </p:spPr>
        <p:txBody>
          <a:bodyPr wrap="square">
            <a:spAutoFit/>
          </a:bodyPr>
          <a:lstStyle/>
          <a:p>
            <a:pPr algn="just" rtl="1"/>
            <a:r>
              <a:rPr lang="ar-IQ" sz="2800" b="1" dirty="0" smtClean="0">
                <a:solidFill>
                  <a:schemeClr val="accent2">
                    <a:lumMod val="75000"/>
                  </a:schemeClr>
                </a:solidFill>
              </a:rPr>
              <a:t>مباديء حقوق الانسان </a:t>
            </a:r>
            <a:r>
              <a:rPr lang="ar-IQ" sz="2800" dirty="0" smtClean="0">
                <a:solidFill>
                  <a:schemeClr val="accent2">
                    <a:lumMod val="75000"/>
                  </a:schemeClr>
                </a:solidFill>
              </a:rPr>
              <a:t>: هى </a:t>
            </a:r>
            <a:r>
              <a:rPr lang="ar-IQ" sz="2800" dirty="0">
                <a:solidFill>
                  <a:schemeClr val="accent2">
                    <a:lumMod val="75000"/>
                  </a:schemeClr>
                </a:solidFill>
              </a:rPr>
              <a:t>مصطلحات يستخدمها أهل القانون والسياسة بإعتبارها قواعد واجبة الإتباع ومبادئ يتحدد على ضوءها حقوق الأفراد وواجبات الدولة والضمانات القانونية تجاه هذه الحقوق بحيث يكون ضروريآ وواجبآ على الدولة حماية حقوق الإنسان وتوفير الحريات العامه وكفالة ممارستها</a:t>
            </a:r>
            <a:r>
              <a:rPr lang="en-US" sz="2800" dirty="0" smtClean="0">
                <a:solidFill>
                  <a:schemeClr val="accent2">
                    <a:lumMod val="75000"/>
                  </a:schemeClr>
                </a:solidFill>
              </a:rPr>
              <a:t>.</a:t>
            </a:r>
            <a:endParaRPr lang="ar-IQ" sz="2800" dirty="0" smtClean="0">
              <a:solidFill>
                <a:schemeClr val="accent2">
                  <a:lumMod val="75000"/>
                </a:schemeClr>
              </a:solidFill>
            </a:endParaRPr>
          </a:p>
          <a:p>
            <a:pPr algn="just" rtl="1"/>
            <a:endParaRPr lang="ar-IQ" sz="2800" dirty="0">
              <a:solidFill>
                <a:schemeClr val="accent2">
                  <a:lumMod val="75000"/>
                </a:schemeClr>
              </a:solidFill>
            </a:endParaRPr>
          </a:p>
          <a:p>
            <a:pPr algn="r" rtl="1"/>
            <a:r>
              <a:rPr lang="ar-IQ" sz="2800" b="1" dirty="0" smtClean="0">
                <a:solidFill>
                  <a:schemeClr val="accent2">
                    <a:lumMod val="75000"/>
                  </a:schemeClr>
                </a:solidFill>
              </a:rPr>
              <a:t>الحريات </a:t>
            </a:r>
            <a:r>
              <a:rPr lang="ar-IQ" sz="2800" b="1" dirty="0">
                <a:solidFill>
                  <a:schemeClr val="accent2">
                    <a:lumMod val="75000"/>
                  </a:schemeClr>
                </a:solidFill>
              </a:rPr>
              <a:t>العامة </a:t>
            </a:r>
            <a:r>
              <a:rPr lang="ar-IQ" sz="2800" dirty="0">
                <a:solidFill>
                  <a:schemeClr val="accent2">
                    <a:lumMod val="75000"/>
                  </a:schemeClr>
                </a:solidFill>
              </a:rPr>
              <a:t>يقصد بها الحريات التى تتيح للإنسان ممارسة حقوقه الأساسية مثل حق الأمن وحق الحياة والحق فى الخصوصية وحق الفرد فى التنقل وحق ممارسة شعائر الدين كما تشمل بصفة خاصة الممارسات التالية</a:t>
            </a:r>
            <a:r>
              <a:rPr lang="en-US" sz="2800" dirty="0" smtClean="0">
                <a:solidFill>
                  <a:schemeClr val="accent2">
                    <a:lumMod val="75000"/>
                  </a:schemeClr>
                </a:solidFill>
              </a:rPr>
              <a:t>:</a:t>
            </a:r>
            <a:r>
              <a:rPr lang="ar-IQ" sz="2800" dirty="0" smtClean="0">
                <a:solidFill>
                  <a:schemeClr val="accent2">
                    <a:lumMod val="75000"/>
                  </a:schemeClr>
                </a:solidFill>
              </a:rPr>
              <a:t> حريات </a:t>
            </a:r>
            <a:r>
              <a:rPr lang="ar-IQ" sz="2800" dirty="0">
                <a:solidFill>
                  <a:schemeClr val="accent2">
                    <a:lumMod val="75000"/>
                  </a:schemeClr>
                </a:solidFill>
              </a:rPr>
              <a:t>الإجتماع، حرية الصحافة</a:t>
            </a:r>
            <a:r>
              <a:rPr lang="ar-IQ" sz="2800" dirty="0" smtClean="0">
                <a:solidFill>
                  <a:schemeClr val="accent2">
                    <a:lumMod val="75000"/>
                  </a:schemeClr>
                </a:solidFill>
              </a:rPr>
              <a:t>، حرية </a:t>
            </a:r>
            <a:r>
              <a:rPr lang="ar-IQ" sz="2800" dirty="0">
                <a:solidFill>
                  <a:schemeClr val="accent2">
                    <a:lumMod val="75000"/>
                  </a:schemeClr>
                </a:solidFill>
              </a:rPr>
              <a:t>التعبير،الحرية الدينية</a:t>
            </a:r>
            <a:r>
              <a:rPr lang="ar-IQ" sz="2800" dirty="0" smtClean="0">
                <a:solidFill>
                  <a:schemeClr val="accent2">
                    <a:lumMod val="75000"/>
                  </a:schemeClr>
                </a:solidFill>
              </a:rPr>
              <a:t>، حرية </a:t>
            </a:r>
            <a:r>
              <a:rPr lang="ar-IQ" sz="2800" dirty="0">
                <a:solidFill>
                  <a:schemeClr val="accent2">
                    <a:lumMod val="75000"/>
                  </a:schemeClr>
                </a:solidFill>
              </a:rPr>
              <a:t>التعليم</a:t>
            </a:r>
            <a:r>
              <a:rPr lang="ar-IQ" sz="2800" dirty="0" smtClean="0">
                <a:solidFill>
                  <a:schemeClr val="accent2">
                    <a:lumMod val="75000"/>
                  </a:schemeClr>
                </a:solidFill>
              </a:rPr>
              <a:t>، فالحرية </a:t>
            </a:r>
            <a:r>
              <a:rPr lang="ar-IQ" sz="2800" dirty="0">
                <a:solidFill>
                  <a:schemeClr val="accent2">
                    <a:lumMod val="75000"/>
                  </a:schemeClr>
                </a:solidFill>
              </a:rPr>
              <a:t>فى مجال ممارسة هذه الحقوق تعتبر </a:t>
            </a:r>
            <a:r>
              <a:rPr lang="ar-IQ" sz="2800" dirty="0" smtClean="0">
                <a:solidFill>
                  <a:schemeClr val="accent2">
                    <a:lumMod val="75000"/>
                  </a:schemeClr>
                </a:solidFill>
              </a:rPr>
              <a:t>بمثابة إمتياز </a:t>
            </a:r>
            <a:r>
              <a:rPr lang="ar-IQ" sz="2800" dirty="0">
                <a:solidFill>
                  <a:schemeClr val="accent2">
                    <a:lumMod val="75000"/>
                  </a:schemeClr>
                </a:solidFill>
              </a:rPr>
              <a:t>شخصى يحميه القانون</a:t>
            </a:r>
            <a:r>
              <a:rPr lang="en-US" sz="2800" dirty="0" smtClean="0">
                <a:solidFill>
                  <a:schemeClr val="accent2">
                    <a:lumMod val="75000"/>
                  </a:schemeClr>
                </a:solidFill>
              </a:rPr>
              <a:t>.</a:t>
            </a:r>
            <a:r>
              <a:rPr lang="ar-IQ" sz="2800" dirty="0" smtClean="0">
                <a:solidFill>
                  <a:schemeClr val="accent2">
                    <a:lumMod val="75000"/>
                  </a:schemeClr>
                </a:solidFill>
              </a:rPr>
              <a:t>	</a:t>
            </a:r>
            <a:r>
              <a:rPr lang="en-US" sz="2800" dirty="0">
                <a:solidFill>
                  <a:schemeClr val="accent2">
                    <a:lumMod val="75000"/>
                  </a:schemeClr>
                </a:solidFill>
              </a:rPr>
              <a:t/>
            </a:r>
            <a:br>
              <a:rPr lang="en-US" sz="2800" dirty="0">
                <a:solidFill>
                  <a:schemeClr val="accent2">
                    <a:lumMod val="75000"/>
                  </a:schemeClr>
                </a:solidFill>
              </a:rPr>
            </a:br>
            <a:endParaRPr lang="en-US" sz="2800" dirty="0">
              <a:solidFill>
                <a:schemeClr val="accent2">
                  <a:lumMod val="75000"/>
                </a:schemeClr>
              </a:solidFill>
            </a:endParaRPr>
          </a:p>
        </p:txBody>
      </p:sp>
    </p:spTree>
    <p:extLst>
      <p:ext uri="{BB962C8B-B14F-4D97-AF65-F5344CB8AC3E}">
        <p14:creationId xmlns:p14="http://schemas.microsoft.com/office/powerpoint/2010/main" val="3066007236"/>
      </p:ext>
    </p:extLst>
  </p:cSld>
  <p:clrMapOvr>
    <a:masterClrMapping/>
  </p:clrMapOvr>
  <p:transition>
    <p:checker dir="ver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868420" y="882054"/>
            <a:ext cx="6717205" cy="520454"/>
          </a:xfrm>
        </p:spPr>
        <p:txBody>
          <a:bodyPr>
            <a:noAutofit/>
          </a:bodyPr>
          <a:lstStyle/>
          <a:p>
            <a:pPr rtl="1"/>
            <a:r>
              <a:rPr lang="ar-IQ" b="1" dirty="0">
                <a:solidFill>
                  <a:schemeClr val="accent2">
                    <a:lumMod val="75000"/>
                  </a:schemeClr>
                </a:solidFill>
              </a:rPr>
              <a:t>تقسيم وتصنيف الحريات العامة</a:t>
            </a:r>
            <a:endParaRPr lang="en-US"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9</a:t>
            </a:fld>
            <a:endParaRPr lang="en-GB"/>
          </a:p>
        </p:txBody>
      </p:sp>
      <p:sp>
        <p:nvSpPr>
          <p:cNvPr id="3" name="Rectangle 2"/>
          <p:cNvSpPr/>
          <p:nvPr/>
        </p:nvSpPr>
        <p:spPr>
          <a:xfrm>
            <a:off x="1008667" y="1545129"/>
            <a:ext cx="10275217" cy="5632311"/>
          </a:xfrm>
          <a:prstGeom prst="rect">
            <a:avLst/>
          </a:prstGeom>
        </p:spPr>
        <p:txBody>
          <a:bodyPr wrap="square">
            <a:spAutoFit/>
          </a:bodyPr>
          <a:lstStyle/>
          <a:p>
            <a:pPr algn="r" rtl="1">
              <a:lnSpc>
                <a:spcPct val="150000"/>
              </a:lnSpc>
            </a:pPr>
            <a:r>
              <a:rPr lang="ar-IQ" sz="2400" b="1" dirty="0">
                <a:solidFill>
                  <a:schemeClr val="accent2">
                    <a:lumMod val="75000"/>
                  </a:schemeClr>
                </a:solidFill>
              </a:rPr>
              <a:t>المجموعة الأولى</a:t>
            </a:r>
            <a:r>
              <a:rPr lang="en-US" sz="2400" b="1" dirty="0">
                <a:solidFill>
                  <a:schemeClr val="accent2">
                    <a:lumMod val="75000"/>
                  </a:schemeClr>
                </a:solidFill>
              </a:rPr>
              <a:t>:</a:t>
            </a:r>
            <a:r>
              <a:rPr lang="en-US" sz="2400" dirty="0">
                <a:solidFill>
                  <a:schemeClr val="accent2">
                    <a:lumMod val="75000"/>
                  </a:schemeClr>
                </a:solidFill>
              </a:rPr>
              <a:t/>
            </a:r>
            <a:br>
              <a:rPr lang="en-US" sz="2400" dirty="0">
                <a:solidFill>
                  <a:schemeClr val="accent2">
                    <a:lumMod val="75000"/>
                  </a:schemeClr>
                </a:solidFill>
              </a:rPr>
            </a:br>
            <a:r>
              <a:rPr lang="ar-IQ" sz="2400" dirty="0">
                <a:solidFill>
                  <a:schemeClr val="accent2">
                    <a:lumMod val="75000"/>
                  </a:schemeClr>
                </a:solidFill>
              </a:rPr>
              <a:t>طائفة الحقوق المدنية والسياسية وتشمل على سبيل المثال </a:t>
            </a:r>
            <a:r>
              <a:rPr lang="ar-IQ" sz="2400" dirty="0" smtClean="0">
                <a:solidFill>
                  <a:schemeClr val="accent2">
                    <a:lumMod val="75000"/>
                  </a:schemeClr>
                </a:solidFill>
              </a:rPr>
              <a:t>:-</a:t>
            </a:r>
            <a:r>
              <a:rPr lang="en-US" sz="2400" dirty="0">
                <a:solidFill>
                  <a:schemeClr val="accent2">
                    <a:lumMod val="75000"/>
                  </a:schemeClr>
                </a:solidFill>
              </a:rPr>
              <a:t/>
            </a:r>
            <a:br>
              <a:rPr lang="en-US" sz="2400" dirty="0">
                <a:solidFill>
                  <a:schemeClr val="accent2">
                    <a:lumMod val="75000"/>
                  </a:schemeClr>
                </a:solidFill>
              </a:rPr>
            </a:br>
            <a:r>
              <a:rPr lang="en-US" sz="2400" dirty="0">
                <a:solidFill>
                  <a:schemeClr val="accent2">
                    <a:lumMod val="75000"/>
                  </a:schemeClr>
                </a:solidFill>
              </a:rPr>
              <a:t>- </a:t>
            </a:r>
            <a:r>
              <a:rPr lang="ar-IQ" sz="2400" dirty="0">
                <a:solidFill>
                  <a:schemeClr val="accent2">
                    <a:lumMod val="75000"/>
                  </a:schemeClr>
                </a:solidFill>
              </a:rPr>
              <a:t>الحق فى الحياة والأمن</a:t>
            </a:r>
            <a:r>
              <a:rPr lang="en-US" sz="2400" dirty="0">
                <a:solidFill>
                  <a:schemeClr val="accent2">
                    <a:lumMod val="75000"/>
                  </a:schemeClr>
                </a:solidFill>
              </a:rPr>
              <a:t>.</a:t>
            </a:r>
            <a:br>
              <a:rPr lang="en-US" sz="2400" dirty="0">
                <a:solidFill>
                  <a:schemeClr val="accent2">
                    <a:lumMod val="75000"/>
                  </a:schemeClr>
                </a:solidFill>
              </a:rPr>
            </a:br>
            <a:r>
              <a:rPr lang="en-US" sz="2400" dirty="0">
                <a:solidFill>
                  <a:schemeClr val="accent2">
                    <a:lumMod val="75000"/>
                  </a:schemeClr>
                </a:solidFill>
              </a:rPr>
              <a:t>- </a:t>
            </a:r>
            <a:r>
              <a:rPr lang="ar-IQ" sz="2400" dirty="0">
                <a:solidFill>
                  <a:schemeClr val="accent2">
                    <a:lumMod val="75000"/>
                  </a:schemeClr>
                </a:solidFill>
              </a:rPr>
              <a:t>الحق فى البراءة</a:t>
            </a:r>
            <a:r>
              <a:rPr lang="en-US" sz="2400" dirty="0">
                <a:solidFill>
                  <a:schemeClr val="accent2">
                    <a:lumMod val="75000"/>
                  </a:schemeClr>
                </a:solidFill>
              </a:rPr>
              <a:t>.</a:t>
            </a:r>
            <a:br>
              <a:rPr lang="en-US" sz="2400" dirty="0">
                <a:solidFill>
                  <a:schemeClr val="accent2">
                    <a:lumMod val="75000"/>
                  </a:schemeClr>
                </a:solidFill>
              </a:rPr>
            </a:br>
            <a:r>
              <a:rPr lang="en-US" sz="2400" dirty="0">
                <a:solidFill>
                  <a:schemeClr val="accent2">
                    <a:lumMod val="75000"/>
                  </a:schemeClr>
                </a:solidFill>
              </a:rPr>
              <a:t>- </a:t>
            </a:r>
            <a:r>
              <a:rPr lang="ar-IQ" sz="2400" dirty="0">
                <a:solidFill>
                  <a:schemeClr val="accent2">
                    <a:lumMod val="75000"/>
                  </a:schemeClr>
                </a:solidFill>
              </a:rPr>
              <a:t>الحق فى الخصوصية</a:t>
            </a:r>
            <a:r>
              <a:rPr lang="en-US" sz="2400" dirty="0">
                <a:solidFill>
                  <a:schemeClr val="accent2">
                    <a:lumMod val="75000"/>
                  </a:schemeClr>
                </a:solidFill>
              </a:rPr>
              <a:t>.</a:t>
            </a:r>
            <a:br>
              <a:rPr lang="en-US" sz="2400" dirty="0">
                <a:solidFill>
                  <a:schemeClr val="accent2">
                    <a:lumMod val="75000"/>
                  </a:schemeClr>
                </a:solidFill>
              </a:rPr>
            </a:br>
            <a:r>
              <a:rPr lang="en-US" sz="2400" dirty="0">
                <a:solidFill>
                  <a:schemeClr val="accent2">
                    <a:lumMod val="75000"/>
                  </a:schemeClr>
                </a:solidFill>
              </a:rPr>
              <a:t>- </a:t>
            </a:r>
            <a:r>
              <a:rPr lang="ar-IQ" sz="2400" dirty="0">
                <a:solidFill>
                  <a:schemeClr val="accent2">
                    <a:lumMod val="75000"/>
                  </a:schemeClr>
                </a:solidFill>
              </a:rPr>
              <a:t>الحق فى التنقل</a:t>
            </a:r>
            <a:r>
              <a:rPr lang="en-US" sz="2400" dirty="0">
                <a:solidFill>
                  <a:schemeClr val="accent2">
                    <a:lumMod val="75000"/>
                  </a:schemeClr>
                </a:solidFill>
              </a:rPr>
              <a:t>.</a:t>
            </a:r>
            <a:br>
              <a:rPr lang="en-US" sz="2400" dirty="0">
                <a:solidFill>
                  <a:schemeClr val="accent2">
                    <a:lumMod val="75000"/>
                  </a:schemeClr>
                </a:solidFill>
              </a:rPr>
            </a:br>
            <a:r>
              <a:rPr lang="en-US" sz="2400" dirty="0">
                <a:solidFill>
                  <a:schemeClr val="accent2">
                    <a:lumMod val="75000"/>
                  </a:schemeClr>
                </a:solidFill>
              </a:rPr>
              <a:t>- </a:t>
            </a:r>
            <a:r>
              <a:rPr lang="ar-IQ" sz="2400" dirty="0">
                <a:solidFill>
                  <a:schemeClr val="accent2">
                    <a:lumMod val="75000"/>
                  </a:schemeClr>
                </a:solidFill>
              </a:rPr>
              <a:t>حق العبادة وممارسة الشعائر الدينية وحرية الإعتقاد</a:t>
            </a:r>
            <a:r>
              <a:rPr lang="en-US" sz="2400" dirty="0">
                <a:solidFill>
                  <a:schemeClr val="accent2">
                    <a:lumMod val="75000"/>
                  </a:schemeClr>
                </a:solidFill>
              </a:rPr>
              <a:t>.</a:t>
            </a:r>
            <a:br>
              <a:rPr lang="en-US" sz="2400" dirty="0">
                <a:solidFill>
                  <a:schemeClr val="accent2">
                    <a:lumMod val="75000"/>
                  </a:schemeClr>
                </a:solidFill>
              </a:rPr>
            </a:br>
            <a:r>
              <a:rPr lang="en-US" sz="2400" dirty="0">
                <a:solidFill>
                  <a:schemeClr val="accent2">
                    <a:lumMod val="75000"/>
                  </a:schemeClr>
                </a:solidFill>
              </a:rPr>
              <a:t>- </a:t>
            </a:r>
            <a:r>
              <a:rPr lang="ar-IQ" sz="2400" dirty="0">
                <a:solidFill>
                  <a:schemeClr val="accent2">
                    <a:lumMod val="75000"/>
                  </a:schemeClr>
                </a:solidFill>
              </a:rPr>
              <a:t>الحق فى الأسرة والجنسية الإسم</a:t>
            </a:r>
            <a:r>
              <a:rPr lang="en-US" sz="2400" dirty="0">
                <a:solidFill>
                  <a:schemeClr val="accent2">
                    <a:lumMod val="75000"/>
                  </a:schemeClr>
                </a:solidFill>
              </a:rPr>
              <a:t>.</a:t>
            </a:r>
          </a:p>
          <a:p>
            <a:pPr lvl="0" algn="r" rtl="1">
              <a:lnSpc>
                <a:spcPct val="150000"/>
              </a:lnSpc>
            </a:pPr>
            <a:endParaRPr lang="ar-IQ" sz="2400" b="1" dirty="0" smtClean="0">
              <a:solidFill>
                <a:schemeClr val="accent2">
                  <a:lumMod val="75000"/>
                </a:schemeClr>
              </a:solidFill>
            </a:endParaRPr>
          </a:p>
          <a:p>
            <a:pPr lvl="0" algn="r" rtl="1">
              <a:lnSpc>
                <a:spcPct val="150000"/>
              </a:lnSpc>
            </a:pPr>
            <a:r>
              <a:rPr lang="ar-SA" sz="2400" dirty="0" smtClean="0">
                <a:solidFill>
                  <a:schemeClr val="accent2">
                    <a:lumMod val="75000"/>
                  </a:schemeClr>
                </a:solidFill>
              </a:rPr>
              <a:t> </a:t>
            </a:r>
            <a:endParaRPr lang="ar-IQ" sz="2400" dirty="0">
              <a:solidFill>
                <a:schemeClr val="accent2">
                  <a:lumMod val="75000"/>
                </a:schemeClr>
              </a:solidFill>
            </a:endParaRPr>
          </a:p>
        </p:txBody>
      </p:sp>
    </p:spTree>
    <p:extLst>
      <p:ext uri="{BB962C8B-B14F-4D97-AF65-F5344CB8AC3E}">
        <p14:creationId xmlns:p14="http://schemas.microsoft.com/office/powerpoint/2010/main" val="1938243365"/>
      </p:ext>
    </p:extLst>
  </p:cSld>
  <p:clrMapOvr>
    <a:masterClrMapping/>
  </p:clrMapOvr>
  <p:transition>
    <p:checker dir="vert"/>
  </p:transition>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Organic">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xmlns="" name="Organic" id="{28CDC826-8792-45C0-861B-85EB3ADEDA33}" vid="{7DAC20F1-423D-49E2-BD0B-50532748BAD0}"/>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7963</TotalTime>
  <Words>446</Words>
  <Application>Microsoft Office PowerPoint</Application>
  <PresentationFormat>مخصص</PresentationFormat>
  <Paragraphs>103</Paragraphs>
  <Slides>12</Slides>
  <Notes>11</Notes>
  <HiddenSlides>0</HiddenSlides>
  <MMClips>0</MMClips>
  <ScaleCrop>false</ScaleCrop>
  <HeadingPairs>
    <vt:vector size="4" baseType="variant">
      <vt:variant>
        <vt:lpstr>نسق</vt:lpstr>
      </vt:variant>
      <vt:variant>
        <vt:i4>1</vt:i4>
      </vt:variant>
      <vt:variant>
        <vt:lpstr>عناوين الشرائح</vt:lpstr>
      </vt:variant>
      <vt:variant>
        <vt:i4>12</vt:i4>
      </vt:variant>
    </vt:vector>
  </HeadingPairs>
  <TitlesOfParts>
    <vt:vector size="13" baseType="lpstr">
      <vt:lpstr>Organic</vt:lpstr>
      <vt:lpstr>عرض تقديمي في PowerPoint</vt:lpstr>
      <vt:lpstr>الموضوعات</vt:lpstr>
      <vt:lpstr>النظام الشبه رئاسي(المختلط)</vt:lpstr>
      <vt:lpstr>نشأة وتطور النظام الشبه رئاسي </vt:lpstr>
      <vt:lpstr>عناصر النظام الشبه رئاسي</vt:lpstr>
      <vt:lpstr>مزايا وعيوب النظام الشبه رئاسي</vt:lpstr>
      <vt:lpstr>مزايا وعيوب النظام الشبه رئاسي</vt:lpstr>
      <vt:lpstr>مبادئ حقوق الإنسان والحريات العامة</vt:lpstr>
      <vt:lpstr>تقسيم وتصنيف الحريات العامة</vt:lpstr>
      <vt:lpstr>تقسيم وتصنيف الحريات العامة</vt:lpstr>
      <vt:lpstr>تقسيم وتصنيف الحريات العامة</vt:lpstr>
      <vt:lpstr>عرض تقديمي في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rahebi</dc:creator>
  <cp:lastModifiedBy>Maher</cp:lastModifiedBy>
  <cp:revision>397</cp:revision>
  <cp:lastPrinted>2025-03-25T02:17:35Z</cp:lastPrinted>
  <dcterms:created xsi:type="dcterms:W3CDTF">2014-05-07T08:18:51Z</dcterms:created>
  <dcterms:modified xsi:type="dcterms:W3CDTF">2025-03-25T02:25:05Z</dcterms:modified>
</cp:coreProperties>
</file>