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</p:sldIdLst>
  <p:sldSz cx="9144000" cy="6858000" type="screen4x3"/>
  <p:notesSz cx="9144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1594" y="6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0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3/7/2025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800" b="0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3/7/2025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3/7/2025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3/7/2025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3/7/2025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80264" y="201548"/>
            <a:ext cx="5960490" cy="101480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80033" y="1514093"/>
            <a:ext cx="4871720" cy="471995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0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3/7/2025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.jp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596642" y="2992069"/>
            <a:ext cx="4459605" cy="18548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-1270" algn="ctr">
              <a:lnSpc>
                <a:spcPct val="100000"/>
              </a:lnSpc>
              <a:spcBef>
                <a:spcPts val="95"/>
              </a:spcBef>
            </a:pPr>
            <a:r>
              <a:rPr sz="4000" b="1" dirty="0">
                <a:solidFill>
                  <a:srgbClr val="1581AA"/>
                </a:solidFill>
                <a:latin typeface="Times New Roman"/>
                <a:cs typeface="Times New Roman"/>
              </a:rPr>
              <a:t>Vital</a:t>
            </a:r>
            <a:r>
              <a:rPr sz="4000" b="1" spc="-204" dirty="0">
                <a:solidFill>
                  <a:srgbClr val="1581AA"/>
                </a:solidFill>
                <a:latin typeface="Times New Roman"/>
                <a:cs typeface="Times New Roman"/>
              </a:rPr>
              <a:t> </a:t>
            </a:r>
            <a:r>
              <a:rPr sz="4000" b="1" spc="-20" dirty="0">
                <a:solidFill>
                  <a:srgbClr val="1581AA"/>
                </a:solidFill>
                <a:latin typeface="Times New Roman"/>
                <a:cs typeface="Times New Roman"/>
              </a:rPr>
              <a:t>Signs </a:t>
            </a:r>
            <a:r>
              <a:rPr sz="4000" b="1" spc="-40" dirty="0">
                <a:solidFill>
                  <a:srgbClr val="1581AA"/>
                </a:solidFill>
                <a:latin typeface="Times New Roman"/>
                <a:cs typeface="Times New Roman"/>
              </a:rPr>
              <a:t>(Temperature</a:t>
            </a:r>
            <a:r>
              <a:rPr sz="4000" b="1" spc="-145" dirty="0">
                <a:solidFill>
                  <a:srgbClr val="1581AA"/>
                </a:solidFill>
                <a:latin typeface="Times New Roman"/>
                <a:cs typeface="Times New Roman"/>
              </a:rPr>
              <a:t> </a:t>
            </a:r>
            <a:r>
              <a:rPr sz="4000" b="1" spc="-25" dirty="0">
                <a:solidFill>
                  <a:srgbClr val="1581AA"/>
                </a:solidFill>
                <a:latin typeface="Times New Roman"/>
                <a:cs typeface="Times New Roman"/>
              </a:rPr>
              <a:t>and </a:t>
            </a:r>
            <a:r>
              <a:rPr sz="4000" b="1" dirty="0">
                <a:solidFill>
                  <a:srgbClr val="1581AA"/>
                </a:solidFill>
                <a:latin typeface="Times New Roman"/>
                <a:cs typeface="Times New Roman"/>
              </a:rPr>
              <a:t>Pulse</a:t>
            </a:r>
            <a:r>
              <a:rPr sz="4000" b="1" spc="-100" dirty="0">
                <a:solidFill>
                  <a:srgbClr val="1581AA"/>
                </a:solidFill>
                <a:latin typeface="Times New Roman"/>
                <a:cs typeface="Times New Roman"/>
              </a:rPr>
              <a:t> </a:t>
            </a:r>
            <a:r>
              <a:rPr sz="4000" b="1" spc="-10" dirty="0">
                <a:solidFill>
                  <a:srgbClr val="1581AA"/>
                </a:solidFill>
                <a:latin typeface="Times New Roman"/>
                <a:cs typeface="Times New Roman"/>
              </a:rPr>
              <a:t>Measurement)</a:t>
            </a:r>
            <a:endParaRPr sz="4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602483" y="5170678"/>
            <a:ext cx="3966210" cy="121315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165"/>
              </a:spcBef>
            </a:pPr>
            <a:r>
              <a:rPr lang="en-US" sz="1700" b="1" spc="-100" dirty="0">
                <a:latin typeface="Trebuchet MS"/>
                <a:cs typeface="Trebuchet MS"/>
              </a:rPr>
              <a:t>Presented by : prof. Dr. Fadhil Sahib .</a:t>
            </a:r>
          </a:p>
          <a:p>
            <a:pPr algn="ctr">
              <a:lnSpc>
                <a:spcPct val="100000"/>
              </a:lnSpc>
              <a:spcBef>
                <a:spcPts val="1165"/>
              </a:spcBef>
            </a:pPr>
            <a:r>
              <a:rPr sz="1700" b="1" spc="-100" dirty="0">
                <a:latin typeface="Trebuchet MS"/>
                <a:cs typeface="Trebuchet MS"/>
              </a:rPr>
              <a:t>Lecturer</a:t>
            </a:r>
            <a:r>
              <a:rPr sz="1700" b="1" spc="-30" dirty="0">
                <a:latin typeface="Trebuchet MS"/>
                <a:cs typeface="Trebuchet MS"/>
              </a:rPr>
              <a:t> </a:t>
            </a:r>
            <a:r>
              <a:rPr sz="1700" b="1" dirty="0">
                <a:latin typeface="Trebuchet MS"/>
                <a:cs typeface="Trebuchet MS"/>
              </a:rPr>
              <a:t>in</a:t>
            </a:r>
            <a:r>
              <a:rPr sz="1700" b="1" spc="-55" dirty="0">
                <a:latin typeface="Trebuchet MS"/>
                <a:cs typeface="Trebuchet MS"/>
              </a:rPr>
              <a:t> </a:t>
            </a:r>
            <a:r>
              <a:rPr sz="1700" b="1" spc="-50" dirty="0">
                <a:latin typeface="Trebuchet MS"/>
                <a:cs typeface="Trebuchet MS"/>
              </a:rPr>
              <a:t>Almustaqbal</a:t>
            </a:r>
            <a:r>
              <a:rPr sz="1700" b="1" spc="-60" dirty="0">
                <a:latin typeface="Trebuchet MS"/>
                <a:cs typeface="Trebuchet MS"/>
              </a:rPr>
              <a:t> </a:t>
            </a:r>
            <a:r>
              <a:rPr sz="1700" b="1" spc="-10" dirty="0">
                <a:latin typeface="Trebuchet MS"/>
                <a:cs typeface="Trebuchet MS"/>
              </a:rPr>
              <a:t>University</a:t>
            </a:r>
            <a:endParaRPr sz="1700" dirty="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700" dirty="0">
              <a:latin typeface="Trebuchet MS"/>
              <a:cs typeface="Trebuchet MS"/>
            </a:endParaRPr>
          </a:p>
          <a:p>
            <a:pPr algn="ctr">
              <a:lnSpc>
                <a:spcPct val="100000"/>
              </a:lnSpc>
            </a:pPr>
            <a:r>
              <a:rPr sz="1700" b="1" spc="-75" dirty="0">
                <a:latin typeface="Trebuchet MS"/>
                <a:cs typeface="Trebuchet MS"/>
              </a:rPr>
              <a:t>Faculty</a:t>
            </a:r>
            <a:r>
              <a:rPr sz="1700" b="1" spc="-55" dirty="0">
                <a:latin typeface="Trebuchet MS"/>
                <a:cs typeface="Trebuchet MS"/>
              </a:rPr>
              <a:t> </a:t>
            </a:r>
            <a:r>
              <a:rPr sz="1700" b="1" dirty="0">
                <a:latin typeface="Trebuchet MS"/>
                <a:cs typeface="Trebuchet MS"/>
              </a:rPr>
              <a:t>of</a:t>
            </a:r>
            <a:r>
              <a:rPr sz="1700" b="1" spc="-80" dirty="0">
                <a:latin typeface="Trebuchet MS"/>
                <a:cs typeface="Trebuchet MS"/>
              </a:rPr>
              <a:t> </a:t>
            </a:r>
            <a:r>
              <a:rPr sz="1700" b="1" spc="-90" dirty="0">
                <a:latin typeface="Trebuchet MS"/>
                <a:cs typeface="Trebuchet MS"/>
              </a:rPr>
              <a:t>Health</a:t>
            </a:r>
            <a:r>
              <a:rPr sz="1700" b="1" spc="-40" dirty="0">
                <a:latin typeface="Trebuchet MS"/>
                <a:cs typeface="Trebuchet MS"/>
              </a:rPr>
              <a:t> </a:t>
            </a:r>
            <a:r>
              <a:rPr sz="1700" b="1" spc="-20" dirty="0">
                <a:latin typeface="Trebuchet MS"/>
                <a:cs typeface="Trebuchet MS"/>
              </a:rPr>
              <a:t>and</a:t>
            </a:r>
            <a:r>
              <a:rPr sz="1700" b="1" spc="-55" dirty="0">
                <a:latin typeface="Trebuchet MS"/>
                <a:cs typeface="Trebuchet MS"/>
              </a:rPr>
              <a:t> </a:t>
            </a:r>
            <a:r>
              <a:rPr sz="1700" b="1" spc="-50" dirty="0">
                <a:latin typeface="Trebuchet MS"/>
                <a:cs typeface="Trebuchet MS"/>
              </a:rPr>
              <a:t>Medical</a:t>
            </a:r>
            <a:r>
              <a:rPr sz="1700" b="1" spc="-60" dirty="0">
                <a:latin typeface="Trebuchet MS"/>
                <a:cs typeface="Trebuchet MS"/>
              </a:rPr>
              <a:t> </a:t>
            </a:r>
            <a:r>
              <a:rPr sz="1700" b="1" spc="-35" dirty="0">
                <a:latin typeface="Trebuchet MS"/>
                <a:cs typeface="Trebuchet MS"/>
              </a:rPr>
              <a:t>Techniques</a:t>
            </a:r>
            <a:endParaRPr sz="1700" dirty="0">
              <a:latin typeface="Trebuchet MS"/>
              <a:cs typeface="Trebuchet MS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403091" y="836675"/>
            <a:ext cx="1918715" cy="1836420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092695" y="768095"/>
            <a:ext cx="1905000" cy="1905000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43840" y="419100"/>
            <a:ext cx="1877568" cy="21336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711708"/>
            <a:ext cx="1365250" cy="508000"/>
          </a:xfrm>
          <a:custGeom>
            <a:avLst/>
            <a:gdLst/>
            <a:ahLst/>
            <a:cxnLst/>
            <a:rect l="l" t="t" r="r" b="b"/>
            <a:pathLst>
              <a:path w="1365250" h="508000">
                <a:moveTo>
                  <a:pt x="0" y="0"/>
                </a:moveTo>
                <a:lnTo>
                  <a:pt x="0" y="504316"/>
                </a:lnTo>
                <a:lnTo>
                  <a:pt x="1019098" y="507491"/>
                </a:lnTo>
                <a:lnTo>
                  <a:pt x="1119378" y="507491"/>
                </a:lnTo>
                <a:lnTo>
                  <a:pt x="1124013" y="502665"/>
                </a:lnTo>
                <a:lnTo>
                  <a:pt x="1125562" y="501141"/>
                </a:lnTo>
                <a:lnTo>
                  <a:pt x="1127455" y="499490"/>
                </a:lnTo>
                <a:lnTo>
                  <a:pt x="1357884" y="269239"/>
                </a:lnTo>
                <a:lnTo>
                  <a:pt x="1363170" y="262096"/>
                </a:lnTo>
                <a:lnTo>
                  <a:pt x="1364932" y="254952"/>
                </a:lnTo>
                <a:lnTo>
                  <a:pt x="1363170" y="247808"/>
                </a:lnTo>
                <a:lnTo>
                  <a:pt x="1357884" y="240664"/>
                </a:lnTo>
                <a:lnTo>
                  <a:pt x="1128991" y="11937"/>
                </a:lnTo>
                <a:lnTo>
                  <a:pt x="1124013" y="11937"/>
                </a:lnTo>
                <a:lnTo>
                  <a:pt x="1124013" y="7112"/>
                </a:lnTo>
                <a:lnTo>
                  <a:pt x="1119378" y="7112"/>
                </a:lnTo>
                <a:lnTo>
                  <a:pt x="1114564" y="2412"/>
                </a:lnTo>
                <a:lnTo>
                  <a:pt x="1019098" y="2412"/>
                </a:lnTo>
                <a:lnTo>
                  <a:pt x="0" y="0"/>
                </a:lnTo>
                <a:close/>
              </a:path>
            </a:pathLst>
          </a:custGeom>
          <a:solidFill>
            <a:srgbClr val="35353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80264" y="925220"/>
            <a:ext cx="9030335" cy="50101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-2540">
              <a:lnSpc>
                <a:spcPct val="150000"/>
              </a:lnSpc>
              <a:spcBef>
                <a:spcPts val="100"/>
              </a:spcBef>
              <a:buSzPct val="96428"/>
              <a:buFont typeface="Segoe UI Symbol"/>
              <a:buChar char="❖"/>
              <a:tabLst>
                <a:tab pos="327660" algn="l"/>
              </a:tabLst>
            </a:pPr>
            <a:r>
              <a:rPr sz="2800" b="1" dirty="0">
                <a:latin typeface="Times New Roman"/>
                <a:cs typeface="Times New Roman"/>
              </a:rPr>
              <a:t>	The</a:t>
            </a:r>
            <a:r>
              <a:rPr sz="2800" b="1" spc="-70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most</a:t>
            </a:r>
            <a:r>
              <a:rPr sz="2800" b="1" spc="-55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common</a:t>
            </a:r>
            <a:r>
              <a:rPr sz="2800" b="1" spc="-55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sites</a:t>
            </a:r>
            <a:r>
              <a:rPr sz="2800" b="1" spc="-70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for</a:t>
            </a:r>
            <a:r>
              <a:rPr sz="2800" b="1" spc="-110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measuring</a:t>
            </a:r>
            <a:r>
              <a:rPr sz="2800" b="1" spc="-55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body</a:t>
            </a:r>
            <a:r>
              <a:rPr sz="2800" b="1" spc="-60" dirty="0">
                <a:latin typeface="Times New Roman"/>
                <a:cs typeface="Times New Roman"/>
              </a:rPr>
              <a:t> </a:t>
            </a:r>
            <a:r>
              <a:rPr sz="2800" b="1" spc="-10" dirty="0">
                <a:latin typeface="Times New Roman"/>
                <a:cs typeface="Times New Roman"/>
              </a:rPr>
              <a:t>temperature</a:t>
            </a:r>
            <a:r>
              <a:rPr sz="2800" spc="-10" dirty="0">
                <a:latin typeface="Times New Roman"/>
                <a:cs typeface="Times New Roman"/>
              </a:rPr>
              <a:t>: </a:t>
            </a:r>
            <a:r>
              <a:rPr sz="2800" dirty="0">
                <a:latin typeface="Times New Roman"/>
                <a:cs typeface="Times New Roman"/>
              </a:rPr>
              <a:t>1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-Oral.</a:t>
            </a:r>
            <a:r>
              <a:rPr sz="2800" spc="-3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(2-</a:t>
            </a:r>
            <a:r>
              <a:rPr sz="2800" dirty="0">
                <a:latin typeface="Times New Roman"/>
                <a:cs typeface="Times New Roman"/>
              </a:rPr>
              <a:t>3)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minute.</a:t>
            </a:r>
            <a:endParaRPr sz="2800">
              <a:latin typeface="Times New Roman"/>
              <a:cs typeface="Times New Roman"/>
            </a:endParaRPr>
          </a:p>
          <a:p>
            <a:pPr marL="457200" lvl="1" indent="-356235">
              <a:lnSpc>
                <a:spcPct val="100000"/>
              </a:lnSpc>
              <a:spcBef>
                <a:spcPts val="600"/>
              </a:spcBef>
              <a:buAutoNum type="arabicPeriod" startAt="2"/>
              <a:tabLst>
                <a:tab pos="457200" algn="l"/>
              </a:tabLst>
            </a:pPr>
            <a:r>
              <a:rPr sz="2800" dirty="0">
                <a:latin typeface="Times New Roman"/>
                <a:cs typeface="Times New Roman"/>
              </a:rPr>
              <a:t>Rectal.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(2)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minute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(-</a:t>
            </a:r>
            <a:r>
              <a:rPr sz="2800" spc="-20" dirty="0">
                <a:latin typeface="Times New Roman"/>
                <a:cs typeface="Times New Roman"/>
              </a:rPr>
              <a:t>0.5)</a:t>
            </a:r>
            <a:endParaRPr sz="2800">
              <a:latin typeface="Times New Roman"/>
              <a:cs typeface="Times New Roman"/>
            </a:endParaRPr>
          </a:p>
          <a:p>
            <a:pPr marL="347345" lvl="1" indent="-334645">
              <a:lnSpc>
                <a:spcPct val="100000"/>
              </a:lnSpc>
              <a:buAutoNum type="arabicPeriod" startAt="2"/>
              <a:tabLst>
                <a:tab pos="347345" algn="l"/>
              </a:tabLst>
            </a:pPr>
            <a:r>
              <a:rPr sz="2800" spc="-20" dirty="0">
                <a:latin typeface="Times New Roman"/>
                <a:cs typeface="Times New Roman"/>
              </a:rPr>
              <a:t>Axillary.</a:t>
            </a:r>
            <a:r>
              <a:rPr sz="2800" spc="-5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(5-</a:t>
            </a:r>
            <a:r>
              <a:rPr sz="2800" dirty="0">
                <a:latin typeface="Times New Roman"/>
                <a:cs typeface="Times New Roman"/>
              </a:rPr>
              <a:t>6)</a:t>
            </a:r>
            <a:r>
              <a:rPr sz="2800" spc="-4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minute</a:t>
            </a:r>
            <a:r>
              <a:rPr sz="2800" spc="-5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(+0.5)</a:t>
            </a:r>
            <a:endParaRPr sz="2800">
              <a:latin typeface="Times New Roman"/>
              <a:cs typeface="Times New Roman"/>
            </a:endParaRPr>
          </a:p>
          <a:p>
            <a:pPr marL="368935" lvl="1" indent="-356235">
              <a:lnSpc>
                <a:spcPct val="100000"/>
              </a:lnSpc>
              <a:buAutoNum type="arabicPeriod" startAt="2"/>
              <a:tabLst>
                <a:tab pos="368935" algn="l"/>
              </a:tabLst>
            </a:pPr>
            <a:r>
              <a:rPr sz="2800" dirty="0">
                <a:latin typeface="Times New Roman"/>
                <a:cs typeface="Times New Roman"/>
              </a:rPr>
              <a:t>Skin/temporal</a:t>
            </a:r>
            <a:r>
              <a:rPr sz="2800" spc="-12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artery.</a:t>
            </a:r>
            <a:endParaRPr sz="2800">
              <a:latin typeface="Times New Roman"/>
              <a:cs typeface="Times New Roman"/>
            </a:endParaRPr>
          </a:p>
          <a:p>
            <a:pPr marL="449580" lvl="1" indent="-348615">
              <a:lnSpc>
                <a:spcPct val="100000"/>
              </a:lnSpc>
              <a:spcBef>
                <a:spcPts val="5"/>
              </a:spcBef>
              <a:buAutoNum type="arabicPeriod" startAt="2"/>
              <a:tabLst>
                <a:tab pos="449580" algn="l"/>
              </a:tabLst>
            </a:pPr>
            <a:r>
              <a:rPr sz="2800" spc="-10" dirty="0">
                <a:latin typeface="Times New Roman"/>
                <a:cs typeface="Times New Roman"/>
              </a:rPr>
              <a:t>Tympanic.</a:t>
            </a:r>
            <a:endParaRPr sz="2800">
              <a:latin typeface="Times New Roman"/>
              <a:cs typeface="Times New Roman"/>
            </a:endParaRPr>
          </a:p>
          <a:p>
            <a:pPr marL="328930" indent="-317500">
              <a:lnSpc>
                <a:spcPct val="100000"/>
              </a:lnSpc>
              <a:spcBef>
                <a:spcPts val="1080"/>
              </a:spcBef>
              <a:buSzPct val="96428"/>
              <a:buFont typeface="Segoe UI Symbol"/>
              <a:buChar char="❖"/>
              <a:tabLst>
                <a:tab pos="328930" algn="l"/>
              </a:tabLst>
            </a:pPr>
            <a:r>
              <a:rPr sz="2800" b="1" dirty="0">
                <a:latin typeface="Times New Roman"/>
                <a:cs typeface="Times New Roman"/>
              </a:rPr>
              <a:t>Normal</a:t>
            </a:r>
            <a:r>
              <a:rPr sz="2800" b="1" spc="-100" dirty="0">
                <a:latin typeface="Times New Roman"/>
                <a:cs typeface="Times New Roman"/>
              </a:rPr>
              <a:t> </a:t>
            </a:r>
            <a:r>
              <a:rPr sz="2800" b="1" spc="-10" dirty="0">
                <a:latin typeface="Times New Roman"/>
                <a:cs typeface="Times New Roman"/>
              </a:rPr>
              <a:t>temperature</a:t>
            </a:r>
            <a:endParaRPr sz="2800">
              <a:latin typeface="Times New Roman"/>
              <a:cs typeface="Times New Roman"/>
            </a:endParaRPr>
          </a:p>
          <a:p>
            <a:pPr marL="455930" indent="-354965">
              <a:lnSpc>
                <a:spcPct val="100000"/>
              </a:lnSpc>
              <a:spcBef>
                <a:spcPts val="600"/>
              </a:spcBef>
              <a:buAutoNum type="arabicPeriod"/>
              <a:tabLst>
                <a:tab pos="455930" algn="l"/>
              </a:tabLst>
            </a:pPr>
            <a:r>
              <a:rPr sz="2800" dirty="0">
                <a:latin typeface="Times New Roman"/>
                <a:cs typeface="Times New Roman"/>
              </a:rPr>
              <a:t>Oral</a:t>
            </a:r>
            <a:r>
              <a:rPr sz="2800" spc="-3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;</a:t>
            </a:r>
            <a:r>
              <a:rPr sz="2800" spc="-3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37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spc="-50" dirty="0">
                <a:latin typeface="Times New Roman"/>
                <a:cs typeface="Times New Roman"/>
              </a:rPr>
              <a:t>c</a:t>
            </a:r>
            <a:endParaRPr sz="2800">
              <a:latin typeface="Times New Roman"/>
              <a:cs typeface="Times New Roman"/>
            </a:endParaRPr>
          </a:p>
          <a:p>
            <a:pPr marL="347345" indent="-334645">
              <a:lnSpc>
                <a:spcPct val="100000"/>
              </a:lnSpc>
              <a:buAutoNum type="arabicPeriod"/>
              <a:tabLst>
                <a:tab pos="347345" algn="l"/>
              </a:tabLst>
            </a:pPr>
            <a:r>
              <a:rPr sz="2800" dirty="0">
                <a:latin typeface="Times New Roman"/>
                <a:cs typeface="Times New Roman"/>
              </a:rPr>
              <a:t>Axillary</a:t>
            </a:r>
            <a:r>
              <a:rPr sz="2800" spc="-5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;</a:t>
            </a:r>
            <a:r>
              <a:rPr sz="2800" spc="-3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36.5</a:t>
            </a:r>
            <a:r>
              <a:rPr sz="2800" spc="-55" dirty="0">
                <a:latin typeface="Times New Roman"/>
                <a:cs typeface="Times New Roman"/>
              </a:rPr>
              <a:t> </a:t>
            </a:r>
            <a:r>
              <a:rPr sz="2800" spc="-50" dirty="0">
                <a:latin typeface="Times New Roman"/>
                <a:cs typeface="Times New Roman"/>
              </a:rPr>
              <a:t>c</a:t>
            </a:r>
            <a:endParaRPr sz="2800">
              <a:latin typeface="Times New Roman"/>
              <a:cs typeface="Times New Roman"/>
            </a:endParaRPr>
          </a:p>
          <a:p>
            <a:pPr marL="367030" indent="-354330">
              <a:lnSpc>
                <a:spcPct val="100000"/>
              </a:lnSpc>
              <a:buAutoNum type="arabicPeriod"/>
              <a:tabLst>
                <a:tab pos="367030" algn="l"/>
              </a:tabLst>
            </a:pPr>
            <a:r>
              <a:rPr sz="2800" dirty="0">
                <a:latin typeface="Times New Roman"/>
                <a:cs typeface="Times New Roman"/>
              </a:rPr>
              <a:t>Rectal</a:t>
            </a:r>
            <a:r>
              <a:rPr sz="2800" spc="-3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;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37.6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spc="-50" dirty="0">
                <a:latin typeface="Times New Roman"/>
                <a:cs typeface="Times New Roman"/>
              </a:rPr>
              <a:t>c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711708"/>
            <a:ext cx="1365250" cy="508000"/>
          </a:xfrm>
          <a:custGeom>
            <a:avLst/>
            <a:gdLst/>
            <a:ahLst/>
            <a:cxnLst/>
            <a:rect l="l" t="t" r="r" b="b"/>
            <a:pathLst>
              <a:path w="1365250" h="508000">
                <a:moveTo>
                  <a:pt x="0" y="0"/>
                </a:moveTo>
                <a:lnTo>
                  <a:pt x="0" y="504316"/>
                </a:lnTo>
                <a:lnTo>
                  <a:pt x="1019098" y="507491"/>
                </a:lnTo>
                <a:lnTo>
                  <a:pt x="1119378" y="507491"/>
                </a:lnTo>
                <a:lnTo>
                  <a:pt x="1124013" y="502665"/>
                </a:lnTo>
                <a:lnTo>
                  <a:pt x="1125562" y="501141"/>
                </a:lnTo>
                <a:lnTo>
                  <a:pt x="1127455" y="499490"/>
                </a:lnTo>
                <a:lnTo>
                  <a:pt x="1357884" y="269239"/>
                </a:lnTo>
                <a:lnTo>
                  <a:pt x="1363170" y="262096"/>
                </a:lnTo>
                <a:lnTo>
                  <a:pt x="1364932" y="254952"/>
                </a:lnTo>
                <a:lnTo>
                  <a:pt x="1363170" y="247808"/>
                </a:lnTo>
                <a:lnTo>
                  <a:pt x="1357884" y="240664"/>
                </a:lnTo>
                <a:lnTo>
                  <a:pt x="1128991" y="11937"/>
                </a:lnTo>
                <a:lnTo>
                  <a:pt x="1124013" y="11937"/>
                </a:lnTo>
                <a:lnTo>
                  <a:pt x="1124013" y="7112"/>
                </a:lnTo>
                <a:lnTo>
                  <a:pt x="1119378" y="7112"/>
                </a:lnTo>
                <a:lnTo>
                  <a:pt x="1114564" y="2412"/>
                </a:lnTo>
                <a:lnTo>
                  <a:pt x="1019098" y="2412"/>
                </a:lnTo>
                <a:lnTo>
                  <a:pt x="0" y="0"/>
                </a:lnTo>
                <a:close/>
              </a:path>
            </a:pathLst>
          </a:custGeom>
          <a:solidFill>
            <a:srgbClr val="35353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80264" y="1361948"/>
            <a:ext cx="4861560" cy="13055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20" dirty="0">
                <a:latin typeface="Times New Roman"/>
                <a:cs typeface="Times New Roman"/>
              </a:rPr>
              <a:t>Types</a:t>
            </a:r>
            <a:r>
              <a:rPr sz="2800" b="1" spc="-90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of</a:t>
            </a:r>
            <a:r>
              <a:rPr sz="2800" b="1" spc="-125" dirty="0">
                <a:latin typeface="Times New Roman"/>
                <a:cs typeface="Times New Roman"/>
              </a:rPr>
              <a:t> </a:t>
            </a:r>
            <a:r>
              <a:rPr sz="2800" b="1" spc="-10" dirty="0">
                <a:latin typeface="Times New Roman"/>
                <a:cs typeface="Times New Roman"/>
              </a:rPr>
              <a:t>Thermometer</a:t>
            </a:r>
            <a:endParaRPr sz="2800">
              <a:latin typeface="Times New Roman"/>
              <a:cs typeface="Times New Roman"/>
            </a:endParaRPr>
          </a:p>
          <a:p>
            <a:pPr marL="12700" marR="5080" indent="177800">
              <a:lnSpc>
                <a:spcPct val="100000"/>
              </a:lnSpc>
            </a:pPr>
            <a:r>
              <a:rPr sz="2800" dirty="0">
                <a:latin typeface="Times New Roman"/>
                <a:cs typeface="Times New Roman"/>
              </a:rPr>
              <a:t>1-</a:t>
            </a:r>
            <a:r>
              <a:rPr sz="2800" spc="-3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Glass</a:t>
            </a:r>
            <a:r>
              <a:rPr sz="2800" spc="-3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mercury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thermometer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25" dirty="0">
                <a:latin typeface="Times New Roman"/>
                <a:cs typeface="Times New Roman"/>
              </a:rPr>
              <a:t>:- </a:t>
            </a:r>
            <a:r>
              <a:rPr sz="2800" spc="-10" dirty="0">
                <a:latin typeface="Times New Roman"/>
                <a:cs typeface="Times New Roman"/>
              </a:rPr>
              <a:t>(Orally)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0264" y="4776597"/>
            <a:ext cx="3989704" cy="878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00965" marR="5080" indent="-88900">
              <a:lnSpc>
                <a:spcPct val="100000"/>
              </a:lnSpc>
              <a:spcBef>
                <a:spcPts val="95"/>
              </a:spcBef>
            </a:pPr>
            <a:r>
              <a:rPr sz="2800" dirty="0">
                <a:latin typeface="Times New Roman"/>
                <a:cs typeface="Times New Roman"/>
              </a:rPr>
              <a:t>2-</a:t>
            </a:r>
            <a:r>
              <a:rPr sz="2800" spc="-4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Electronic</a:t>
            </a:r>
            <a:r>
              <a:rPr sz="2800" spc="-4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thermometer:- </a:t>
            </a:r>
            <a:r>
              <a:rPr sz="2800" dirty="0">
                <a:latin typeface="Times New Roman"/>
                <a:cs typeface="Times New Roman"/>
              </a:rPr>
              <a:t>(</a:t>
            </a:r>
            <a:r>
              <a:rPr sz="2800" spc="-17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Axillary</a:t>
            </a:r>
            <a:r>
              <a:rPr sz="2800" spc="-75" dirty="0">
                <a:latin typeface="Times New Roman"/>
                <a:cs typeface="Times New Roman"/>
              </a:rPr>
              <a:t> </a:t>
            </a:r>
            <a:r>
              <a:rPr sz="2800" spc="-50" dirty="0">
                <a:latin typeface="Times New Roman"/>
                <a:cs typeface="Times New Roman"/>
              </a:rPr>
              <a:t>)</a:t>
            </a:r>
            <a:endParaRPr sz="2800">
              <a:latin typeface="Times New Roman"/>
              <a:cs typeface="Times New Roman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803647" y="4357115"/>
            <a:ext cx="4340352" cy="2319528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364479" y="405384"/>
            <a:ext cx="3779520" cy="2790444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711708"/>
            <a:ext cx="1365250" cy="508000"/>
          </a:xfrm>
          <a:custGeom>
            <a:avLst/>
            <a:gdLst/>
            <a:ahLst/>
            <a:cxnLst/>
            <a:rect l="l" t="t" r="r" b="b"/>
            <a:pathLst>
              <a:path w="1365250" h="508000">
                <a:moveTo>
                  <a:pt x="0" y="0"/>
                </a:moveTo>
                <a:lnTo>
                  <a:pt x="0" y="504316"/>
                </a:lnTo>
                <a:lnTo>
                  <a:pt x="1019098" y="507491"/>
                </a:lnTo>
                <a:lnTo>
                  <a:pt x="1119378" y="507491"/>
                </a:lnTo>
                <a:lnTo>
                  <a:pt x="1124013" y="502665"/>
                </a:lnTo>
                <a:lnTo>
                  <a:pt x="1125562" y="501141"/>
                </a:lnTo>
                <a:lnTo>
                  <a:pt x="1127455" y="499490"/>
                </a:lnTo>
                <a:lnTo>
                  <a:pt x="1357884" y="269239"/>
                </a:lnTo>
                <a:lnTo>
                  <a:pt x="1363170" y="262096"/>
                </a:lnTo>
                <a:lnTo>
                  <a:pt x="1364932" y="254952"/>
                </a:lnTo>
                <a:lnTo>
                  <a:pt x="1363170" y="247808"/>
                </a:lnTo>
                <a:lnTo>
                  <a:pt x="1357884" y="240664"/>
                </a:lnTo>
                <a:lnTo>
                  <a:pt x="1128991" y="11937"/>
                </a:lnTo>
                <a:lnTo>
                  <a:pt x="1124013" y="11937"/>
                </a:lnTo>
                <a:lnTo>
                  <a:pt x="1124013" y="7112"/>
                </a:lnTo>
                <a:lnTo>
                  <a:pt x="1119378" y="7112"/>
                </a:lnTo>
                <a:lnTo>
                  <a:pt x="1114564" y="2412"/>
                </a:lnTo>
                <a:lnTo>
                  <a:pt x="1019098" y="2412"/>
                </a:lnTo>
                <a:lnTo>
                  <a:pt x="0" y="0"/>
                </a:lnTo>
                <a:close/>
              </a:path>
            </a:pathLst>
          </a:custGeom>
          <a:solidFill>
            <a:srgbClr val="35353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13664">
              <a:lnSpc>
                <a:spcPct val="100000"/>
              </a:lnSpc>
              <a:spcBef>
                <a:spcPts val="95"/>
              </a:spcBef>
            </a:pPr>
            <a:r>
              <a:rPr dirty="0"/>
              <a:t>3</a:t>
            </a:r>
            <a:r>
              <a:rPr spc="-35" dirty="0"/>
              <a:t> </a:t>
            </a:r>
            <a:r>
              <a:rPr dirty="0"/>
              <a:t>-</a:t>
            </a:r>
            <a:r>
              <a:rPr spc="-80" dirty="0"/>
              <a:t> </a:t>
            </a:r>
            <a:r>
              <a:rPr spc="-25" dirty="0"/>
              <a:t>Tympanic</a:t>
            </a:r>
            <a:r>
              <a:rPr spc="-75" dirty="0"/>
              <a:t> </a:t>
            </a:r>
            <a:r>
              <a:rPr spc="-10" dirty="0"/>
              <a:t>Thermometer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65303" y="3234689"/>
            <a:ext cx="467042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dirty="0">
                <a:latin typeface="Times New Roman"/>
                <a:cs typeface="Times New Roman"/>
              </a:rPr>
              <a:t>4</a:t>
            </a:r>
            <a:r>
              <a:rPr sz="2800" spc="-6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-</a:t>
            </a:r>
            <a:r>
              <a:rPr sz="2800" spc="-105" dirty="0">
                <a:latin typeface="Times New Roman"/>
                <a:cs typeface="Times New Roman"/>
              </a:rPr>
              <a:t> </a:t>
            </a:r>
            <a:r>
              <a:rPr sz="2800" spc="-20" dirty="0">
                <a:latin typeface="Times New Roman"/>
                <a:cs typeface="Times New Roman"/>
              </a:rPr>
              <a:t>Temporal</a:t>
            </a:r>
            <a:r>
              <a:rPr sz="2800" spc="-4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artery</a:t>
            </a:r>
            <a:r>
              <a:rPr sz="2800" spc="-5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thermometer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12572" y="5179314"/>
            <a:ext cx="3873500" cy="878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38100">
              <a:lnSpc>
                <a:spcPct val="100000"/>
              </a:lnSpc>
              <a:spcBef>
                <a:spcPts val="95"/>
              </a:spcBef>
            </a:pPr>
            <a:r>
              <a:rPr sz="2800" dirty="0">
                <a:latin typeface="Times New Roman"/>
                <a:cs typeface="Times New Roman"/>
              </a:rPr>
              <a:t>5</a:t>
            </a:r>
            <a:r>
              <a:rPr sz="2800" spc="-6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-</a:t>
            </a:r>
            <a:r>
              <a:rPr sz="2800" spc="-175" dirty="0">
                <a:latin typeface="Times New Roman"/>
                <a:cs typeface="Times New Roman"/>
              </a:rPr>
              <a:t> </a:t>
            </a:r>
            <a:r>
              <a:rPr sz="2800" spc="-30" dirty="0">
                <a:latin typeface="Times New Roman"/>
                <a:cs typeface="Times New Roman"/>
              </a:rPr>
              <a:t>A</a:t>
            </a:r>
            <a:r>
              <a:rPr sz="2800" spc="-15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temperature</a:t>
            </a:r>
            <a:r>
              <a:rPr sz="2800" spc="-3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sensitive </a:t>
            </a:r>
            <a:r>
              <a:rPr sz="2800" dirty="0">
                <a:latin typeface="Times New Roman"/>
                <a:cs typeface="Times New Roman"/>
              </a:rPr>
              <a:t>skin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spc="-20" dirty="0">
                <a:latin typeface="Times New Roman"/>
                <a:cs typeface="Times New Roman"/>
              </a:rPr>
              <a:t>tape</a:t>
            </a:r>
            <a:endParaRPr sz="2800">
              <a:latin typeface="Times New Roman"/>
              <a:cs typeface="Times New Roman"/>
            </a:endParaRP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583935" y="161544"/>
            <a:ext cx="3419856" cy="1961388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356603" y="2340864"/>
            <a:ext cx="2636520" cy="2142744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867400" y="4735066"/>
            <a:ext cx="2852928" cy="212293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711708"/>
            <a:ext cx="1365250" cy="508000"/>
          </a:xfrm>
          <a:custGeom>
            <a:avLst/>
            <a:gdLst/>
            <a:ahLst/>
            <a:cxnLst/>
            <a:rect l="l" t="t" r="r" b="b"/>
            <a:pathLst>
              <a:path w="1365250" h="508000">
                <a:moveTo>
                  <a:pt x="0" y="0"/>
                </a:moveTo>
                <a:lnTo>
                  <a:pt x="0" y="504316"/>
                </a:lnTo>
                <a:lnTo>
                  <a:pt x="1019098" y="507491"/>
                </a:lnTo>
                <a:lnTo>
                  <a:pt x="1119378" y="507491"/>
                </a:lnTo>
                <a:lnTo>
                  <a:pt x="1124013" y="502665"/>
                </a:lnTo>
                <a:lnTo>
                  <a:pt x="1125562" y="501141"/>
                </a:lnTo>
                <a:lnTo>
                  <a:pt x="1127455" y="499490"/>
                </a:lnTo>
                <a:lnTo>
                  <a:pt x="1357884" y="269239"/>
                </a:lnTo>
                <a:lnTo>
                  <a:pt x="1363170" y="262096"/>
                </a:lnTo>
                <a:lnTo>
                  <a:pt x="1364932" y="254952"/>
                </a:lnTo>
                <a:lnTo>
                  <a:pt x="1363170" y="247808"/>
                </a:lnTo>
                <a:lnTo>
                  <a:pt x="1357884" y="240664"/>
                </a:lnTo>
                <a:lnTo>
                  <a:pt x="1128991" y="11937"/>
                </a:lnTo>
                <a:lnTo>
                  <a:pt x="1124013" y="11937"/>
                </a:lnTo>
                <a:lnTo>
                  <a:pt x="1124013" y="7112"/>
                </a:lnTo>
                <a:lnTo>
                  <a:pt x="1119378" y="7112"/>
                </a:lnTo>
                <a:lnTo>
                  <a:pt x="1114564" y="2412"/>
                </a:lnTo>
                <a:lnTo>
                  <a:pt x="1019098" y="2412"/>
                </a:lnTo>
                <a:lnTo>
                  <a:pt x="0" y="0"/>
                </a:lnTo>
                <a:close/>
              </a:path>
            </a:pathLst>
          </a:custGeom>
          <a:solidFill>
            <a:srgbClr val="35353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54356" y="971047"/>
            <a:ext cx="5845810" cy="5787390"/>
          </a:xfrm>
          <a:prstGeom prst="rect">
            <a:avLst/>
          </a:prstGeom>
        </p:spPr>
        <p:txBody>
          <a:bodyPr vert="horz" wrap="square" lIns="0" tIns="2254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775"/>
              </a:spcBef>
            </a:pPr>
            <a:r>
              <a:rPr sz="2800" b="1" spc="-10" dirty="0">
                <a:latin typeface="Times New Roman"/>
                <a:cs typeface="Times New Roman"/>
              </a:rPr>
              <a:t>Contraindication</a:t>
            </a:r>
            <a:r>
              <a:rPr sz="2800" b="1" spc="-15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for</a:t>
            </a:r>
            <a:r>
              <a:rPr sz="2800" b="1" spc="-65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oral</a:t>
            </a:r>
            <a:r>
              <a:rPr sz="2800" b="1" spc="-20" dirty="0">
                <a:latin typeface="Times New Roman"/>
                <a:cs typeface="Times New Roman"/>
              </a:rPr>
              <a:t> </a:t>
            </a:r>
            <a:r>
              <a:rPr sz="2800" b="1" spc="-10" dirty="0">
                <a:latin typeface="Times New Roman"/>
                <a:cs typeface="Times New Roman"/>
              </a:rPr>
              <a:t>temperature</a:t>
            </a:r>
            <a:endParaRPr sz="2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680"/>
              </a:spcBef>
            </a:pPr>
            <a:r>
              <a:rPr sz="2800" spc="-20" dirty="0">
                <a:latin typeface="Times New Roman"/>
                <a:cs typeface="Times New Roman"/>
              </a:rPr>
              <a:t>1-</a:t>
            </a:r>
            <a:r>
              <a:rPr sz="2800" dirty="0">
                <a:latin typeface="Times New Roman"/>
                <a:cs typeface="Times New Roman"/>
              </a:rPr>
              <a:t>Child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under</a:t>
            </a:r>
            <a:r>
              <a:rPr sz="2800" spc="-3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age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3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years</a:t>
            </a:r>
            <a:endParaRPr sz="2800">
              <a:latin typeface="Times New Roman"/>
              <a:cs typeface="Times New Roman"/>
            </a:endParaRPr>
          </a:p>
          <a:p>
            <a:pPr marL="367030" indent="-354330">
              <a:lnSpc>
                <a:spcPct val="100000"/>
              </a:lnSpc>
              <a:spcBef>
                <a:spcPts val="1685"/>
              </a:spcBef>
              <a:buAutoNum type="arabicPeriod" startAt="2"/>
              <a:tabLst>
                <a:tab pos="367030" algn="l"/>
              </a:tabLst>
            </a:pPr>
            <a:r>
              <a:rPr sz="2800" dirty="0">
                <a:latin typeface="Times New Roman"/>
                <a:cs typeface="Times New Roman"/>
              </a:rPr>
              <a:t>Old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age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people</a:t>
            </a:r>
            <a:endParaRPr sz="2800">
              <a:latin typeface="Times New Roman"/>
              <a:cs typeface="Times New Roman"/>
            </a:endParaRPr>
          </a:p>
          <a:p>
            <a:pPr marL="457200" indent="-356235">
              <a:lnSpc>
                <a:spcPct val="100000"/>
              </a:lnSpc>
              <a:spcBef>
                <a:spcPts val="1680"/>
              </a:spcBef>
              <a:buAutoNum type="arabicPeriod" startAt="2"/>
              <a:tabLst>
                <a:tab pos="457200" algn="l"/>
              </a:tabLst>
            </a:pPr>
            <a:r>
              <a:rPr sz="2800" dirty="0">
                <a:latin typeface="Times New Roman"/>
                <a:cs typeface="Times New Roman"/>
              </a:rPr>
              <a:t>Unconscious</a:t>
            </a:r>
            <a:r>
              <a:rPr sz="2800" spc="-8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patient</a:t>
            </a:r>
            <a:endParaRPr sz="2800">
              <a:latin typeface="Times New Roman"/>
              <a:cs typeface="Times New Roman"/>
            </a:endParaRPr>
          </a:p>
          <a:p>
            <a:pPr marL="367030" indent="-354330">
              <a:lnSpc>
                <a:spcPct val="100000"/>
              </a:lnSpc>
              <a:spcBef>
                <a:spcPts val="1680"/>
              </a:spcBef>
              <a:buAutoNum type="arabicPeriod" startAt="2"/>
              <a:tabLst>
                <a:tab pos="367030" algn="l"/>
              </a:tabLst>
            </a:pPr>
            <a:r>
              <a:rPr sz="2800" dirty="0">
                <a:latin typeface="Times New Roman"/>
                <a:cs typeface="Times New Roman"/>
              </a:rPr>
              <a:t>Mental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ill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patient</a:t>
            </a:r>
            <a:endParaRPr sz="2800">
              <a:latin typeface="Times New Roman"/>
              <a:cs typeface="Times New Roman"/>
            </a:endParaRPr>
          </a:p>
          <a:p>
            <a:pPr marL="367030" indent="-354330">
              <a:lnSpc>
                <a:spcPct val="100000"/>
              </a:lnSpc>
              <a:spcBef>
                <a:spcPts val="1680"/>
              </a:spcBef>
              <a:buAutoNum type="arabicPeriod" startAt="2"/>
              <a:tabLst>
                <a:tab pos="367030" algn="l"/>
              </a:tabLst>
            </a:pPr>
            <a:r>
              <a:rPr sz="2800" dirty="0">
                <a:latin typeface="Times New Roman"/>
                <a:cs typeface="Times New Roman"/>
              </a:rPr>
              <a:t>Oral</a:t>
            </a:r>
            <a:r>
              <a:rPr sz="2800" spc="-50" dirty="0">
                <a:latin typeface="Times New Roman"/>
                <a:cs typeface="Times New Roman"/>
              </a:rPr>
              <a:t> </a:t>
            </a:r>
            <a:r>
              <a:rPr sz="2800" spc="-25" dirty="0">
                <a:latin typeface="Times New Roman"/>
                <a:cs typeface="Times New Roman"/>
              </a:rPr>
              <a:t>surgery,</a:t>
            </a:r>
            <a:r>
              <a:rPr sz="2800" spc="-5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lesion</a:t>
            </a:r>
            <a:r>
              <a:rPr sz="2800" spc="-7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or</a:t>
            </a:r>
            <a:r>
              <a:rPr sz="2800" spc="-4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ulcer</a:t>
            </a:r>
            <a:endParaRPr sz="2800">
              <a:latin typeface="Times New Roman"/>
              <a:cs typeface="Times New Roman"/>
            </a:endParaRPr>
          </a:p>
          <a:p>
            <a:pPr marL="457200" indent="-356235">
              <a:lnSpc>
                <a:spcPct val="100000"/>
              </a:lnSpc>
              <a:spcBef>
                <a:spcPts val="1680"/>
              </a:spcBef>
              <a:buAutoNum type="arabicPeriod" startAt="2"/>
              <a:tabLst>
                <a:tab pos="457200" algn="l"/>
              </a:tabLst>
            </a:pPr>
            <a:r>
              <a:rPr sz="2800" dirty="0">
                <a:latin typeface="Times New Roman"/>
                <a:cs typeface="Times New Roman"/>
              </a:rPr>
              <a:t>Nasal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obstruction</a:t>
            </a:r>
            <a:endParaRPr sz="2800">
              <a:latin typeface="Times New Roman"/>
              <a:cs typeface="Times New Roman"/>
            </a:endParaRPr>
          </a:p>
          <a:p>
            <a:pPr marL="367030" indent="-354330">
              <a:lnSpc>
                <a:spcPct val="100000"/>
              </a:lnSpc>
              <a:spcBef>
                <a:spcPts val="1685"/>
              </a:spcBef>
              <a:buAutoNum type="arabicPeriod" startAt="2"/>
              <a:tabLst>
                <a:tab pos="367030" algn="l"/>
              </a:tabLst>
            </a:pPr>
            <a:r>
              <a:rPr sz="2800" dirty="0">
                <a:latin typeface="Times New Roman"/>
                <a:cs typeface="Times New Roman"/>
              </a:rPr>
              <a:t>Patient has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cough</a:t>
            </a:r>
            <a:endParaRPr sz="2800">
              <a:latin typeface="Times New Roman"/>
              <a:cs typeface="Times New Roman"/>
            </a:endParaRPr>
          </a:p>
          <a:p>
            <a:pPr marL="367030" indent="-354330">
              <a:lnSpc>
                <a:spcPct val="100000"/>
              </a:lnSpc>
              <a:spcBef>
                <a:spcPts val="1680"/>
              </a:spcBef>
              <a:buAutoNum type="arabicPeriod" startAt="2"/>
              <a:tabLst>
                <a:tab pos="367030" algn="l"/>
              </a:tabLst>
            </a:pPr>
            <a:r>
              <a:rPr sz="2800" dirty="0">
                <a:latin typeface="Times New Roman"/>
                <a:cs typeface="Times New Roman"/>
              </a:rPr>
              <a:t>Patient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has</a:t>
            </a:r>
            <a:r>
              <a:rPr sz="2800" spc="-3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nasogastric</a:t>
            </a:r>
            <a:r>
              <a:rPr sz="2800" spc="-4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(NG)</a:t>
            </a:r>
            <a:r>
              <a:rPr sz="2800" spc="-65" dirty="0">
                <a:latin typeface="Times New Roman"/>
                <a:cs typeface="Times New Roman"/>
              </a:rPr>
              <a:t> </a:t>
            </a:r>
            <a:r>
              <a:rPr sz="2800" spc="-25" dirty="0">
                <a:latin typeface="Times New Roman"/>
                <a:cs typeface="Times New Roman"/>
              </a:rPr>
              <a:t>Tub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711708"/>
            <a:ext cx="1365250" cy="508000"/>
          </a:xfrm>
          <a:custGeom>
            <a:avLst/>
            <a:gdLst/>
            <a:ahLst/>
            <a:cxnLst/>
            <a:rect l="l" t="t" r="r" b="b"/>
            <a:pathLst>
              <a:path w="1365250" h="508000">
                <a:moveTo>
                  <a:pt x="0" y="0"/>
                </a:moveTo>
                <a:lnTo>
                  <a:pt x="0" y="504316"/>
                </a:lnTo>
                <a:lnTo>
                  <a:pt x="1019098" y="507491"/>
                </a:lnTo>
                <a:lnTo>
                  <a:pt x="1119378" y="507491"/>
                </a:lnTo>
                <a:lnTo>
                  <a:pt x="1124013" y="502665"/>
                </a:lnTo>
                <a:lnTo>
                  <a:pt x="1125562" y="501141"/>
                </a:lnTo>
                <a:lnTo>
                  <a:pt x="1127455" y="499490"/>
                </a:lnTo>
                <a:lnTo>
                  <a:pt x="1357884" y="269239"/>
                </a:lnTo>
                <a:lnTo>
                  <a:pt x="1363170" y="262096"/>
                </a:lnTo>
                <a:lnTo>
                  <a:pt x="1364932" y="254952"/>
                </a:lnTo>
                <a:lnTo>
                  <a:pt x="1363170" y="247808"/>
                </a:lnTo>
                <a:lnTo>
                  <a:pt x="1357884" y="240664"/>
                </a:lnTo>
                <a:lnTo>
                  <a:pt x="1128991" y="11937"/>
                </a:lnTo>
                <a:lnTo>
                  <a:pt x="1124013" y="11937"/>
                </a:lnTo>
                <a:lnTo>
                  <a:pt x="1124013" y="7112"/>
                </a:lnTo>
                <a:lnTo>
                  <a:pt x="1119378" y="7112"/>
                </a:lnTo>
                <a:lnTo>
                  <a:pt x="1114564" y="2412"/>
                </a:lnTo>
                <a:lnTo>
                  <a:pt x="1019098" y="2412"/>
                </a:lnTo>
                <a:lnTo>
                  <a:pt x="0" y="0"/>
                </a:lnTo>
                <a:close/>
              </a:path>
            </a:pathLst>
          </a:custGeom>
          <a:solidFill>
            <a:srgbClr val="35353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259791" y="1749831"/>
            <a:ext cx="4977765" cy="2586990"/>
          </a:xfrm>
          <a:prstGeom prst="rect">
            <a:avLst/>
          </a:prstGeom>
        </p:spPr>
        <p:txBody>
          <a:bodyPr vert="horz" wrap="square" lIns="0" tIns="2260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780"/>
              </a:spcBef>
            </a:pPr>
            <a:r>
              <a:rPr sz="2800" b="1" spc="-10" dirty="0">
                <a:latin typeface="Times New Roman"/>
                <a:cs typeface="Times New Roman"/>
              </a:rPr>
              <a:t>Contraindication</a:t>
            </a:r>
            <a:r>
              <a:rPr sz="2800" b="1" spc="-50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for</a:t>
            </a:r>
            <a:r>
              <a:rPr sz="2800" b="1" spc="-95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rectal</a:t>
            </a:r>
            <a:r>
              <a:rPr sz="2800" b="1" spc="-45" dirty="0">
                <a:latin typeface="Times New Roman"/>
                <a:cs typeface="Times New Roman"/>
              </a:rPr>
              <a:t> </a:t>
            </a:r>
            <a:r>
              <a:rPr sz="2800" b="1" spc="-20" dirty="0">
                <a:latin typeface="Times New Roman"/>
                <a:cs typeface="Times New Roman"/>
              </a:rPr>
              <a:t>temp</a:t>
            </a:r>
            <a:endParaRPr sz="2800">
              <a:latin typeface="Times New Roman"/>
              <a:cs typeface="Times New Roman"/>
            </a:endParaRPr>
          </a:p>
          <a:p>
            <a:pPr marL="397510" indent="-384810">
              <a:lnSpc>
                <a:spcPct val="100000"/>
              </a:lnSpc>
              <a:spcBef>
                <a:spcPts val="1685"/>
              </a:spcBef>
              <a:buAutoNum type="arabicPlain"/>
              <a:tabLst>
                <a:tab pos="397510" algn="l"/>
              </a:tabLst>
            </a:pPr>
            <a:r>
              <a:rPr sz="2800" dirty="0">
                <a:latin typeface="Times New Roman"/>
                <a:cs typeface="Times New Roman"/>
              </a:rPr>
              <a:t>Rectal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surgery</a:t>
            </a:r>
            <a:endParaRPr sz="2800">
              <a:latin typeface="Times New Roman"/>
              <a:cs typeface="Times New Roman"/>
            </a:endParaRPr>
          </a:p>
          <a:p>
            <a:pPr marL="397510" indent="-384810">
              <a:lnSpc>
                <a:spcPct val="100000"/>
              </a:lnSpc>
              <a:spcBef>
                <a:spcPts val="1680"/>
              </a:spcBef>
              <a:buAutoNum type="arabicPlain"/>
              <a:tabLst>
                <a:tab pos="397510" algn="l"/>
              </a:tabLst>
            </a:pPr>
            <a:r>
              <a:rPr sz="2800" spc="-10" dirty="0">
                <a:latin typeface="Times New Roman"/>
                <a:cs typeface="Times New Roman"/>
              </a:rPr>
              <a:t>Diarrhea</a:t>
            </a:r>
            <a:endParaRPr sz="2800">
              <a:latin typeface="Times New Roman"/>
              <a:cs typeface="Times New Roman"/>
            </a:endParaRPr>
          </a:p>
          <a:p>
            <a:pPr marL="397510" indent="-384810">
              <a:lnSpc>
                <a:spcPct val="100000"/>
              </a:lnSpc>
              <a:spcBef>
                <a:spcPts val="1680"/>
              </a:spcBef>
              <a:buAutoNum type="arabicPlain"/>
              <a:tabLst>
                <a:tab pos="397510" algn="l"/>
              </a:tabLst>
            </a:pPr>
            <a:r>
              <a:rPr sz="2800" dirty="0">
                <a:latin typeface="Times New Roman"/>
                <a:cs typeface="Times New Roman"/>
              </a:rPr>
              <a:t>Rectal</a:t>
            </a:r>
            <a:r>
              <a:rPr sz="2800" spc="-4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disorder</a:t>
            </a:r>
            <a:r>
              <a:rPr sz="2800" spc="-5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(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bleeding</a:t>
            </a:r>
            <a:r>
              <a:rPr sz="2800" spc="-55" dirty="0">
                <a:latin typeface="Times New Roman"/>
                <a:cs typeface="Times New Roman"/>
              </a:rPr>
              <a:t> </a:t>
            </a:r>
            <a:r>
              <a:rPr sz="2800" spc="-50" dirty="0">
                <a:latin typeface="Times New Roman"/>
                <a:cs typeface="Times New Roman"/>
              </a:rPr>
              <a:t>)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711708"/>
            <a:ext cx="1365250" cy="508000"/>
          </a:xfrm>
          <a:custGeom>
            <a:avLst/>
            <a:gdLst/>
            <a:ahLst/>
            <a:cxnLst/>
            <a:rect l="l" t="t" r="r" b="b"/>
            <a:pathLst>
              <a:path w="1365250" h="508000">
                <a:moveTo>
                  <a:pt x="0" y="0"/>
                </a:moveTo>
                <a:lnTo>
                  <a:pt x="0" y="504316"/>
                </a:lnTo>
                <a:lnTo>
                  <a:pt x="1019098" y="507491"/>
                </a:lnTo>
                <a:lnTo>
                  <a:pt x="1119378" y="507491"/>
                </a:lnTo>
                <a:lnTo>
                  <a:pt x="1124013" y="502665"/>
                </a:lnTo>
                <a:lnTo>
                  <a:pt x="1125562" y="501141"/>
                </a:lnTo>
                <a:lnTo>
                  <a:pt x="1127455" y="499490"/>
                </a:lnTo>
                <a:lnTo>
                  <a:pt x="1357884" y="269239"/>
                </a:lnTo>
                <a:lnTo>
                  <a:pt x="1363170" y="262096"/>
                </a:lnTo>
                <a:lnTo>
                  <a:pt x="1364932" y="254952"/>
                </a:lnTo>
                <a:lnTo>
                  <a:pt x="1363170" y="247808"/>
                </a:lnTo>
                <a:lnTo>
                  <a:pt x="1357884" y="240664"/>
                </a:lnTo>
                <a:lnTo>
                  <a:pt x="1128991" y="11937"/>
                </a:lnTo>
                <a:lnTo>
                  <a:pt x="1124013" y="11937"/>
                </a:lnTo>
                <a:lnTo>
                  <a:pt x="1124013" y="7112"/>
                </a:lnTo>
                <a:lnTo>
                  <a:pt x="1119378" y="7112"/>
                </a:lnTo>
                <a:lnTo>
                  <a:pt x="1114564" y="2412"/>
                </a:lnTo>
                <a:lnTo>
                  <a:pt x="1019098" y="2412"/>
                </a:lnTo>
                <a:lnTo>
                  <a:pt x="0" y="0"/>
                </a:lnTo>
                <a:close/>
              </a:path>
            </a:pathLst>
          </a:custGeom>
          <a:solidFill>
            <a:srgbClr val="35353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80264" y="80614"/>
            <a:ext cx="8209915" cy="6078220"/>
          </a:xfrm>
          <a:prstGeom prst="rect">
            <a:avLst/>
          </a:prstGeom>
        </p:spPr>
        <p:txBody>
          <a:bodyPr vert="horz" wrap="square" lIns="0" tIns="895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05"/>
              </a:spcBef>
            </a:pPr>
            <a:r>
              <a:rPr sz="2800" dirty="0">
                <a:latin typeface="Times New Roman"/>
                <a:cs typeface="Times New Roman"/>
              </a:rPr>
              <a:t>Procedure</a:t>
            </a:r>
            <a:r>
              <a:rPr sz="2800" spc="-4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to</a:t>
            </a:r>
            <a:r>
              <a:rPr sz="2800" spc="-4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checking</a:t>
            </a:r>
            <a:r>
              <a:rPr sz="2800" spc="-3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temperature:</a:t>
            </a:r>
            <a:endParaRPr sz="2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600"/>
              </a:spcBef>
            </a:pPr>
            <a:r>
              <a:rPr sz="2800" spc="-30" dirty="0">
                <a:latin typeface="Times New Roman"/>
                <a:cs typeface="Times New Roman"/>
              </a:rPr>
              <a:t>Wash</a:t>
            </a:r>
            <a:r>
              <a:rPr sz="2800" spc="-9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your</a:t>
            </a:r>
            <a:r>
              <a:rPr sz="2800" spc="-10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hands.</a:t>
            </a:r>
            <a:endParaRPr sz="2800">
              <a:latin typeface="Times New Roman"/>
              <a:cs typeface="Times New Roman"/>
            </a:endParaRPr>
          </a:p>
          <a:p>
            <a:pPr marL="457200" indent="-356235">
              <a:lnSpc>
                <a:spcPct val="100000"/>
              </a:lnSpc>
              <a:spcBef>
                <a:spcPts val="1080"/>
              </a:spcBef>
              <a:buAutoNum type="arabicPeriod" startAt="2"/>
              <a:tabLst>
                <a:tab pos="457200" algn="l"/>
              </a:tabLst>
            </a:pPr>
            <a:r>
              <a:rPr sz="2800" dirty="0">
                <a:latin typeface="Times New Roman"/>
                <a:cs typeface="Times New Roman"/>
              </a:rPr>
              <a:t>Prepare</a:t>
            </a:r>
            <a:r>
              <a:rPr sz="2800" spc="-4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all</a:t>
            </a:r>
            <a:r>
              <a:rPr sz="2800" spc="-5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required</a:t>
            </a:r>
            <a:r>
              <a:rPr sz="2800" spc="-4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equipment’s.</a:t>
            </a:r>
            <a:endParaRPr sz="2800">
              <a:latin typeface="Times New Roman"/>
              <a:cs typeface="Times New Roman"/>
            </a:endParaRPr>
          </a:p>
          <a:p>
            <a:pPr marL="367030" indent="-354330">
              <a:lnSpc>
                <a:spcPct val="100000"/>
              </a:lnSpc>
              <a:spcBef>
                <a:spcPts val="1685"/>
              </a:spcBef>
              <a:buAutoNum type="arabicPeriod" startAt="2"/>
              <a:tabLst>
                <a:tab pos="367030" algn="l"/>
              </a:tabLst>
            </a:pPr>
            <a:r>
              <a:rPr sz="2800" dirty="0">
                <a:latin typeface="Times New Roman"/>
                <a:cs typeface="Times New Roman"/>
              </a:rPr>
              <a:t>Introduce</a:t>
            </a:r>
            <a:r>
              <a:rPr sz="2800" spc="-7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your</a:t>
            </a:r>
            <a:r>
              <a:rPr sz="2800" spc="-4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self</a:t>
            </a:r>
            <a:r>
              <a:rPr sz="2800" spc="-5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and</a:t>
            </a:r>
            <a:r>
              <a:rPr sz="2800" spc="-5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explain</a:t>
            </a:r>
            <a:r>
              <a:rPr sz="2800" spc="-5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procedure</a:t>
            </a:r>
            <a:r>
              <a:rPr sz="2800" spc="-5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to</a:t>
            </a:r>
            <a:r>
              <a:rPr sz="2800" spc="-5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client.</a:t>
            </a:r>
            <a:endParaRPr sz="2800">
              <a:latin typeface="Times New Roman"/>
              <a:cs typeface="Times New Roman"/>
            </a:endParaRPr>
          </a:p>
          <a:p>
            <a:pPr marL="457200" indent="-356235">
              <a:lnSpc>
                <a:spcPct val="100000"/>
              </a:lnSpc>
              <a:spcBef>
                <a:spcPts val="1680"/>
              </a:spcBef>
              <a:buAutoNum type="arabicPeriod" startAt="2"/>
              <a:tabLst>
                <a:tab pos="457200" algn="l"/>
              </a:tabLst>
            </a:pPr>
            <a:r>
              <a:rPr sz="2800" dirty="0">
                <a:latin typeface="Times New Roman"/>
                <a:cs typeface="Times New Roman"/>
              </a:rPr>
              <a:t>Provide</a:t>
            </a:r>
            <a:r>
              <a:rPr sz="2800" spc="-5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for</a:t>
            </a:r>
            <a:r>
              <a:rPr sz="2800" spc="-3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client</a:t>
            </a:r>
            <a:r>
              <a:rPr sz="2800" spc="-4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privacy.</a:t>
            </a:r>
            <a:endParaRPr sz="2800">
              <a:latin typeface="Times New Roman"/>
              <a:cs typeface="Times New Roman"/>
            </a:endParaRPr>
          </a:p>
          <a:p>
            <a:pPr marL="367030" indent="-354330">
              <a:lnSpc>
                <a:spcPct val="100000"/>
              </a:lnSpc>
              <a:spcBef>
                <a:spcPts val="1680"/>
              </a:spcBef>
              <a:buAutoNum type="arabicPeriod" startAt="2"/>
              <a:tabLst>
                <a:tab pos="367030" algn="l"/>
              </a:tabLst>
            </a:pPr>
            <a:r>
              <a:rPr sz="2800" dirty="0">
                <a:latin typeface="Times New Roman"/>
                <a:cs typeface="Times New Roman"/>
              </a:rPr>
              <a:t>Place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the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client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in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the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appropriate</a:t>
            </a:r>
            <a:r>
              <a:rPr sz="2800" spc="-3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position</a:t>
            </a:r>
            <a:endParaRPr sz="2800">
              <a:latin typeface="Times New Roman"/>
              <a:cs typeface="Times New Roman"/>
            </a:endParaRPr>
          </a:p>
          <a:p>
            <a:pPr marL="367030" indent="-354330">
              <a:lnSpc>
                <a:spcPct val="100000"/>
              </a:lnSpc>
              <a:spcBef>
                <a:spcPts val="1680"/>
              </a:spcBef>
              <a:buAutoNum type="arabicPeriod" startAt="2"/>
              <a:tabLst>
                <a:tab pos="367030" algn="l"/>
              </a:tabLst>
            </a:pPr>
            <a:r>
              <a:rPr sz="2800" dirty="0">
                <a:latin typeface="Times New Roman"/>
                <a:cs typeface="Times New Roman"/>
              </a:rPr>
              <a:t>Place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the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thermometer.</a:t>
            </a:r>
            <a:endParaRPr sz="2800">
              <a:latin typeface="Times New Roman"/>
              <a:cs typeface="Times New Roman"/>
            </a:endParaRPr>
          </a:p>
          <a:p>
            <a:pPr marL="361315" indent="-348615">
              <a:lnSpc>
                <a:spcPct val="100000"/>
              </a:lnSpc>
              <a:spcBef>
                <a:spcPts val="1685"/>
              </a:spcBef>
              <a:buAutoNum type="arabicPeriod" startAt="2"/>
              <a:tabLst>
                <a:tab pos="361315" algn="l"/>
              </a:tabLst>
            </a:pPr>
            <a:r>
              <a:rPr sz="2800" spc="-25" dirty="0">
                <a:latin typeface="Times New Roman"/>
                <a:cs typeface="Times New Roman"/>
              </a:rPr>
              <a:t>Wait</a:t>
            </a:r>
            <a:r>
              <a:rPr sz="2800" spc="-6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the</a:t>
            </a:r>
            <a:r>
              <a:rPr sz="2800" spc="-6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appropriate</a:t>
            </a:r>
            <a:r>
              <a:rPr sz="2800" spc="-8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amount</a:t>
            </a:r>
            <a:r>
              <a:rPr sz="2800" spc="-6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of</a:t>
            </a:r>
            <a:r>
              <a:rPr sz="2800" spc="-5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time.</a:t>
            </a:r>
            <a:endParaRPr sz="2800">
              <a:latin typeface="Times New Roman"/>
              <a:cs typeface="Times New Roman"/>
            </a:endParaRPr>
          </a:p>
          <a:p>
            <a:pPr marL="457200" indent="-356235">
              <a:lnSpc>
                <a:spcPct val="100000"/>
              </a:lnSpc>
              <a:spcBef>
                <a:spcPts val="1680"/>
              </a:spcBef>
              <a:buAutoNum type="arabicPeriod" startAt="2"/>
              <a:tabLst>
                <a:tab pos="457200" algn="l"/>
              </a:tabLst>
            </a:pPr>
            <a:r>
              <a:rPr sz="2800" dirty="0">
                <a:latin typeface="Times New Roman"/>
                <a:cs typeface="Times New Roman"/>
              </a:rPr>
              <a:t>Remove</a:t>
            </a:r>
            <a:r>
              <a:rPr sz="2800" spc="-6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the</a:t>
            </a:r>
            <a:r>
              <a:rPr sz="2800" spc="-6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thermometer</a:t>
            </a:r>
            <a:r>
              <a:rPr sz="2800" spc="-50" dirty="0">
                <a:latin typeface="Times New Roman"/>
                <a:cs typeface="Times New Roman"/>
              </a:rPr>
              <a:t> .</a:t>
            </a:r>
            <a:endParaRPr sz="2800">
              <a:latin typeface="Times New Roman"/>
              <a:cs typeface="Times New Roman"/>
            </a:endParaRPr>
          </a:p>
          <a:p>
            <a:pPr marL="457200" indent="-356235">
              <a:lnSpc>
                <a:spcPct val="100000"/>
              </a:lnSpc>
              <a:spcBef>
                <a:spcPts val="1680"/>
              </a:spcBef>
              <a:buAutoNum type="arabicPeriod" startAt="2"/>
              <a:tabLst>
                <a:tab pos="457200" algn="l"/>
              </a:tabLst>
            </a:pPr>
            <a:r>
              <a:rPr sz="2800" dirty="0">
                <a:latin typeface="Times New Roman"/>
                <a:cs typeface="Times New Roman"/>
              </a:rPr>
              <a:t>Read</a:t>
            </a:r>
            <a:r>
              <a:rPr sz="2800" spc="-4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the</a:t>
            </a:r>
            <a:r>
              <a:rPr sz="2800" spc="-4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temperature</a:t>
            </a:r>
            <a:r>
              <a:rPr sz="2800" spc="-4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and</a:t>
            </a:r>
            <a:r>
              <a:rPr sz="2800" spc="-4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record</a:t>
            </a:r>
            <a:r>
              <a:rPr sz="2800" spc="-3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it</a:t>
            </a:r>
            <a:r>
              <a:rPr sz="2800" spc="-5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on</a:t>
            </a:r>
            <a:r>
              <a:rPr sz="2800" spc="-3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your</a:t>
            </a:r>
            <a:r>
              <a:rPr sz="2800" spc="-5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worksheet.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711708"/>
            <a:ext cx="1365250" cy="508000"/>
          </a:xfrm>
          <a:custGeom>
            <a:avLst/>
            <a:gdLst/>
            <a:ahLst/>
            <a:cxnLst/>
            <a:rect l="l" t="t" r="r" b="b"/>
            <a:pathLst>
              <a:path w="1365250" h="508000">
                <a:moveTo>
                  <a:pt x="0" y="0"/>
                </a:moveTo>
                <a:lnTo>
                  <a:pt x="0" y="504316"/>
                </a:lnTo>
                <a:lnTo>
                  <a:pt x="1019098" y="507491"/>
                </a:lnTo>
                <a:lnTo>
                  <a:pt x="1119378" y="507491"/>
                </a:lnTo>
                <a:lnTo>
                  <a:pt x="1124013" y="502665"/>
                </a:lnTo>
                <a:lnTo>
                  <a:pt x="1125562" y="501141"/>
                </a:lnTo>
                <a:lnTo>
                  <a:pt x="1127455" y="499490"/>
                </a:lnTo>
                <a:lnTo>
                  <a:pt x="1357884" y="269239"/>
                </a:lnTo>
                <a:lnTo>
                  <a:pt x="1363170" y="262096"/>
                </a:lnTo>
                <a:lnTo>
                  <a:pt x="1364932" y="254952"/>
                </a:lnTo>
                <a:lnTo>
                  <a:pt x="1363170" y="247808"/>
                </a:lnTo>
                <a:lnTo>
                  <a:pt x="1357884" y="240664"/>
                </a:lnTo>
                <a:lnTo>
                  <a:pt x="1128991" y="11937"/>
                </a:lnTo>
                <a:lnTo>
                  <a:pt x="1124013" y="11937"/>
                </a:lnTo>
                <a:lnTo>
                  <a:pt x="1124013" y="7112"/>
                </a:lnTo>
                <a:lnTo>
                  <a:pt x="1119378" y="7112"/>
                </a:lnTo>
                <a:lnTo>
                  <a:pt x="1114564" y="2412"/>
                </a:lnTo>
                <a:lnTo>
                  <a:pt x="1019098" y="2412"/>
                </a:lnTo>
                <a:lnTo>
                  <a:pt x="0" y="0"/>
                </a:lnTo>
                <a:close/>
              </a:path>
            </a:pathLst>
          </a:custGeom>
          <a:solidFill>
            <a:srgbClr val="35353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259791" y="1716938"/>
            <a:ext cx="8655685" cy="3867150"/>
          </a:xfrm>
          <a:prstGeom prst="rect">
            <a:avLst/>
          </a:prstGeom>
        </p:spPr>
        <p:txBody>
          <a:bodyPr vert="horz" wrap="square" lIns="0" tIns="2260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780"/>
              </a:spcBef>
            </a:pPr>
            <a:r>
              <a:rPr sz="2800" dirty="0">
                <a:latin typeface="Times New Roman"/>
                <a:cs typeface="Times New Roman"/>
              </a:rPr>
              <a:t>2</a:t>
            </a:r>
            <a:r>
              <a:rPr sz="2800" b="1" dirty="0">
                <a:latin typeface="Times New Roman"/>
                <a:cs typeface="Times New Roman"/>
              </a:rPr>
              <a:t>-</a:t>
            </a:r>
            <a:r>
              <a:rPr sz="2800" b="1" spc="-20" dirty="0">
                <a:latin typeface="Times New Roman"/>
                <a:cs typeface="Times New Roman"/>
              </a:rPr>
              <a:t> </a:t>
            </a:r>
            <a:r>
              <a:rPr sz="2800" b="1" spc="-10" dirty="0">
                <a:latin typeface="Times New Roman"/>
                <a:cs typeface="Times New Roman"/>
              </a:rPr>
              <a:t>Pulse</a:t>
            </a:r>
            <a:endParaRPr sz="2800">
              <a:latin typeface="Times New Roman"/>
              <a:cs typeface="Times New Roman"/>
            </a:endParaRPr>
          </a:p>
          <a:p>
            <a:pPr marL="12700" marR="5080" indent="396875">
              <a:lnSpc>
                <a:spcPct val="150000"/>
              </a:lnSpc>
              <a:spcBef>
                <a:spcPts val="5"/>
              </a:spcBef>
              <a:buFont typeface="Segoe UI Symbol"/>
              <a:buChar char="❖"/>
              <a:tabLst>
                <a:tab pos="409575" algn="l"/>
              </a:tabLst>
            </a:pPr>
            <a:r>
              <a:rPr sz="2800" dirty="0">
                <a:latin typeface="Times New Roman"/>
                <a:cs typeface="Times New Roman"/>
              </a:rPr>
              <a:t>The</a:t>
            </a:r>
            <a:r>
              <a:rPr sz="2800" spc="-3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pulse</a:t>
            </a:r>
            <a:r>
              <a:rPr sz="2800" spc="-4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is</a:t>
            </a:r>
            <a:r>
              <a:rPr sz="2800" spc="-3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a</a:t>
            </a:r>
            <a:r>
              <a:rPr sz="2800" spc="-3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wave</a:t>
            </a:r>
            <a:r>
              <a:rPr sz="2800" spc="-3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of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blood</a:t>
            </a:r>
            <a:r>
              <a:rPr sz="2800" spc="-3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created</a:t>
            </a:r>
            <a:r>
              <a:rPr sz="2800" spc="-3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by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contraction</a:t>
            </a:r>
            <a:r>
              <a:rPr sz="2800" spc="-5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of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spc="-25" dirty="0">
                <a:latin typeface="Times New Roman"/>
                <a:cs typeface="Times New Roman"/>
              </a:rPr>
              <a:t>the </a:t>
            </a:r>
            <a:r>
              <a:rPr sz="2800" dirty="0">
                <a:latin typeface="Times New Roman"/>
                <a:cs typeface="Times New Roman"/>
              </a:rPr>
              <a:t>left</a:t>
            </a:r>
            <a:r>
              <a:rPr sz="2800" spc="-3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ventricle</a:t>
            </a:r>
            <a:r>
              <a:rPr sz="2800" spc="-5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of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the</a:t>
            </a:r>
            <a:r>
              <a:rPr sz="2800" spc="-3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heart.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number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of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times</a:t>
            </a:r>
            <a:r>
              <a:rPr sz="2800" spc="-3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the</a:t>
            </a:r>
            <a:r>
              <a:rPr sz="2800" spc="-3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heart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beats</a:t>
            </a:r>
            <a:r>
              <a:rPr sz="2800" spc="-30" dirty="0">
                <a:latin typeface="Times New Roman"/>
                <a:cs typeface="Times New Roman"/>
              </a:rPr>
              <a:t> </a:t>
            </a:r>
            <a:r>
              <a:rPr sz="2800" spc="-25" dirty="0">
                <a:latin typeface="Times New Roman"/>
                <a:cs typeface="Times New Roman"/>
              </a:rPr>
              <a:t>in </a:t>
            </a:r>
            <a:r>
              <a:rPr sz="2800" dirty="0">
                <a:latin typeface="Times New Roman"/>
                <a:cs typeface="Times New Roman"/>
              </a:rPr>
              <a:t>1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minute.</a:t>
            </a:r>
            <a:endParaRPr sz="2800">
              <a:latin typeface="Times New Roman"/>
              <a:cs typeface="Times New Roman"/>
            </a:endParaRPr>
          </a:p>
          <a:p>
            <a:pPr marL="12700" marR="705485" indent="396875">
              <a:lnSpc>
                <a:spcPct val="150000"/>
              </a:lnSpc>
              <a:buFont typeface="Segoe UI Symbol"/>
              <a:buChar char="❖"/>
              <a:tabLst>
                <a:tab pos="409575" algn="l"/>
              </a:tabLst>
            </a:pPr>
            <a:r>
              <a:rPr sz="2800" dirty="0">
                <a:latin typeface="Times New Roman"/>
                <a:cs typeface="Times New Roman"/>
              </a:rPr>
              <a:t>The</a:t>
            </a:r>
            <a:r>
              <a:rPr sz="2800" spc="-3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rate</a:t>
            </a:r>
            <a:r>
              <a:rPr sz="2800" spc="-3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of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the</a:t>
            </a:r>
            <a:r>
              <a:rPr sz="2800" spc="-3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pulse</a:t>
            </a:r>
            <a:r>
              <a:rPr sz="2800" spc="-4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is</a:t>
            </a:r>
            <a:r>
              <a:rPr sz="2800" spc="-3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expressed</a:t>
            </a:r>
            <a:r>
              <a:rPr sz="2800" spc="-3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in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beats</a:t>
            </a:r>
            <a:r>
              <a:rPr sz="2800" spc="-4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per</a:t>
            </a:r>
            <a:r>
              <a:rPr sz="2800" spc="-3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minute (beats/min)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711708"/>
            <a:ext cx="1365250" cy="508000"/>
          </a:xfrm>
          <a:custGeom>
            <a:avLst/>
            <a:gdLst/>
            <a:ahLst/>
            <a:cxnLst/>
            <a:rect l="l" t="t" r="r" b="b"/>
            <a:pathLst>
              <a:path w="1365250" h="508000">
                <a:moveTo>
                  <a:pt x="0" y="0"/>
                </a:moveTo>
                <a:lnTo>
                  <a:pt x="0" y="504316"/>
                </a:lnTo>
                <a:lnTo>
                  <a:pt x="1019098" y="507491"/>
                </a:lnTo>
                <a:lnTo>
                  <a:pt x="1119378" y="507491"/>
                </a:lnTo>
                <a:lnTo>
                  <a:pt x="1124013" y="502665"/>
                </a:lnTo>
                <a:lnTo>
                  <a:pt x="1125562" y="501141"/>
                </a:lnTo>
                <a:lnTo>
                  <a:pt x="1127455" y="499490"/>
                </a:lnTo>
                <a:lnTo>
                  <a:pt x="1357884" y="269239"/>
                </a:lnTo>
                <a:lnTo>
                  <a:pt x="1363170" y="262096"/>
                </a:lnTo>
                <a:lnTo>
                  <a:pt x="1364932" y="254952"/>
                </a:lnTo>
                <a:lnTo>
                  <a:pt x="1363170" y="247808"/>
                </a:lnTo>
                <a:lnTo>
                  <a:pt x="1357884" y="240664"/>
                </a:lnTo>
                <a:lnTo>
                  <a:pt x="1128991" y="11937"/>
                </a:lnTo>
                <a:lnTo>
                  <a:pt x="1124013" y="11937"/>
                </a:lnTo>
                <a:lnTo>
                  <a:pt x="1124013" y="7112"/>
                </a:lnTo>
                <a:lnTo>
                  <a:pt x="1119378" y="7112"/>
                </a:lnTo>
                <a:lnTo>
                  <a:pt x="1114564" y="2412"/>
                </a:lnTo>
                <a:lnTo>
                  <a:pt x="1019098" y="2412"/>
                </a:lnTo>
                <a:lnTo>
                  <a:pt x="0" y="0"/>
                </a:lnTo>
                <a:close/>
              </a:path>
            </a:pathLst>
          </a:custGeom>
          <a:solidFill>
            <a:srgbClr val="35353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835863" y="132059"/>
            <a:ext cx="4233545" cy="6428740"/>
          </a:xfrm>
          <a:prstGeom prst="rect">
            <a:avLst/>
          </a:prstGeom>
        </p:spPr>
        <p:txBody>
          <a:bodyPr vert="horz" wrap="square" lIns="0" tIns="22669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785"/>
              </a:spcBef>
            </a:pPr>
            <a:r>
              <a:rPr sz="2800" b="1" spc="-10" dirty="0">
                <a:latin typeface="Times New Roman"/>
                <a:cs typeface="Times New Roman"/>
              </a:rPr>
              <a:t>Factors</a:t>
            </a:r>
            <a:r>
              <a:rPr sz="2800" b="1" spc="-165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Affecting</a:t>
            </a:r>
            <a:r>
              <a:rPr sz="2800" b="1" spc="-55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the</a:t>
            </a:r>
            <a:r>
              <a:rPr sz="2800" b="1" spc="-60" dirty="0">
                <a:latin typeface="Times New Roman"/>
                <a:cs typeface="Times New Roman"/>
              </a:rPr>
              <a:t> </a:t>
            </a:r>
            <a:r>
              <a:rPr sz="2800" b="1" spc="-10" dirty="0">
                <a:latin typeface="Times New Roman"/>
                <a:cs typeface="Times New Roman"/>
              </a:rPr>
              <a:t>Pulse</a:t>
            </a:r>
            <a:endParaRPr sz="2800">
              <a:latin typeface="Times New Roman"/>
              <a:cs typeface="Times New Roman"/>
            </a:endParaRPr>
          </a:p>
          <a:p>
            <a:pPr marL="377825" indent="-365125">
              <a:lnSpc>
                <a:spcPct val="100000"/>
              </a:lnSpc>
              <a:spcBef>
                <a:spcPts val="1680"/>
              </a:spcBef>
              <a:buAutoNum type="arabicPlain"/>
              <a:tabLst>
                <a:tab pos="377825" algn="l"/>
              </a:tabLst>
            </a:pPr>
            <a:r>
              <a:rPr sz="2800" spc="-25" dirty="0">
                <a:latin typeface="Times New Roman"/>
                <a:cs typeface="Times New Roman"/>
              </a:rPr>
              <a:t>Age</a:t>
            </a:r>
            <a:endParaRPr sz="2800">
              <a:latin typeface="Times New Roman"/>
              <a:cs typeface="Times New Roman"/>
            </a:endParaRPr>
          </a:p>
          <a:p>
            <a:pPr marL="397510" indent="-384810">
              <a:lnSpc>
                <a:spcPct val="100000"/>
              </a:lnSpc>
              <a:spcBef>
                <a:spcPts val="1680"/>
              </a:spcBef>
              <a:buAutoNum type="arabicPlain"/>
              <a:tabLst>
                <a:tab pos="397510" algn="l"/>
              </a:tabLst>
            </a:pPr>
            <a:r>
              <a:rPr sz="2800" spc="-20" dirty="0">
                <a:latin typeface="Times New Roman"/>
                <a:cs typeface="Times New Roman"/>
              </a:rPr>
              <a:t>Sex.</a:t>
            </a:r>
            <a:endParaRPr sz="2800">
              <a:latin typeface="Times New Roman"/>
              <a:cs typeface="Times New Roman"/>
            </a:endParaRPr>
          </a:p>
          <a:p>
            <a:pPr marL="397510" indent="-384810">
              <a:lnSpc>
                <a:spcPct val="100000"/>
              </a:lnSpc>
              <a:spcBef>
                <a:spcPts val="1685"/>
              </a:spcBef>
              <a:buAutoNum type="arabicPlain"/>
              <a:tabLst>
                <a:tab pos="397510" algn="l"/>
              </a:tabLst>
            </a:pPr>
            <a:r>
              <a:rPr sz="2800" spc="-10" dirty="0">
                <a:latin typeface="Times New Roman"/>
                <a:cs typeface="Times New Roman"/>
              </a:rPr>
              <a:t>Exercise</a:t>
            </a:r>
            <a:endParaRPr sz="2800">
              <a:latin typeface="Times New Roman"/>
              <a:cs typeface="Times New Roman"/>
            </a:endParaRPr>
          </a:p>
          <a:p>
            <a:pPr marL="486409" indent="-385445">
              <a:lnSpc>
                <a:spcPct val="100000"/>
              </a:lnSpc>
              <a:spcBef>
                <a:spcPts val="1680"/>
              </a:spcBef>
              <a:buAutoNum type="arabicPlain"/>
              <a:tabLst>
                <a:tab pos="486409" algn="l"/>
              </a:tabLst>
            </a:pPr>
            <a:r>
              <a:rPr sz="2800" spc="-10" dirty="0">
                <a:latin typeface="Times New Roman"/>
                <a:cs typeface="Times New Roman"/>
              </a:rPr>
              <a:t>Fever</a:t>
            </a:r>
            <a:endParaRPr sz="2800">
              <a:latin typeface="Times New Roman"/>
              <a:cs typeface="Times New Roman"/>
            </a:endParaRPr>
          </a:p>
          <a:p>
            <a:pPr marL="397510" indent="-384810">
              <a:lnSpc>
                <a:spcPct val="100000"/>
              </a:lnSpc>
              <a:spcBef>
                <a:spcPts val="1680"/>
              </a:spcBef>
              <a:buAutoNum type="arabicPlain"/>
              <a:tabLst>
                <a:tab pos="397510" algn="l"/>
              </a:tabLst>
            </a:pPr>
            <a:r>
              <a:rPr sz="2800" spc="-10" dirty="0">
                <a:latin typeface="Times New Roman"/>
                <a:cs typeface="Times New Roman"/>
              </a:rPr>
              <a:t>Medications.</a:t>
            </a:r>
            <a:endParaRPr sz="2800">
              <a:latin typeface="Times New Roman"/>
              <a:cs typeface="Times New Roman"/>
            </a:endParaRPr>
          </a:p>
          <a:p>
            <a:pPr marL="397510" indent="-384810">
              <a:lnSpc>
                <a:spcPct val="100000"/>
              </a:lnSpc>
              <a:spcBef>
                <a:spcPts val="1680"/>
              </a:spcBef>
              <a:buAutoNum type="arabicPlain"/>
              <a:tabLst>
                <a:tab pos="397510" algn="l"/>
              </a:tabLst>
            </a:pPr>
            <a:r>
              <a:rPr sz="2800" spc="-10" dirty="0">
                <a:latin typeface="Times New Roman"/>
                <a:cs typeface="Times New Roman"/>
              </a:rPr>
              <a:t>Hypovolemia/dehydration.</a:t>
            </a:r>
            <a:endParaRPr sz="2800">
              <a:latin typeface="Times New Roman"/>
              <a:cs typeface="Times New Roman"/>
            </a:endParaRPr>
          </a:p>
          <a:p>
            <a:pPr marL="397510" indent="-384810">
              <a:lnSpc>
                <a:spcPct val="100000"/>
              </a:lnSpc>
              <a:spcBef>
                <a:spcPts val="1685"/>
              </a:spcBef>
              <a:buAutoNum type="arabicPlain"/>
              <a:tabLst>
                <a:tab pos="397510" algn="l"/>
              </a:tabLst>
            </a:pPr>
            <a:r>
              <a:rPr sz="2800" spc="-10" dirty="0">
                <a:latin typeface="Times New Roman"/>
                <a:cs typeface="Times New Roman"/>
              </a:rPr>
              <a:t>Stress</a:t>
            </a:r>
            <a:endParaRPr sz="2800">
              <a:latin typeface="Times New Roman"/>
              <a:cs typeface="Times New Roman"/>
            </a:endParaRPr>
          </a:p>
          <a:p>
            <a:pPr marL="397510" indent="-384810">
              <a:lnSpc>
                <a:spcPct val="100000"/>
              </a:lnSpc>
              <a:spcBef>
                <a:spcPts val="1680"/>
              </a:spcBef>
              <a:buAutoNum type="arabicPlain"/>
              <a:tabLst>
                <a:tab pos="397510" algn="l"/>
              </a:tabLst>
            </a:pPr>
            <a:r>
              <a:rPr sz="2800" dirty="0">
                <a:latin typeface="Times New Roman"/>
                <a:cs typeface="Times New Roman"/>
              </a:rPr>
              <a:t>Position</a:t>
            </a:r>
            <a:r>
              <a:rPr sz="2800" spc="-5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and</a:t>
            </a:r>
            <a:r>
              <a:rPr sz="2800" spc="-3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sleep.</a:t>
            </a:r>
            <a:endParaRPr sz="2800">
              <a:latin typeface="Times New Roman"/>
              <a:cs typeface="Times New Roman"/>
            </a:endParaRPr>
          </a:p>
          <a:p>
            <a:pPr marL="397510" indent="-384810">
              <a:lnSpc>
                <a:spcPct val="100000"/>
              </a:lnSpc>
              <a:spcBef>
                <a:spcPts val="1680"/>
              </a:spcBef>
              <a:buAutoNum type="arabicPlain"/>
              <a:tabLst>
                <a:tab pos="397510" algn="l"/>
              </a:tabLst>
            </a:pPr>
            <a:r>
              <a:rPr sz="2800" spc="-10" dirty="0">
                <a:latin typeface="Times New Roman"/>
                <a:cs typeface="Times New Roman"/>
              </a:rPr>
              <a:t>Pathology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711708"/>
            <a:ext cx="1365250" cy="508000"/>
          </a:xfrm>
          <a:custGeom>
            <a:avLst/>
            <a:gdLst/>
            <a:ahLst/>
            <a:cxnLst/>
            <a:rect l="l" t="t" r="r" b="b"/>
            <a:pathLst>
              <a:path w="1365250" h="508000">
                <a:moveTo>
                  <a:pt x="0" y="0"/>
                </a:moveTo>
                <a:lnTo>
                  <a:pt x="0" y="504316"/>
                </a:lnTo>
                <a:lnTo>
                  <a:pt x="1019098" y="507491"/>
                </a:lnTo>
                <a:lnTo>
                  <a:pt x="1119378" y="507491"/>
                </a:lnTo>
                <a:lnTo>
                  <a:pt x="1124013" y="502665"/>
                </a:lnTo>
                <a:lnTo>
                  <a:pt x="1125562" y="501141"/>
                </a:lnTo>
                <a:lnTo>
                  <a:pt x="1127455" y="499490"/>
                </a:lnTo>
                <a:lnTo>
                  <a:pt x="1357884" y="269239"/>
                </a:lnTo>
                <a:lnTo>
                  <a:pt x="1363170" y="262096"/>
                </a:lnTo>
                <a:lnTo>
                  <a:pt x="1364932" y="254952"/>
                </a:lnTo>
                <a:lnTo>
                  <a:pt x="1363170" y="247808"/>
                </a:lnTo>
                <a:lnTo>
                  <a:pt x="1357884" y="240664"/>
                </a:lnTo>
                <a:lnTo>
                  <a:pt x="1128991" y="11937"/>
                </a:lnTo>
                <a:lnTo>
                  <a:pt x="1124013" y="11937"/>
                </a:lnTo>
                <a:lnTo>
                  <a:pt x="1124013" y="7112"/>
                </a:lnTo>
                <a:lnTo>
                  <a:pt x="1119378" y="7112"/>
                </a:lnTo>
                <a:lnTo>
                  <a:pt x="1114564" y="2412"/>
                </a:lnTo>
                <a:lnTo>
                  <a:pt x="1019098" y="2412"/>
                </a:lnTo>
                <a:lnTo>
                  <a:pt x="0" y="0"/>
                </a:lnTo>
                <a:close/>
              </a:path>
            </a:pathLst>
          </a:custGeom>
          <a:solidFill>
            <a:srgbClr val="35353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475894" y="-132485"/>
            <a:ext cx="3175000" cy="6943090"/>
          </a:xfrm>
          <a:prstGeom prst="rect">
            <a:avLst/>
          </a:prstGeom>
        </p:spPr>
        <p:txBody>
          <a:bodyPr vert="horz" wrap="square" lIns="0" tIns="2565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020"/>
              </a:spcBef>
            </a:pPr>
            <a:r>
              <a:rPr sz="3200" b="1" dirty="0">
                <a:latin typeface="Times New Roman"/>
                <a:cs typeface="Times New Roman"/>
              </a:rPr>
              <a:t>Pulse</a:t>
            </a:r>
            <a:r>
              <a:rPr sz="3200" b="1" spc="-45" dirty="0">
                <a:latin typeface="Times New Roman"/>
                <a:cs typeface="Times New Roman"/>
              </a:rPr>
              <a:t> </a:t>
            </a:r>
            <a:r>
              <a:rPr sz="3200" b="1" dirty="0">
                <a:latin typeface="Times New Roman"/>
                <a:cs typeface="Times New Roman"/>
              </a:rPr>
              <a:t>Sites</a:t>
            </a:r>
            <a:r>
              <a:rPr sz="3200" b="1" spc="-40" dirty="0">
                <a:latin typeface="Times New Roman"/>
                <a:cs typeface="Times New Roman"/>
              </a:rPr>
              <a:t> </a:t>
            </a:r>
            <a:r>
              <a:rPr sz="3200" b="1" spc="-50" dirty="0">
                <a:latin typeface="Times New Roman"/>
                <a:cs typeface="Times New Roman"/>
              </a:rPr>
              <a:t>:</a:t>
            </a:r>
            <a:endParaRPr sz="3200">
              <a:latin typeface="Times New Roman"/>
              <a:cs typeface="Times New Roman"/>
            </a:endParaRPr>
          </a:p>
          <a:p>
            <a:pPr marL="419100" indent="-406400">
              <a:lnSpc>
                <a:spcPct val="100000"/>
              </a:lnSpc>
              <a:spcBef>
                <a:spcPts val="1920"/>
              </a:spcBef>
              <a:buAutoNum type="arabicPeriod"/>
              <a:tabLst>
                <a:tab pos="419100" algn="l"/>
              </a:tabLst>
            </a:pPr>
            <a:r>
              <a:rPr sz="3200" spc="-10" dirty="0">
                <a:latin typeface="Times New Roman"/>
                <a:cs typeface="Times New Roman"/>
              </a:rPr>
              <a:t>Radial</a:t>
            </a:r>
            <a:endParaRPr sz="3200">
              <a:latin typeface="Times New Roman"/>
              <a:cs typeface="Times New Roman"/>
            </a:endParaRPr>
          </a:p>
          <a:p>
            <a:pPr marL="411480" indent="-398780">
              <a:lnSpc>
                <a:spcPct val="100000"/>
              </a:lnSpc>
              <a:spcBef>
                <a:spcPts val="1920"/>
              </a:spcBef>
              <a:buAutoNum type="arabicPeriod"/>
              <a:tabLst>
                <a:tab pos="411480" algn="l"/>
              </a:tabLst>
            </a:pPr>
            <a:r>
              <a:rPr sz="3200" spc="-10" dirty="0">
                <a:latin typeface="Times New Roman"/>
                <a:cs typeface="Times New Roman"/>
              </a:rPr>
              <a:t>Temporal</a:t>
            </a:r>
            <a:endParaRPr sz="3200">
              <a:latin typeface="Times New Roman"/>
              <a:cs typeface="Times New Roman"/>
            </a:endParaRPr>
          </a:p>
          <a:p>
            <a:pPr marL="417830" indent="-405130">
              <a:lnSpc>
                <a:spcPct val="100000"/>
              </a:lnSpc>
              <a:spcBef>
                <a:spcPts val="1920"/>
              </a:spcBef>
              <a:buAutoNum type="arabicPeriod"/>
              <a:tabLst>
                <a:tab pos="417830" algn="l"/>
              </a:tabLst>
            </a:pPr>
            <a:r>
              <a:rPr sz="3200" spc="-10" dirty="0">
                <a:latin typeface="Times New Roman"/>
                <a:cs typeface="Times New Roman"/>
              </a:rPr>
              <a:t>Carotid</a:t>
            </a:r>
            <a:endParaRPr sz="3200">
              <a:latin typeface="Times New Roman"/>
              <a:cs typeface="Times New Roman"/>
            </a:endParaRPr>
          </a:p>
          <a:p>
            <a:pPr marL="396240" indent="-383540">
              <a:lnSpc>
                <a:spcPct val="100000"/>
              </a:lnSpc>
              <a:spcBef>
                <a:spcPts val="1925"/>
              </a:spcBef>
              <a:buAutoNum type="arabicPeriod"/>
              <a:tabLst>
                <a:tab pos="396240" algn="l"/>
              </a:tabLst>
            </a:pPr>
            <a:r>
              <a:rPr sz="3200" dirty="0">
                <a:latin typeface="Times New Roman"/>
                <a:cs typeface="Times New Roman"/>
              </a:rPr>
              <a:t>Apical</a:t>
            </a:r>
            <a:r>
              <a:rPr sz="3200" spc="-3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(</a:t>
            </a:r>
            <a:r>
              <a:rPr sz="3200" spc="-1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central</a:t>
            </a:r>
            <a:r>
              <a:rPr sz="3200" spc="-40" dirty="0">
                <a:latin typeface="Times New Roman"/>
                <a:cs typeface="Times New Roman"/>
              </a:rPr>
              <a:t> </a:t>
            </a:r>
            <a:r>
              <a:rPr sz="3200" spc="-50" dirty="0">
                <a:latin typeface="Times New Roman"/>
                <a:cs typeface="Times New Roman"/>
              </a:rPr>
              <a:t>)</a:t>
            </a:r>
            <a:endParaRPr sz="3200">
              <a:latin typeface="Times New Roman"/>
              <a:cs typeface="Times New Roman"/>
            </a:endParaRPr>
          </a:p>
          <a:p>
            <a:pPr marL="417830" indent="-405130">
              <a:lnSpc>
                <a:spcPct val="100000"/>
              </a:lnSpc>
              <a:spcBef>
                <a:spcPts val="1920"/>
              </a:spcBef>
              <a:buAutoNum type="arabicPeriod"/>
              <a:tabLst>
                <a:tab pos="417830" algn="l"/>
              </a:tabLst>
            </a:pPr>
            <a:r>
              <a:rPr sz="3200" spc="-10" dirty="0">
                <a:latin typeface="Times New Roman"/>
                <a:cs typeface="Times New Roman"/>
              </a:rPr>
              <a:t>Brachial</a:t>
            </a:r>
            <a:endParaRPr sz="3200">
              <a:latin typeface="Times New Roman"/>
              <a:cs typeface="Times New Roman"/>
            </a:endParaRPr>
          </a:p>
          <a:p>
            <a:pPr marL="518795" indent="-404495">
              <a:lnSpc>
                <a:spcPct val="100000"/>
              </a:lnSpc>
              <a:spcBef>
                <a:spcPts val="1920"/>
              </a:spcBef>
              <a:buAutoNum type="arabicPeriod"/>
              <a:tabLst>
                <a:tab pos="518795" algn="l"/>
              </a:tabLst>
            </a:pPr>
            <a:r>
              <a:rPr sz="3200" spc="-10" dirty="0">
                <a:latin typeface="Times New Roman"/>
                <a:cs typeface="Times New Roman"/>
              </a:rPr>
              <a:t>Femoral</a:t>
            </a:r>
            <a:endParaRPr sz="3200">
              <a:latin typeface="Times New Roman"/>
              <a:cs typeface="Times New Roman"/>
            </a:endParaRPr>
          </a:p>
          <a:p>
            <a:pPr marL="518159" indent="-403860">
              <a:lnSpc>
                <a:spcPct val="100000"/>
              </a:lnSpc>
              <a:spcBef>
                <a:spcPts val="1920"/>
              </a:spcBef>
              <a:buAutoNum type="arabicPeriod"/>
              <a:tabLst>
                <a:tab pos="518159" algn="l"/>
              </a:tabLst>
            </a:pPr>
            <a:r>
              <a:rPr sz="3200" spc="-10" dirty="0">
                <a:latin typeface="Times New Roman"/>
                <a:cs typeface="Times New Roman"/>
              </a:rPr>
              <a:t>Popliteal</a:t>
            </a:r>
            <a:endParaRPr sz="3200">
              <a:latin typeface="Times New Roman"/>
              <a:cs typeface="Times New Roman"/>
            </a:endParaRPr>
          </a:p>
          <a:p>
            <a:pPr marL="518795" indent="-404495">
              <a:lnSpc>
                <a:spcPct val="100000"/>
              </a:lnSpc>
              <a:spcBef>
                <a:spcPts val="700"/>
              </a:spcBef>
              <a:buAutoNum type="arabicPeriod"/>
              <a:tabLst>
                <a:tab pos="518795" algn="l"/>
              </a:tabLst>
            </a:pPr>
            <a:r>
              <a:rPr sz="3200" dirty="0">
                <a:latin typeface="Times New Roman"/>
                <a:cs typeface="Times New Roman"/>
              </a:rPr>
              <a:t>Dorsalis</a:t>
            </a:r>
            <a:r>
              <a:rPr sz="3200" spc="-55" dirty="0">
                <a:latin typeface="Times New Roman"/>
                <a:cs typeface="Times New Roman"/>
              </a:rPr>
              <a:t> </a:t>
            </a:r>
            <a:r>
              <a:rPr sz="3200" spc="-10" dirty="0">
                <a:latin typeface="Times New Roman"/>
                <a:cs typeface="Times New Roman"/>
              </a:rPr>
              <a:t>Pedi’s</a:t>
            </a:r>
            <a:endParaRPr sz="3200">
              <a:latin typeface="Times New Roman"/>
              <a:cs typeface="Times New Roman"/>
            </a:endParaRPr>
          </a:p>
          <a:p>
            <a:pPr marL="419100" indent="-406400">
              <a:lnSpc>
                <a:spcPct val="100000"/>
              </a:lnSpc>
              <a:buAutoNum type="arabicPeriod"/>
              <a:tabLst>
                <a:tab pos="419100" algn="l"/>
              </a:tabLst>
            </a:pPr>
            <a:r>
              <a:rPr sz="3200" dirty="0">
                <a:latin typeface="Times New Roman"/>
                <a:cs typeface="Times New Roman"/>
              </a:rPr>
              <a:t>Posterior</a:t>
            </a:r>
            <a:r>
              <a:rPr sz="3200" spc="-25" dirty="0">
                <a:latin typeface="Times New Roman"/>
                <a:cs typeface="Times New Roman"/>
              </a:rPr>
              <a:t> </a:t>
            </a:r>
            <a:r>
              <a:rPr sz="3200" spc="-10" dirty="0">
                <a:latin typeface="Times New Roman"/>
                <a:cs typeface="Times New Roman"/>
              </a:rPr>
              <a:t>tibial</a:t>
            </a:r>
            <a:endParaRPr sz="3200">
              <a:latin typeface="Times New Roman"/>
              <a:cs typeface="Times New Roman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715255" y="-1"/>
            <a:ext cx="4428744" cy="6857999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711708"/>
            <a:ext cx="1365250" cy="508000"/>
          </a:xfrm>
          <a:custGeom>
            <a:avLst/>
            <a:gdLst/>
            <a:ahLst/>
            <a:cxnLst/>
            <a:rect l="l" t="t" r="r" b="b"/>
            <a:pathLst>
              <a:path w="1365250" h="508000">
                <a:moveTo>
                  <a:pt x="0" y="0"/>
                </a:moveTo>
                <a:lnTo>
                  <a:pt x="0" y="504316"/>
                </a:lnTo>
                <a:lnTo>
                  <a:pt x="1019098" y="507491"/>
                </a:lnTo>
                <a:lnTo>
                  <a:pt x="1119378" y="507491"/>
                </a:lnTo>
                <a:lnTo>
                  <a:pt x="1124013" y="502665"/>
                </a:lnTo>
                <a:lnTo>
                  <a:pt x="1125562" y="501141"/>
                </a:lnTo>
                <a:lnTo>
                  <a:pt x="1127455" y="499490"/>
                </a:lnTo>
                <a:lnTo>
                  <a:pt x="1357884" y="269239"/>
                </a:lnTo>
                <a:lnTo>
                  <a:pt x="1363170" y="262096"/>
                </a:lnTo>
                <a:lnTo>
                  <a:pt x="1364932" y="254952"/>
                </a:lnTo>
                <a:lnTo>
                  <a:pt x="1363170" y="247808"/>
                </a:lnTo>
                <a:lnTo>
                  <a:pt x="1357884" y="240664"/>
                </a:lnTo>
                <a:lnTo>
                  <a:pt x="1128991" y="11937"/>
                </a:lnTo>
                <a:lnTo>
                  <a:pt x="1124013" y="11937"/>
                </a:lnTo>
                <a:lnTo>
                  <a:pt x="1124013" y="7112"/>
                </a:lnTo>
                <a:lnTo>
                  <a:pt x="1119378" y="7112"/>
                </a:lnTo>
                <a:lnTo>
                  <a:pt x="1114564" y="2412"/>
                </a:lnTo>
                <a:lnTo>
                  <a:pt x="1019098" y="2412"/>
                </a:lnTo>
                <a:lnTo>
                  <a:pt x="0" y="0"/>
                </a:lnTo>
                <a:close/>
              </a:path>
            </a:pathLst>
          </a:custGeom>
          <a:solidFill>
            <a:srgbClr val="35353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980033" y="274700"/>
            <a:ext cx="264160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10" dirty="0">
                <a:latin typeface="Times New Roman"/>
                <a:cs typeface="Times New Roman"/>
              </a:rPr>
              <a:t>Pulse</a:t>
            </a:r>
            <a:r>
              <a:rPr sz="2800" b="1" spc="-165" dirty="0">
                <a:latin typeface="Times New Roman"/>
                <a:cs typeface="Times New Roman"/>
              </a:rPr>
              <a:t> </a:t>
            </a:r>
            <a:r>
              <a:rPr sz="2800" b="1" spc="-10" dirty="0">
                <a:latin typeface="Times New Roman"/>
                <a:cs typeface="Times New Roman"/>
              </a:rPr>
              <a:t>Assessment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980033" y="931926"/>
            <a:ext cx="1424940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spc="-105" dirty="0">
                <a:latin typeface="Tahoma"/>
                <a:cs typeface="Tahoma"/>
              </a:rPr>
              <a:t>1-</a:t>
            </a:r>
            <a:r>
              <a:rPr sz="3200" spc="-130" dirty="0">
                <a:latin typeface="Tahoma"/>
                <a:cs typeface="Tahoma"/>
              </a:rPr>
              <a:t> </a:t>
            </a:r>
            <a:r>
              <a:rPr sz="3200" spc="-110" dirty="0">
                <a:latin typeface="Tahoma"/>
                <a:cs typeface="Tahoma"/>
              </a:rPr>
              <a:t>Rate</a:t>
            </a:r>
            <a:endParaRPr sz="3200">
              <a:latin typeface="Tahoma"/>
              <a:cs typeface="Tahoma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11125" marR="1706245" indent="-99060">
              <a:lnSpc>
                <a:spcPct val="100000"/>
              </a:lnSpc>
              <a:spcBef>
                <a:spcPts val="95"/>
              </a:spcBef>
            </a:pPr>
            <a:r>
              <a:rPr spc="-75" dirty="0"/>
              <a:t>Normal</a:t>
            </a:r>
            <a:r>
              <a:rPr spc="-195" dirty="0"/>
              <a:t> </a:t>
            </a:r>
            <a:r>
              <a:rPr spc="-254" dirty="0"/>
              <a:t>(</a:t>
            </a:r>
            <a:r>
              <a:rPr spc="-180" dirty="0"/>
              <a:t> </a:t>
            </a:r>
            <a:r>
              <a:rPr spc="-240" dirty="0"/>
              <a:t>60</a:t>
            </a:r>
            <a:r>
              <a:rPr spc="-195" dirty="0"/>
              <a:t> </a:t>
            </a:r>
            <a:r>
              <a:rPr spc="-365" dirty="0"/>
              <a:t>---</a:t>
            </a:r>
            <a:r>
              <a:rPr spc="-210" dirty="0"/>
              <a:t>100) </a:t>
            </a:r>
            <a:r>
              <a:rPr spc="50" dirty="0"/>
              <a:t>beat/</a:t>
            </a:r>
            <a:r>
              <a:rPr spc="-170" dirty="0"/>
              <a:t> </a:t>
            </a:r>
            <a:r>
              <a:rPr spc="-10" dirty="0"/>
              <a:t>Minute</a:t>
            </a:r>
          </a:p>
          <a:p>
            <a:pPr marL="12700">
              <a:lnSpc>
                <a:spcPct val="100000"/>
              </a:lnSpc>
              <a:spcBef>
                <a:spcPts val="1045"/>
              </a:spcBef>
            </a:pPr>
            <a:r>
              <a:rPr b="1" spc="-114" dirty="0">
                <a:latin typeface="Tahoma"/>
                <a:cs typeface="Tahoma"/>
              </a:rPr>
              <a:t>2-</a:t>
            </a:r>
            <a:r>
              <a:rPr b="1" spc="-95" dirty="0">
                <a:latin typeface="Tahoma"/>
                <a:cs typeface="Tahoma"/>
              </a:rPr>
              <a:t> </a:t>
            </a:r>
            <a:r>
              <a:rPr b="1" spc="-10" dirty="0">
                <a:latin typeface="Tahoma"/>
                <a:cs typeface="Tahoma"/>
              </a:rPr>
              <a:t>rhythm</a:t>
            </a:r>
          </a:p>
          <a:p>
            <a:pPr marL="12700" marR="3279775">
              <a:lnSpc>
                <a:spcPct val="100000"/>
              </a:lnSpc>
              <a:spcBef>
                <a:spcPts val="635"/>
              </a:spcBef>
            </a:pPr>
            <a:r>
              <a:rPr spc="-605" dirty="0"/>
              <a:t>*</a:t>
            </a:r>
            <a:r>
              <a:rPr spc="-204" dirty="0"/>
              <a:t> </a:t>
            </a:r>
            <a:r>
              <a:rPr spc="-65" dirty="0"/>
              <a:t>Regular </a:t>
            </a:r>
            <a:r>
              <a:rPr spc="-55" dirty="0"/>
              <a:t>Irregular</a:t>
            </a:r>
          </a:p>
          <a:p>
            <a:pPr marL="12700">
              <a:lnSpc>
                <a:spcPct val="100000"/>
              </a:lnSpc>
              <a:spcBef>
                <a:spcPts val="1050"/>
              </a:spcBef>
            </a:pPr>
            <a:r>
              <a:rPr b="1" spc="-114" dirty="0">
                <a:latin typeface="Tahoma"/>
                <a:cs typeface="Tahoma"/>
              </a:rPr>
              <a:t>3-</a:t>
            </a:r>
            <a:r>
              <a:rPr b="1" spc="-95" dirty="0">
                <a:latin typeface="Tahoma"/>
                <a:cs typeface="Tahoma"/>
              </a:rPr>
              <a:t> </a:t>
            </a:r>
            <a:r>
              <a:rPr b="1" dirty="0">
                <a:latin typeface="Tahoma"/>
                <a:cs typeface="Tahoma"/>
              </a:rPr>
              <a:t>Volume</a:t>
            </a:r>
            <a:r>
              <a:rPr b="1" spc="-155" dirty="0">
                <a:latin typeface="Tahoma"/>
                <a:cs typeface="Tahoma"/>
              </a:rPr>
              <a:t> </a:t>
            </a:r>
            <a:r>
              <a:rPr b="1" spc="-55" dirty="0">
                <a:latin typeface="Tahoma"/>
                <a:cs typeface="Tahoma"/>
              </a:rPr>
              <a:t>-</a:t>
            </a:r>
            <a:r>
              <a:rPr b="1" spc="-40" dirty="0">
                <a:latin typeface="Tahoma"/>
                <a:cs typeface="Tahoma"/>
              </a:rPr>
              <a:t>Strength</a:t>
            </a:r>
          </a:p>
          <a:p>
            <a:pPr marL="262255" indent="-249554">
              <a:lnSpc>
                <a:spcPct val="100000"/>
              </a:lnSpc>
              <a:spcBef>
                <a:spcPts val="635"/>
              </a:spcBef>
              <a:buChar char="*"/>
              <a:tabLst>
                <a:tab pos="262255" algn="l"/>
              </a:tabLst>
            </a:pPr>
            <a:r>
              <a:rPr spc="-50" dirty="0"/>
              <a:t>Bounding</a:t>
            </a:r>
            <a:r>
              <a:rPr spc="-204" dirty="0"/>
              <a:t> </a:t>
            </a:r>
            <a:r>
              <a:rPr spc="-125" dirty="0"/>
              <a:t>or</a:t>
            </a:r>
            <a:r>
              <a:rPr spc="-190" dirty="0"/>
              <a:t> </a:t>
            </a:r>
            <a:r>
              <a:rPr spc="-120" dirty="0"/>
              <a:t>strong</a:t>
            </a:r>
            <a:r>
              <a:rPr spc="-180" dirty="0"/>
              <a:t> </a:t>
            </a:r>
            <a:r>
              <a:rPr spc="-10" dirty="0"/>
              <a:t>pulse</a:t>
            </a:r>
          </a:p>
          <a:p>
            <a:pPr marL="262890" indent="-250190">
              <a:lnSpc>
                <a:spcPct val="100000"/>
              </a:lnSpc>
              <a:buChar char="*"/>
              <a:tabLst>
                <a:tab pos="262890" algn="l"/>
              </a:tabLst>
            </a:pPr>
            <a:r>
              <a:rPr spc="-75" dirty="0"/>
              <a:t>Normal</a:t>
            </a:r>
            <a:r>
              <a:rPr spc="-190" dirty="0"/>
              <a:t> </a:t>
            </a:r>
            <a:r>
              <a:rPr spc="-10" dirty="0"/>
              <a:t>pulse</a:t>
            </a:r>
          </a:p>
          <a:p>
            <a:pPr marL="111125">
              <a:lnSpc>
                <a:spcPct val="100000"/>
              </a:lnSpc>
            </a:pPr>
            <a:r>
              <a:rPr spc="-605" dirty="0"/>
              <a:t>*</a:t>
            </a:r>
            <a:r>
              <a:rPr spc="-190" dirty="0"/>
              <a:t> </a:t>
            </a:r>
            <a:r>
              <a:rPr dirty="0"/>
              <a:t>weak</a:t>
            </a:r>
            <a:r>
              <a:rPr spc="-165" dirty="0"/>
              <a:t> </a:t>
            </a:r>
            <a:r>
              <a:rPr spc="-125" dirty="0"/>
              <a:t>or</a:t>
            </a:r>
            <a:r>
              <a:rPr spc="-175" dirty="0"/>
              <a:t> </a:t>
            </a:r>
            <a:r>
              <a:rPr spc="-45" dirty="0"/>
              <a:t>threatening</a:t>
            </a:r>
            <a:r>
              <a:rPr spc="-120" dirty="0"/>
              <a:t> </a:t>
            </a:r>
            <a:r>
              <a:rPr spc="-40" dirty="0"/>
              <a:t>pulse</a:t>
            </a:r>
          </a:p>
          <a:p>
            <a:pPr marL="262255" indent="-249554">
              <a:lnSpc>
                <a:spcPct val="100000"/>
              </a:lnSpc>
              <a:buChar char="*"/>
              <a:tabLst>
                <a:tab pos="262255" algn="l"/>
              </a:tabLst>
            </a:pPr>
            <a:r>
              <a:rPr spc="-35" dirty="0"/>
              <a:t>Absent</a:t>
            </a:r>
            <a:r>
              <a:rPr spc="-185" dirty="0"/>
              <a:t> </a:t>
            </a:r>
            <a:r>
              <a:rPr dirty="0"/>
              <a:t>of</a:t>
            </a:r>
            <a:r>
              <a:rPr spc="-220" dirty="0"/>
              <a:t> </a:t>
            </a:r>
            <a:r>
              <a:rPr spc="-10" dirty="0"/>
              <a:t>pulse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0264" y="-153543"/>
            <a:ext cx="220853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0" spc="-90" dirty="0">
                <a:solidFill>
                  <a:srgbClr val="1581AA"/>
                </a:solidFill>
                <a:latin typeface="Verdana"/>
                <a:cs typeface="Verdana"/>
              </a:rPr>
              <a:t>Vital</a:t>
            </a:r>
            <a:r>
              <a:rPr sz="3600" b="0" spc="-229" dirty="0">
                <a:solidFill>
                  <a:srgbClr val="1581AA"/>
                </a:solidFill>
                <a:latin typeface="Verdana"/>
                <a:cs typeface="Verdana"/>
              </a:rPr>
              <a:t> </a:t>
            </a:r>
            <a:r>
              <a:rPr sz="3600" b="0" spc="-295" dirty="0">
                <a:solidFill>
                  <a:srgbClr val="1581AA"/>
                </a:solidFill>
                <a:latin typeface="Verdana"/>
                <a:cs typeface="Verdana"/>
              </a:rPr>
              <a:t>Signs</a:t>
            </a:r>
            <a:endParaRPr sz="3600">
              <a:latin typeface="Verdana"/>
              <a:cs typeface="Verdan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8739" y="507116"/>
            <a:ext cx="8799830" cy="629475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marR="5080" indent="-342900" algn="just">
              <a:lnSpc>
                <a:spcPct val="150000"/>
              </a:lnSpc>
              <a:spcBef>
                <a:spcPts val="95"/>
              </a:spcBef>
              <a:buClr>
                <a:srgbClr val="353535"/>
              </a:buClr>
              <a:buFont typeface="Wingdings"/>
              <a:buChar char=""/>
              <a:tabLst>
                <a:tab pos="355600" algn="l"/>
              </a:tabLst>
            </a:pPr>
            <a:r>
              <a:rPr sz="2800" b="1" dirty="0">
                <a:solidFill>
                  <a:srgbClr val="404040"/>
                </a:solidFill>
                <a:latin typeface="Times New Roman"/>
                <a:cs typeface="Times New Roman"/>
              </a:rPr>
              <a:t>Definition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:</a:t>
            </a:r>
            <a:r>
              <a:rPr sz="2800" spc="434" dirty="0">
                <a:solidFill>
                  <a:srgbClr val="404040"/>
                </a:solidFill>
                <a:latin typeface="Times New Roman"/>
                <a:cs typeface="Times New Roman"/>
              </a:rPr>
              <a:t>  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Procedure</a:t>
            </a:r>
            <a:r>
              <a:rPr sz="2800" spc="434" dirty="0">
                <a:solidFill>
                  <a:srgbClr val="404040"/>
                </a:solidFill>
                <a:latin typeface="Times New Roman"/>
                <a:cs typeface="Times New Roman"/>
              </a:rPr>
              <a:t>  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that</a:t>
            </a:r>
            <a:r>
              <a:rPr sz="2800" spc="434" dirty="0">
                <a:solidFill>
                  <a:srgbClr val="404040"/>
                </a:solidFill>
                <a:latin typeface="Times New Roman"/>
                <a:cs typeface="Times New Roman"/>
              </a:rPr>
              <a:t>  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takes</a:t>
            </a:r>
            <a:r>
              <a:rPr sz="2800" spc="440" dirty="0">
                <a:solidFill>
                  <a:srgbClr val="404040"/>
                </a:solidFill>
                <a:latin typeface="Times New Roman"/>
                <a:cs typeface="Times New Roman"/>
              </a:rPr>
              <a:t>  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the</a:t>
            </a:r>
            <a:r>
              <a:rPr sz="2800" spc="434" dirty="0">
                <a:solidFill>
                  <a:srgbClr val="404040"/>
                </a:solidFill>
                <a:latin typeface="Times New Roman"/>
                <a:cs typeface="Times New Roman"/>
              </a:rPr>
              <a:t>  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sign</a:t>
            </a:r>
            <a:r>
              <a:rPr sz="2800" spc="445" dirty="0">
                <a:solidFill>
                  <a:srgbClr val="404040"/>
                </a:solidFill>
                <a:latin typeface="Times New Roman"/>
                <a:cs typeface="Times New Roman"/>
              </a:rPr>
              <a:t>  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of</a:t>
            </a:r>
            <a:r>
              <a:rPr sz="2800" spc="445" dirty="0">
                <a:solidFill>
                  <a:srgbClr val="404040"/>
                </a:solidFill>
                <a:latin typeface="Times New Roman"/>
                <a:cs typeface="Times New Roman"/>
              </a:rPr>
              <a:t>  </a:t>
            </a:r>
            <a:r>
              <a:rPr sz="2800" spc="-10" dirty="0">
                <a:solidFill>
                  <a:srgbClr val="404040"/>
                </a:solidFill>
                <a:latin typeface="Times New Roman"/>
                <a:cs typeface="Times New Roman"/>
              </a:rPr>
              <a:t>basic 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physiology</a:t>
            </a:r>
            <a:r>
              <a:rPr sz="2800" spc="57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that</a:t>
            </a:r>
            <a:r>
              <a:rPr sz="2800" spc="58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includes</a:t>
            </a:r>
            <a:r>
              <a:rPr sz="2800" spc="57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temperature</a:t>
            </a:r>
            <a:r>
              <a:rPr sz="2800" spc="57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,</a:t>
            </a:r>
            <a:r>
              <a:rPr sz="2800" spc="57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pulse,</a:t>
            </a:r>
            <a:r>
              <a:rPr sz="2800" spc="57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Times New Roman"/>
                <a:cs typeface="Times New Roman"/>
              </a:rPr>
              <a:t>respiration 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and</a:t>
            </a:r>
            <a:r>
              <a:rPr sz="2800" spc="9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blood</a:t>
            </a:r>
            <a:r>
              <a:rPr sz="2800" spc="9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pressure.</a:t>
            </a:r>
            <a:r>
              <a:rPr sz="2800" spc="8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If</a:t>
            </a:r>
            <a:r>
              <a:rPr sz="2800" spc="9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any</a:t>
            </a:r>
            <a:r>
              <a:rPr sz="2800" spc="10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abnormality</a:t>
            </a:r>
            <a:r>
              <a:rPr sz="2800" spc="9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occurs</a:t>
            </a:r>
            <a:r>
              <a:rPr sz="2800" spc="9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in</a:t>
            </a:r>
            <a:r>
              <a:rPr sz="2800" spc="9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the</a:t>
            </a:r>
            <a:r>
              <a:rPr sz="2800" spc="9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Times New Roman"/>
                <a:cs typeface="Times New Roman"/>
              </a:rPr>
              <a:t>body, 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vital</a:t>
            </a:r>
            <a:r>
              <a:rPr sz="2800" spc="-1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signs change</a:t>
            </a:r>
            <a:r>
              <a:rPr sz="2800" spc="-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Times New Roman"/>
                <a:cs typeface="Times New Roman"/>
              </a:rPr>
              <a:t>immediately</a:t>
            </a:r>
            <a:endParaRPr sz="2800">
              <a:latin typeface="Times New Roman"/>
              <a:cs typeface="Times New Roman"/>
            </a:endParaRPr>
          </a:p>
          <a:p>
            <a:pPr marL="443230" indent="-430530">
              <a:lnSpc>
                <a:spcPct val="100000"/>
              </a:lnSpc>
              <a:spcBef>
                <a:spcPts val="2680"/>
              </a:spcBef>
              <a:buClr>
                <a:srgbClr val="353535"/>
              </a:buClr>
              <a:buFont typeface="Wingdings"/>
              <a:buChar char=""/>
              <a:tabLst>
                <a:tab pos="443230" algn="l"/>
              </a:tabLst>
            </a:pPr>
            <a:r>
              <a:rPr sz="2800" b="1" spc="-10" dirty="0">
                <a:solidFill>
                  <a:srgbClr val="404040"/>
                </a:solidFill>
                <a:latin typeface="Times New Roman"/>
                <a:cs typeface="Times New Roman"/>
              </a:rPr>
              <a:t>Purpose:</a:t>
            </a:r>
            <a:endParaRPr sz="2800">
              <a:latin typeface="Times New Roman"/>
              <a:cs typeface="Times New Roman"/>
            </a:endParaRPr>
          </a:p>
          <a:p>
            <a:pPr marL="360045" indent="-347345">
              <a:lnSpc>
                <a:spcPct val="100000"/>
              </a:lnSpc>
              <a:spcBef>
                <a:spcPts val="2685"/>
              </a:spcBef>
              <a:buAutoNum type="arabicPeriod"/>
              <a:tabLst>
                <a:tab pos="360045" algn="l"/>
              </a:tabLst>
            </a:pPr>
            <a:r>
              <a:rPr sz="2800" spc="-50" dirty="0">
                <a:solidFill>
                  <a:srgbClr val="404040"/>
                </a:solidFill>
                <a:latin typeface="Times New Roman"/>
                <a:cs typeface="Times New Roman"/>
              </a:rPr>
              <a:t>To</a:t>
            </a:r>
            <a:r>
              <a:rPr sz="2800" spc="-7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assess</a:t>
            </a:r>
            <a:r>
              <a:rPr sz="2800" spc="-7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the</a:t>
            </a:r>
            <a:r>
              <a:rPr sz="2800" spc="-8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client’s</a:t>
            </a:r>
            <a:r>
              <a:rPr sz="2800" spc="-8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Times New Roman"/>
                <a:cs typeface="Times New Roman"/>
              </a:rPr>
              <a:t>condition</a:t>
            </a:r>
            <a:endParaRPr sz="2800">
              <a:latin typeface="Times New Roman"/>
              <a:cs typeface="Times New Roman"/>
            </a:endParaRPr>
          </a:p>
          <a:p>
            <a:pPr marL="361315" indent="-348615">
              <a:lnSpc>
                <a:spcPct val="100000"/>
              </a:lnSpc>
              <a:spcBef>
                <a:spcPts val="2680"/>
              </a:spcBef>
              <a:buAutoNum type="arabicPeriod"/>
              <a:tabLst>
                <a:tab pos="361315" algn="l"/>
                <a:tab pos="5691505" algn="l"/>
              </a:tabLst>
            </a:pPr>
            <a:r>
              <a:rPr sz="2800" spc="-50" dirty="0">
                <a:solidFill>
                  <a:srgbClr val="404040"/>
                </a:solidFill>
                <a:latin typeface="Times New Roman"/>
                <a:cs typeface="Times New Roman"/>
              </a:rPr>
              <a:t>To</a:t>
            </a:r>
            <a:r>
              <a:rPr sz="2800" spc="-2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determine</a:t>
            </a:r>
            <a:r>
              <a:rPr sz="2800" spc="-3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the</a:t>
            </a:r>
            <a:r>
              <a:rPr sz="2800" spc="-3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baseline</a:t>
            </a:r>
            <a:r>
              <a:rPr sz="2800" spc="-3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values</a:t>
            </a:r>
            <a:r>
              <a:rPr sz="2800" spc="-3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spc="-25" dirty="0">
                <a:solidFill>
                  <a:srgbClr val="404040"/>
                </a:solidFill>
                <a:latin typeface="Times New Roman"/>
                <a:cs typeface="Times New Roman"/>
              </a:rPr>
              <a:t>for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	</a:t>
            </a:r>
            <a:r>
              <a:rPr sz="2800" spc="-10" dirty="0">
                <a:solidFill>
                  <a:srgbClr val="404040"/>
                </a:solidFill>
                <a:latin typeface="Times New Roman"/>
                <a:cs typeface="Times New Roman"/>
              </a:rPr>
              <a:t>comparisons</a:t>
            </a:r>
            <a:endParaRPr sz="2800">
              <a:latin typeface="Times New Roman"/>
              <a:cs typeface="Times New Roman"/>
            </a:endParaRPr>
          </a:p>
          <a:p>
            <a:pPr marL="12700" marR="6985" indent="-12700">
              <a:lnSpc>
                <a:spcPct val="150000"/>
              </a:lnSpc>
              <a:spcBef>
                <a:spcPts val="1000"/>
              </a:spcBef>
              <a:buAutoNum type="arabicPeriod"/>
              <a:tabLst>
                <a:tab pos="279400" algn="l"/>
                <a:tab pos="816610" algn="l"/>
                <a:tab pos="1832610" algn="l"/>
                <a:tab pos="3143885" algn="l"/>
                <a:tab pos="3826510" algn="l"/>
                <a:tab pos="5928360" algn="l"/>
                <a:tab pos="6372225" algn="l"/>
                <a:tab pos="6974840" algn="l"/>
                <a:tab pos="8488680" algn="l"/>
              </a:tabLst>
            </a:pPr>
            <a:r>
              <a:rPr sz="2800" spc="-25" dirty="0">
                <a:solidFill>
                  <a:srgbClr val="404040"/>
                </a:solidFill>
                <a:latin typeface="Times New Roman"/>
                <a:cs typeface="Times New Roman"/>
              </a:rPr>
              <a:t>	To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	</a:t>
            </a:r>
            <a:r>
              <a:rPr sz="2800" spc="-10" dirty="0">
                <a:solidFill>
                  <a:srgbClr val="404040"/>
                </a:solidFill>
                <a:latin typeface="Times New Roman"/>
                <a:cs typeface="Times New Roman"/>
              </a:rPr>
              <a:t>detect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	</a:t>
            </a:r>
            <a:r>
              <a:rPr sz="2800" spc="-10" dirty="0">
                <a:solidFill>
                  <a:srgbClr val="404040"/>
                </a:solidFill>
                <a:latin typeface="Times New Roman"/>
                <a:cs typeface="Times New Roman"/>
              </a:rPr>
              <a:t>changes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	</a:t>
            </a:r>
            <a:r>
              <a:rPr sz="2800" spc="-25" dirty="0">
                <a:solidFill>
                  <a:srgbClr val="404040"/>
                </a:solidFill>
                <a:latin typeface="Times New Roman"/>
                <a:cs typeface="Times New Roman"/>
              </a:rPr>
              <a:t>and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	</a:t>
            </a:r>
            <a:r>
              <a:rPr sz="2800" spc="-10" dirty="0">
                <a:solidFill>
                  <a:srgbClr val="404040"/>
                </a:solidFill>
                <a:latin typeface="Times New Roman"/>
                <a:cs typeface="Times New Roman"/>
              </a:rPr>
              <a:t>abnormalities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	</a:t>
            </a:r>
            <a:r>
              <a:rPr sz="2800" spc="-25" dirty="0">
                <a:solidFill>
                  <a:srgbClr val="404040"/>
                </a:solidFill>
                <a:latin typeface="Times New Roman"/>
                <a:cs typeface="Times New Roman"/>
              </a:rPr>
              <a:t>in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	</a:t>
            </a:r>
            <a:r>
              <a:rPr sz="2800" spc="-25" dirty="0">
                <a:solidFill>
                  <a:srgbClr val="404040"/>
                </a:solidFill>
                <a:latin typeface="Times New Roman"/>
                <a:cs typeface="Times New Roman"/>
              </a:rPr>
              <a:t>the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	</a:t>
            </a:r>
            <a:r>
              <a:rPr sz="2800" spc="-10" dirty="0">
                <a:solidFill>
                  <a:srgbClr val="404040"/>
                </a:solidFill>
                <a:latin typeface="Times New Roman"/>
                <a:cs typeface="Times New Roman"/>
              </a:rPr>
              <a:t>condition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	</a:t>
            </a:r>
            <a:r>
              <a:rPr sz="2800" spc="-25" dirty="0">
                <a:solidFill>
                  <a:srgbClr val="404040"/>
                </a:solidFill>
                <a:latin typeface="Times New Roman"/>
                <a:cs typeface="Times New Roman"/>
              </a:rPr>
              <a:t>of </a:t>
            </a:r>
            <a:r>
              <a:rPr sz="2800" spc="-10" dirty="0">
                <a:solidFill>
                  <a:srgbClr val="404040"/>
                </a:solidFill>
                <a:latin typeface="Times New Roman"/>
                <a:cs typeface="Times New Roman"/>
              </a:rPr>
              <a:t>client</a:t>
            </a:r>
            <a:r>
              <a:rPr sz="2800" spc="-10" dirty="0">
                <a:latin typeface="Times New Roman"/>
                <a:cs typeface="Times New Roman"/>
              </a:rPr>
              <a:t>.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3" name="object 3"/>
            <p:cNvSpPr/>
            <p:nvPr/>
          </p:nvSpPr>
          <p:spPr>
            <a:xfrm>
              <a:off x="0" y="711708"/>
              <a:ext cx="1365250" cy="508000"/>
            </a:xfrm>
            <a:custGeom>
              <a:avLst/>
              <a:gdLst/>
              <a:ahLst/>
              <a:cxnLst/>
              <a:rect l="l" t="t" r="r" b="b"/>
              <a:pathLst>
                <a:path w="1365250" h="508000">
                  <a:moveTo>
                    <a:pt x="0" y="0"/>
                  </a:moveTo>
                  <a:lnTo>
                    <a:pt x="0" y="504316"/>
                  </a:lnTo>
                  <a:lnTo>
                    <a:pt x="1019098" y="507491"/>
                  </a:lnTo>
                  <a:lnTo>
                    <a:pt x="1119378" y="507491"/>
                  </a:lnTo>
                  <a:lnTo>
                    <a:pt x="1124013" y="502665"/>
                  </a:lnTo>
                  <a:lnTo>
                    <a:pt x="1125562" y="501141"/>
                  </a:lnTo>
                  <a:lnTo>
                    <a:pt x="1127455" y="499490"/>
                  </a:lnTo>
                  <a:lnTo>
                    <a:pt x="1357884" y="269239"/>
                  </a:lnTo>
                  <a:lnTo>
                    <a:pt x="1363170" y="262096"/>
                  </a:lnTo>
                  <a:lnTo>
                    <a:pt x="1364932" y="254952"/>
                  </a:lnTo>
                  <a:lnTo>
                    <a:pt x="1363170" y="247808"/>
                  </a:lnTo>
                  <a:lnTo>
                    <a:pt x="1357884" y="240664"/>
                  </a:lnTo>
                  <a:lnTo>
                    <a:pt x="1128991" y="11937"/>
                  </a:lnTo>
                  <a:lnTo>
                    <a:pt x="1124013" y="11937"/>
                  </a:lnTo>
                  <a:lnTo>
                    <a:pt x="1124013" y="7112"/>
                  </a:lnTo>
                  <a:lnTo>
                    <a:pt x="1119378" y="7112"/>
                  </a:lnTo>
                  <a:lnTo>
                    <a:pt x="1114564" y="2412"/>
                  </a:lnTo>
                  <a:lnTo>
                    <a:pt x="1019098" y="241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5353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4000" cy="6857998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711708"/>
            <a:ext cx="1365250" cy="508000"/>
          </a:xfrm>
          <a:custGeom>
            <a:avLst/>
            <a:gdLst/>
            <a:ahLst/>
            <a:cxnLst/>
            <a:rect l="l" t="t" r="r" b="b"/>
            <a:pathLst>
              <a:path w="1365250" h="508000">
                <a:moveTo>
                  <a:pt x="0" y="0"/>
                </a:moveTo>
                <a:lnTo>
                  <a:pt x="0" y="504316"/>
                </a:lnTo>
                <a:lnTo>
                  <a:pt x="1019098" y="507491"/>
                </a:lnTo>
                <a:lnTo>
                  <a:pt x="1119378" y="507491"/>
                </a:lnTo>
                <a:lnTo>
                  <a:pt x="1124013" y="502665"/>
                </a:lnTo>
                <a:lnTo>
                  <a:pt x="1125562" y="501141"/>
                </a:lnTo>
                <a:lnTo>
                  <a:pt x="1127455" y="499490"/>
                </a:lnTo>
                <a:lnTo>
                  <a:pt x="1357884" y="269239"/>
                </a:lnTo>
                <a:lnTo>
                  <a:pt x="1363170" y="262096"/>
                </a:lnTo>
                <a:lnTo>
                  <a:pt x="1364932" y="254952"/>
                </a:lnTo>
                <a:lnTo>
                  <a:pt x="1363170" y="247808"/>
                </a:lnTo>
                <a:lnTo>
                  <a:pt x="1357884" y="240664"/>
                </a:lnTo>
                <a:lnTo>
                  <a:pt x="1128991" y="11937"/>
                </a:lnTo>
                <a:lnTo>
                  <a:pt x="1124013" y="11937"/>
                </a:lnTo>
                <a:lnTo>
                  <a:pt x="1124013" y="7112"/>
                </a:lnTo>
                <a:lnTo>
                  <a:pt x="1119378" y="7112"/>
                </a:lnTo>
                <a:lnTo>
                  <a:pt x="1114564" y="2412"/>
                </a:lnTo>
                <a:lnTo>
                  <a:pt x="1019098" y="2412"/>
                </a:lnTo>
                <a:lnTo>
                  <a:pt x="0" y="0"/>
                </a:lnTo>
                <a:close/>
              </a:path>
            </a:pathLst>
          </a:custGeom>
          <a:solidFill>
            <a:srgbClr val="353535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00558" y="2304542"/>
            <a:ext cx="633984" cy="451103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00558" y="3767963"/>
            <a:ext cx="633984" cy="451104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00558" y="4499178"/>
            <a:ext cx="633984" cy="451408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187858" y="1271961"/>
            <a:ext cx="8491855" cy="3684904"/>
          </a:xfrm>
          <a:prstGeom prst="rect">
            <a:avLst/>
          </a:prstGeom>
        </p:spPr>
        <p:txBody>
          <a:bodyPr vert="horz" wrap="square" lIns="0" tIns="257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025"/>
              </a:spcBef>
            </a:pPr>
            <a:r>
              <a:rPr sz="3200" b="1" spc="-20" dirty="0">
                <a:latin typeface="Times New Roman"/>
                <a:cs typeface="Times New Roman"/>
              </a:rPr>
              <a:t>Variances</a:t>
            </a:r>
            <a:r>
              <a:rPr sz="3200" b="1" spc="-90" dirty="0">
                <a:latin typeface="Times New Roman"/>
                <a:cs typeface="Times New Roman"/>
              </a:rPr>
              <a:t> </a:t>
            </a:r>
            <a:r>
              <a:rPr sz="3200" b="1" dirty="0">
                <a:latin typeface="Times New Roman"/>
                <a:cs typeface="Times New Roman"/>
              </a:rPr>
              <a:t>in</a:t>
            </a:r>
            <a:r>
              <a:rPr sz="3200" b="1" spc="-60" dirty="0">
                <a:latin typeface="Times New Roman"/>
                <a:cs typeface="Times New Roman"/>
              </a:rPr>
              <a:t> </a:t>
            </a:r>
            <a:r>
              <a:rPr sz="3200" b="1" dirty="0">
                <a:latin typeface="Times New Roman"/>
                <a:cs typeface="Times New Roman"/>
              </a:rPr>
              <a:t>Pulse</a:t>
            </a:r>
            <a:r>
              <a:rPr sz="3200" b="1" spc="-55" dirty="0">
                <a:latin typeface="Times New Roman"/>
                <a:cs typeface="Times New Roman"/>
              </a:rPr>
              <a:t> </a:t>
            </a:r>
            <a:r>
              <a:rPr sz="3200" b="1" spc="-20" dirty="0">
                <a:latin typeface="Times New Roman"/>
                <a:cs typeface="Times New Roman"/>
              </a:rPr>
              <a:t>Rate</a:t>
            </a:r>
            <a:endParaRPr sz="3200">
              <a:latin typeface="Times New Roman"/>
              <a:cs typeface="Times New Roman"/>
            </a:endParaRPr>
          </a:p>
          <a:p>
            <a:pPr marL="12700" marR="5080" indent="316865">
              <a:lnSpc>
                <a:spcPct val="150000"/>
              </a:lnSpc>
            </a:pPr>
            <a:r>
              <a:rPr sz="3200" b="1" spc="-20" dirty="0">
                <a:latin typeface="Times New Roman"/>
                <a:cs typeface="Times New Roman"/>
              </a:rPr>
              <a:t>Tachycardia:</a:t>
            </a:r>
            <a:r>
              <a:rPr sz="3200" b="1" spc="-5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pulse</a:t>
            </a:r>
            <a:r>
              <a:rPr sz="3200" spc="-3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rate</a:t>
            </a:r>
            <a:r>
              <a:rPr sz="3200" spc="-3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more</a:t>
            </a:r>
            <a:r>
              <a:rPr sz="3200" spc="-3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than</a:t>
            </a:r>
            <a:r>
              <a:rPr sz="3200" spc="-1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100</a:t>
            </a:r>
            <a:r>
              <a:rPr sz="3200" spc="-3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bpm</a:t>
            </a:r>
            <a:r>
              <a:rPr sz="3200" spc="-40" dirty="0">
                <a:latin typeface="Times New Roman"/>
                <a:cs typeface="Times New Roman"/>
              </a:rPr>
              <a:t> </a:t>
            </a:r>
            <a:r>
              <a:rPr sz="3200" spc="-10" dirty="0">
                <a:latin typeface="Times New Roman"/>
                <a:cs typeface="Times New Roman"/>
              </a:rPr>
              <a:t>(beat </a:t>
            </a:r>
            <a:r>
              <a:rPr sz="3200" dirty="0">
                <a:latin typeface="Times New Roman"/>
                <a:cs typeface="Times New Roman"/>
              </a:rPr>
              <a:t>per</a:t>
            </a:r>
            <a:r>
              <a:rPr sz="3200" spc="-15" dirty="0">
                <a:latin typeface="Times New Roman"/>
                <a:cs typeface="Times New Roman"/>
              </a:rPr>
              <a:t> </a:t>
            </a:r>
            <a:r>
              <a:rPr sz="3200" spc="-10" dirty="0">
                <a:latin typeface="Times New Roman"/>
                <a:cs typeface="Times New Roman"/>
              </a:rPr>
              <a:t>minuet)</a:t>
            </a:r>
            <a:endParaRPr sz="3200">
              <a:latin typeface="Times New Roman"/>
              <a:cs typeface="Times New Roman"/>
            </a:endParaRPr>
          </a:p>
          <a:p>
            <a:pPr marL="329565">
              <a:lnSpc>
                <a:spcPct val="100000"/>
              </a:lnSpc>
              <a:spcBef>
                <a:spcPts val="1925"/>
              </a:spcBef>
            </a:pPr>
            <a:r>
              <a:rPr sz="3200" b="1" dirty="0">
                <a:latin typeface="Times New Roman"/>
                <a:cs typeface="Times New Roman"/>
              </a:rPr>
              <a:t>Bradycardia</a:t>
            </a:r>
            <a:r>
              <a:rPr sz="3200" dirty="0">
                <a:latin typeface="Times New Roman"/>
                <a:cs typeface="Times New Roman"/>
              </a:rPr>
              <a:t>:</a:t>
            </a:r>
            <a:r>
              <a:rPr sz="3200" spc="-7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pulse</a:t>
            </a:r>
            <a:r>
              <a:rPr sz="3200" spc="-2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rate</a:t>
            </a:r>
            <a:r>
              <a:rPr sz="3200" spc="-4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less</a:t>
            </a:r>
            <a:r>
              <a:rPr sz="3200" spc="-2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than</a:t>
            </a:r>
            <a:r>
              <a:rPr sz="3200" spc="-2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60</a:t>
            </a:r>
            <a:r>
              <a:rPr sz="3200" spc="-40" dirty="0">
                <a:latin typeface="Times New Roman"/>
                <a:cs typeface="Times New Roman"/>
              </a:rPr>
              <a:t> </a:t>
            </a:r>
            <a:r>
              <a:rPr sz="3200" spc="-25" dirty="0">
                <a:latin typeface="Times New Roman"/>
                <a:cs typeface="Times New Roman"/>
              </a:rPr>
              <a:t>bpm</a:t>
            </a:r>
            <a:endParaRPr sz="3200">
              <a:latin typeface="Times New Roman"/>
              <a:cs typeface="Times New Roman"/>
            </a:endParaRPr>
          </a:p>
          <a:p>
            <a:pPr marL="329565">
              <a:lnSpc>
                <a:spcPct val="100000"/>
              </a:lnSpc>
              <a:spcBef>
                <a:spcPts val="1920"/>
              </a:spcBef>
            </a:pPr>
            <a:r>
              <a:rPr sz="3200" b="1" dirty="0">
                <a:latin typeface="Times New Roman"/>
                <a:cs typeface="Times New Roman"/>
              </a:rPr>
              <a:t>Dysrhythmia</a:t>
            </a:r>
            <a:r>
              <a:rPr sz="3200" b="1" spc="-4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(arrhythmia):</a:t>
            </a:r>
            <a:r>
              <a:rPr sz="3200" spc="-5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irregular</a:t>
            </a:r>
            <a:r>
              <a:rPr sz="3200" spc="-30" dirty="0">
                <a:latin typeface="Times New Roman"/>
                <a:cs typeface="Times New Roman"/>
              </a:rPr>
              <a:t> </a:t>
            </a:r>
            <a:r>
              <a:rPr sz="3200" spc="-10" dirty="0">
                <a:latin typeface="Times New Roman"/>
                <a:cs typeface="Times New Roman"/>
              </a:rPr>
              <a:t>rhythm</a:t>
            </a:r>
            <a:endParaRPr sz="3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711708"/>
            <a:ext cx="1365250" cy="508000"/>
          </a:xfrm>
          <a:custGeom>
            <a:avLst/>
            <a:gdLst/>
            <a:ahLst/>
            <a:cxnLst/>
            <a:rect l="l" t="t" r="r" b="b"/>
            <a:pathLst>
              <a:path w="1365250" h="508000">
                <a:moveTo>
                  <a:pt x="0" y="0"/>
                </a:moveTo>
                <a:lnTo>
                  <a:pt x="0" y="504316"/>
                </a:lnTo>
                <a:lnTo>
                  <a:pt x="1019098" y="507491"/>
                </a:lnTo>
                <a:lnTo>
                  <a:pt x="1119378" y="507491"/>
                </a:lnTo>
                <a:lnTo>
                  <a:pt x="1124013" y="502665"/>
                </a:lnTo>
                <a:lnTo>
                  <a:pt x="1125562" y="501141"/>
                </a:lnTo>
                <a:lnTo>
                  <a:pt x="1127455" y="499490"/>
                </a:lnTo>
                <a:lnTo>
                  <a:pt x="1357884" y="269239"/>
                </a:lnTo>
                <a:lnTo>
                  <a:pt x="1363170" y="262096"/>
                </a:lnTo>
                <a:lnTo>
                  <a:pt x="1364932" y="254952"/>
                </a:lnTo>
                <a:lnTo>
                  <a:pt x="1363170" y="247808"/>
                </a:lnTo>
                <a:lnTo>
                  <a:pt x="1357884" y="240664"/>
                </a:lnTo>
                <a:lnTo>
                  <a:pt x="1128991" y="11937"/>
                </a:lnTo>
                <a:lnTo>
                  <a:pt x="1124013" y="11937"/>
                </a:lnTo>
                <a:lnTo>
                  <a:pt x="1124013" y="7112"/>
                </a:lnTo>
                <a:lnTo>
                  <a:pt x="1119378" y="7112"/>
                </a:lnTo>
                <a:lnTo>
                  <a:pt x="1114564" y="2412"/>
                </a:lnTo>
                <a:lnTo>
                  <a:pt x="1019098" y="2412"/>
                </a:lnTo>
                <a:lnTo>
                  <a:pt x="0" y="0"/>
                </a:lnTo>
                <a:close/>
              </a:path>
            </a:pathLst>
          </a:custGeom>
          <a:solidFill>
            <a:srgbClr val="35353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0" dirty="0"/>
              <a:t>Procedure</a:t>
            </a:r>
            <a:r>
              <a:rPr spc="-85" dirty="0"/>
              <a:t> </a:t>
            </a:r>
            <a:r>
              <a:rPr dirty="0"/>
              <a:t>to</a:t>
            </a:r>
            <a:r>
              <a:rPr spc="-80" dirty="0"/>
              <a:t> </a:t>
            </a:r>
            <a:r>
              <a:rPr dirty="0"/>
              <a:t>checking</a:t>
            </a:r>
            <a:r>
              <a:rPr spc="-45" dirty="0"/>
              <a:t> </a:t>
            </a:r>
            <a:r>
              <a:rPr dirty="0"/>
              <a:t>pulse</a:t>
            </a:r>
            <a:r>
              <a:rPr spc="-80" dirty="0"/>
              <a:t> </a:t>
            </a:r>
            <a:r>
              <a:rPr spc="-10" dirty="0"/>
              <a:t>rate: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80264" y="1268608"/>
            <a:ext cx="8649970" cy="5436870"/>
          </a:xfrm>
          <a:prstGeom prst="rect">
            <a:avLst/>
          </a:prstGeom>
        </p:spPr>
        <p:txBody>
          <a:bodyPr vert="horz" wrap="square" lIns="0" tIns="2254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775"/>
              </a:spcBef>
            </a:pPr>
            <a:r>
              <a:rPr sz="2800" spc="-10" dirty="0">
                <a:latin typeface="Times New Roman"/>
                <a:cs typeface="Times New Roman"/>
              </a:rPr>
              <a:t>1-</a:t>
            </a:r>
            <a:r>
              <a:rPr sz="2800" spc="-30" dirty="0">
                <a:latin typeface="Times New Roman"/>
                <a:cs typeface="Times New Roman"/>
              </a:rPr>
              <a:t>Wash</a:t>
            </a:r>
            <a:r>
              <a:rPr sz="2800" spc="-9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your</a:t>
            </a:r>
            <a:r>
              <a:rPr sz="2800" spc="-9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hands.</a:t>
            </a:r>
            <a:endParaRPr sz="2800">
              <a:latin typeface="Times New Roman"/>
              <a:cs typeface="Times New Roman"/>
            </a:endParaRPr>
          </a:p>
          <a:p>
            <a:pPr marL="366395" indent="-353695">
              <a:lnSpc>
                <a:spcPct val="100000"/>
              </a:lnSpc>
              <a:spcBef>
                <a:spcPts val="1680"/>
              </a:spcBef>
              <a:buAutoNum type="arabicPeriod" startAt="2"/>
              <a:tabLst>
                <a:tab pos="366395" algn="l"/>
              </a:tabLst>
            </a:pPr>
            <a:r>
              <a:rPr sz="2800" dirty="0">
                <a:latin typeface="Times New Roman"/>
                <a:cs typeface="Times New Roman"/>
              </a:rPr>
              <a:t>Prepare</a:t>
            </a:r>
            <a:r>
              <a:rPr sz="2800" spc="-4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all</a:t>
            </a:r>
            <a:r>
              <a:rPr sz="2800" spc="-4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required</a:t>
            </a:r>
            <a:r>
              <a:rPr sz="2800" spc="-5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equipment’s.</a:t>
            </a:r>
            <a:endParaRPr sz="2800">
              <a:latin typeface="Times New Roman"/>
              <a:cs typeface="Times New Roman"/>
            </a:endParaRPr>
          </a:p>
          <a:p>
            <a:pPr marL="367030" indent="-354330">
              <a:lnSpc>
                <a:spcPct val="100000"/>
              </a:lnSpc>
              <a:spcBef>
                <a:spcPts val="1680"/>
              </a:spcBef>
              <a:buAutoNum type="arabicPeriod" startAt="2"/>
              <a:tabLst>
                <a:tab pos="367030" algn="l"/>
              </a:tabLst>
            </a:pPr>
            <a:r>
              <a:rPr sz="2800" dirty="0">
                <a:latin typeface="Times New Roman"/>
                <a:cs typeface="Times New Roman"/>
              </a:rPr>
              <a:t>Introduce</a:t>
            </a:r>
            <a:r>
              <a:rPr sz="2800" spc="-7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your</a:t>
            </a:r>
            <a:r>
              <a:rPr sz="2800" spc="-4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self</a:t>
            </a:r>
            <a:r>
              <a:rPr sz="2800" spc="-5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and</a:t>
            </a:r>
            <a:r>
              <a:rPr sz="2800" spc="-5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explain</a:t>
            </a:r>
            <a:r>
              <a:rPr sz="2800" spc="-5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procedure</a:t>
            </a:r>
            <a:r>
              <a:rPr sz="2800" spc="-5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to</a:t>
            </a:r>
            <a:r>
              <a:rPr sz="2800" spc="-5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client.</a:t>
            </a:r>
            <a:endParaRPr sz="2800">
              <a:latin typeface="Times New Roman"/>
              <a:cs typeface="Times New Roman"/>
            </a:endParaRPr>
          </a:p>
          <a:p>
            <a:pPr marL="366395" indent="-353695">
              <a:lnSpc>
                <a:spcPct val="100000"/>
              </a:lnSpc>
              <a:spcBef>
                <a:spcPts val="1680"/>
              </a:spcBef>
              <a:buAutoNum type="arabicPeriod" startAt="2"/>
              <a:tabLst>
                <a:tab pos="366395" algn="l"/>
              </a:tabLst>
            </a:pPr>
            <a:r>
              <a:rPr sz="2800" dirty="0">
                <a:latin typeface="Times New Roman"/>
                <a:cs typeface="Times New Roman"/>
              </a:rPr>
              <a:t>Provide</a:t>
            </a:r>
            <a:r>
              <a:rPr sz="2800" spc="-3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for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client</a:t>
            </a:r>
            <a:r>
              <a:rPr sz="2800" spc="-4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privacy.</a:t>
            </a:r>
            <a:endParaRPr sz="2800">
              <a:latin typeface="Times New Roman"/>
              <a:cs typeface="Times New Roman"/>
            </a:endParaRPr>
          </a:p>
          <a:p>
            <a:pPr marL="457200" indent="-356235">
              <a:lnSpc>
                <a:spcPct val="100000"/>
              </a:lnSpc>
              <a:spcBef>
                <a:spcPts val="1685"/>
              </a:spcBef>
              <a:buAutoNum type="arabicPeriod" startAt="2"/>
              <a:tabLst>
                <a:tab pos="457200" algn="l"/>
              </a:tabLst>
            </a:pPr>
            <a:r>
              <a:rPr sz="2800" dirty="0">
                <a:latin typeface="Times New Roman"/>
                <a:cs typeface="Times New Roman"/>
              </a:rPr>
              <a:t>Select</a:t>
            </a:r>
            <a:r>
              <a:rPr sz="2800" spc="-3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the</a:t>
            </a:r>
            <a:r>
              <a:rPr sz="2800" spc="-4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pulse</a:t>
            </a:r>
            <a:r>
              <a:rPr sz="2800" spc="-4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point.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20" dirty="0">
                <a:latin typeface="Times New Roman"/>
                <a:cs typeface="Times New Roman"/>
              </a:rPr>
              <a:t>Normally,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the</a:t>
            </a:r>
            <a:r>
              <a:rPr sz="2800" spc="-4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radial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pulse</a:t>
            </a:r>
            <a:r>
              <a:rPr sz="2800" spc="-4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is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taken.</a:t>
            </a:r>
            <a:endParaRPr sz="2800">
              <a:latin typeface="Times New Roman"/>
              <a:cs typeface="Times New Roman"/>
            </a:endParaRPr>
          </a:p>
          <a:p>
            <a:pPr marL="346710" indent="-334010">
              <a:lnSpc>
                <a:spcPct val="100000"/>
              </a:lnSpc>
              <a:spcBef>
                <a:spcPts val="1680"/>
              </a:spcBef>
              <a:buAutoNum type="arabicPeriod" startAt="2"/>
              <a:tabLst>
                <a:tab pos="346710" algn="l"/>
              </a:tabLst>
            </a:pPr>
            <a:r>
              <a:rPr sz="2800" dirty="0">
                <a:latin typeface="Times New Roman"/>
                <a:cs typeface="Times New Roman"/>
              </a:rPr>
              <a:t>Assist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the</a:t>
            </a:r>
            <a:r>
              <a:rPr sz="2800" spc="-3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client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to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a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comfortable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resting</a:t>
            </a:r>
            <a:r>
              <a:rPr sz="2800" spc="-3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position.</a:t>
            </a:r>
            <a:endParaRPr sz="2800">
              <a:latin typeface="Times New Roman"/>
              <a:cs typeface="Times New Roman"/>
            </a:endParaRPr>
          </a:p>
          <a:p>
            <a:pPr marL="436880" indent="-335915">
              <a:lnSpc>
                <a:spcPct val="100000"/>
              </a:lnSpc>
              <a:spcBef>
                <a:spcPts val="1680"/>
              </a:spcBef>
              <a:buAutoNum type="arabicPeriod" startAt="2"/>
              <a:tabLst>
                <a:tab pos="436880" algn="l"/>
              </a:tabLst>
            </a:pPr>
            <a:r>
              <a:rPr sz="2800" dirty="0">
                <a:latin typeface="Times New Roman"/>
                <a:cs typeface="Times New Roman"/>
              </a:rPr>
              <a:t>Assess</a:t>
            </a:r>
            <a:r>
              <a:rPr sz="2800" spc="-4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the</a:t>
            </a:r>
            <a:r>
              <a:rPr sz="2800" spc="-4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pulse</a:t>
            </a:r>
            <a:r>
              <a:rPr sz="2800" spc="-4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rhythm</a:t>
            </a:r>
            <a:r>
              <a:rPr sz="2800" spc="-3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and</a:t>
            </a:r>
            <a:r>
              <a:rPr sz="2800" spc="-4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volume</a:t>
            </a:r>
            <a:r>
              <a:rPr sz="2800" spc="-3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for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1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minute.</a:t>
            </a:r>
            <a:endParaRPr sz="2800">
              <a:latin typeface="Times New Roman"/>
              <a:cs typeface="Times New Roman"/>
            </a:endParaRPr>
          </a:p>
          <a:p>
            <a:pPr marL="12700" marR="331470" indent="444500">
              <a:lnSpc>
                <a:spcPct val="100000"/>
              </a:lnSpc>
              <a:spcBef>
                <a:spcPts val="600"/>
              </a:spcBef>
              <a:buAutoNum type="arabicPeriod" startAt="2"/>
              <a:tabLst>
                <a:tab pos="457200" algn="l"/>
              </a:tabLst>
            </a:pPr>
            <a:r>
              <a:rPr sz="2800" dirty="0">
                <a:latin typeface="Times New Roman"/>
                <a:cs typeface="Times New Roman"/>
              </a:rPr>
              <a:t>Document</a:t>
            </a:r>
            <a:r>
              <a:rPr sz="2800" spc="-4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the</a:t>
            </a:r>
            <a:r>
              <a:rPr sz="2800" spc="-5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pulse</a:t>
            </a:r>
            <a:r>
              <a:rPr sz="2800" spc="-6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rate,</a:t>
            </a:r>
            <a:r>
              <a:rPr sz="2800" spc="-4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rhythm,</a:t>
            </a:r>
            <a:r>
              <a:rPr sz="2800" spc="-3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and</a:t>
            </a:r>
            <a:r>
              <a:rPr sz="2800" spc="-5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volume</a:t>
            </a:r>
            <a:r>
              <a:rPr sz="2800" spc="-5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and</a:t>
            </a:r>
            <a:r>
              <a:rPr sz="2800" spc="-50" dirty="0">
                <a:latin typeface="Times New Roman"/>
                <a:cs typeface="Times New Roman"/>
              </a:rPr>
              <a:t> </a:t>
            </a:r>
            <a:r>
              <a:rPr sz="2800" spc="-20" dirty="0">
                <a:latin typeface="Times New Roman"/>
                <a:cs typeface="Times New Roman"/>
              </a:rPr>
              <a:t>your </a:t>
            </a:r>
            <a:r>
              <a:rPr sz="2800" dirty="0">
                <a:latin typeface="Times New Roman"/>
                <a:cs typeface="Times New Roman"/>
              </a:rPr>
              <a:t>actions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in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the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client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record.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3" name="object 3"/>
            <p:cNvSpPr/>
            <p:nvPr/>
          </p:nvSpPr>
          <p:spPr>
            <a:xfrm>
              <a:off x="0" y="711708"/>
              <a:ext cx="1365250" cy="508000"/>
            </a:xfrm>
            <a:custGeom>
              <a:avLst/>
              <a:gdLst/>
              <a:ahLst/>
              <a:cxnLst/>
              <a:rect l="l" t="t" r="r" b="b"/>
              <a:pathLst>
                <a:path w="1365250" h="508000">
                  <a:moveTo>
                    <a:pt x="0" y="0"/>
                  </a:moveTo>
                  <a:lnTo>
                    <a:pt x="0" y="504316"/>
                  </a:lnTo>
                  <a:lnTo>
                    <a:pt x="1019098" y="507491"/>
                  </a:lnTo>
                  <a:lnTo>
                    <a:pt x="1119378" y="507491"/>
                  </a:lnTo>
                  <a:lnTo>
                    <a:pt x="1124013" y="502665"/>
                  </a:lnTo>
                  <a:lnTo>
                    <a:pt x="1125562" y="501141"/>
                  </a:lnTo>
                  <a:lnTo>
                    <a:pt x="1127455" y="499490"/>
                  </a:lnTo>
                  <a:lnTo>
                    <a:pt x="1357884" y="269239"/>
                  </a:lnTo>
                  <a:lnTo>
                    <a:pt x="1363170" y="262096"/>
                  </a:lnTo>
                  <a:lnTo>
                    <a:pt x="1364932" y="254952"/>
                  </a:lnTo>
                  <a:lnTo>
                    <a:pt x="1363170" y="247808"/>
                  </a:lnTo>
                  <a:lnTo>
                    <a:pt x="1357884" y="240664"/>
                  </a:lnTo>
                  <a:lnTo>
                    <a:pt x="1128991" y="11937"/>
                  </a:lnTo>
                  <a:lnTo>
                    <a:pt x="1124013" y="11937"/>
                  </a:lnTo>
                  <a:lnTo>
                    <a:pt x="1124013" y="7112"/>
                  </a:lnTo>
                  <a:lnTo>
                    <a:pt x="1119378" y="7112"/>
                  </a:lnTo>
                  <a:lnTo>
                    <a:pt x="1114564" y="2412"/>
                  </a:lnTo>
                  <a:lnTo>
                    <a:pt x="1019098" y="241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5353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4000" cy="6857998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940" y="958088"/>
            <a:ext cx="4947285" cy="43745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dirty="0">
                <a:solidFill>
                  <a:srgbClr val="404040"/>
                </a:solidFill>
                <a:latin typeface="Times New Roman"/>
                <a:cs typeface="Times New Roman"/>
              </a:rPr>
              <a:t>What</a:t>
            </a:r>
            <a:r>
              <a:rPr sz="3600" b="1" spc="-8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600" b="1" dirty="0">
                <a:solidFill>
                  <a:srgbClr val="404040"/>
                </a:solidFill>
                <a:latin typeface="Times New Roman"/>
                <a:cs typeface="Times New Roman"/>
              </a:rPr>
              <a:t>are</a:t>
            </a:r>
            <a:r>
              <a:rPr sz="3600" b="1" spc="-8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600" b="1" dirty="0">
                <a:solidFill>
                  <a:srgbClr val="404040"/>
                </a:solidFill>
                <a:latin typeface="Times New Roman"/>
                <a:cs typeface="Times New Roman"/>
              </a:rPr>
              <a:t>the</a:t>
            </a:r>
            <a:r>
              <a:rPr sz="3600" b="1" spc="-14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600" b="1" dirty="0">
                <a:solidFill>
                  <a:srgbClr val="404040"/>
                </a:solidFill>
                <a:latin typeface="Times New Roman"/>
                <a:cs typeface="Times New Roman"/>
              </a:rPr>
              <a:t>Vital</a:t>
            </a:r>
            <a:r>
              <a:rPr sz="3600" b="1" spc="-8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600" b="1" spc="-10" dirty="0">
                <a:solidFill>
                  <a:srgbClr val="404040"/>
                </a:solidFill>
                <a:latin typeface="Times New Roman"/>
                <a:cs typeface="Times New Roman"/>
              </a:rPr>
              <a:t>signs?</a:t>
            </a:r>
            <a:endParaRPr sz="3600">
              <a:latin typeface="Times New Roman"/>
              <a:cs typeface="Times New Roman"/>
            </a:endParaRPr>
          </a:p>
          <a:p>
            <a:pPr marL="12700" marR="1294130">
              <a:lnSpc>
                <a:spcPts val="7490"/>
              </a:lnSpc>
              <a:spcBef>
                <a:spcPts val="765"/>
              </a:spcBef>
            </a:pPr>
            <a:r>
              <a:rPr sz="3600" dirty="0">
                <a:solidFill>
                  <a:srgbClr val="404040"/>
                </a:solidFill>
                <a:latin typeface="Times New Roman"/>
                <a:cs typeface="Times New Roman"/>
              </a:rPr>
              <a:t>1.Body</a:t>
            </a:r>
            <a:r>
              <a:rPr sz="3600" spc="1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600" spc="-10" dirty="0">
                <a:solidFill>
                  <a:srgbClr val="404040"/>
                </a:solidFill>
                <a:latin typeface="Times New Roman"/>
                <a:cs typeface="Times New Roman"/>
              </a:rPr>
              <a:t>temperature 2.Pulse</a:t>
            </a:r>
            <a:endParaRPr sz="3600">
              <a:latin typeface="Times New Roman"/>
              <a:cs typeface="Times New Roman"/>
            </a:endParaRPr>
          </a:p>
          <a:p>
            <a:pPr marL="127000">
              <a:lnSpc>
                <a:spcPct val="100000"/>
              </a:lnSpc>
              <a:spcBef>
                <a:spcPts val="2380"/>
              </a:spcBef>
            </a:pPr>
            <a:r>
              <a:rPr sz="3600" dirty="0">
                <a:solidFill>
                  <a:srgbClr val="404040"/>
                </a:solidFill>
                <a:latin typeface="Times New Roman"/>
                <a:cs typeface="Times New Roman"/>
              </a:rPr>
              <a:t>3. </a:t>
            </a:r>
            <a:r>
              <a:rPr sz="3600" spc="-10" dirty="0">
                <a:solidFill>
                  <a:srgbClr val="404040"/>
                </a:solidFill>
                <a:latin typeface="Times New Roman"/>
                <a:cs typeface="Times New Roman"/>
              </a:rPr>
              <a:t>Respiration</a:t>
            </a:r>
            <a:endParaRPr sz="36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3155"/>
              </a:spcBef>
            </a:pPr>
            <a:r>
              <a:rPr sz="3600" dirty="0">
                <a:solidFill>
                  <a:srgbClr val="404040"/>
                </a:solidFill>
                <a:latin typeface="Times New Roman"/>
                <a:cs typeface="Times New Roman"/>
              </a:rPr>
              <a:t>4.</a:t>
            </a:r>
            <a:r>
              <a:rPr sz="3600" spc="-4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600" dirty="0">
                <a:solidFill>
                  <a:srgbClr val="404040"/>
                </a:solidFill>
                <a:latin typeface="Times New Roman"/>
                <a:cs typeface="Times New Roman"/>
              </a:rPr>
              <a:t>Blood</a:t>
            </a:r>
            <a:r>
              <a:rPr sz="3600" spc="-2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600" dirty="0">
                <a:solidFill>
                  <a:srgbClr val="404040"/>
                </a:solidFill>
                <a:latin typeface="Times New Roman"/>
                <a:cs typeface="Times New Roman"/>
              </a:rPr>
              <a:t>pressure</a:t>
            </a:r>
            <a:r>
              <a:rPr sz="3600" spc="-6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200" spc="-50" dirty="0">
                <a:latin typeface="Times New Roman"/>
                <a:cs typeface="Times New Roman"/>
              </a:rPr>
              <a:t>.</a:t>
            </a:r>
            <a:endParaRPr sz="3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452831" rIns="0" bIns="0" rtlCol="0">
            <a:spAutoFit/>
          </a:bodyPr>
          <a:lstStyle/>
          <a:p>
            <a:pPr marL="262255">
              <a:lnSpc>
                <a:spcPct val="100000"/>
              </a:lnSpc>
              <a:spcBef>
                <a:spcPts val="100"/>
              </a:spcBef>
            </a:pPr>
            <a:r>
              <a:rPr sz="3600" b="0" spc="-285" dirty="0">
                <a:solidFill>
                  <a:srgbClr val="1581AA"/>
                </a:solidFill>
                <a:latin typeface="Verdana"/>
                <a:cs typeface="Verdana"/>
              </a:rPr>
              <a:t>Times</a:t>
            </a:r>
            <a:r>
              <a:rPr sz="3600" b="0" spc="-254" dirty="0">
                <a:solidFill>
                  <a:srgbClr val="1581AA"/>
                </a:solidFill>
                <a:latin typeface="Verdana"/>
                <a:cs typeface="Verdana"/>
              </a:rPr>
              <a:t> </a:t>
            </a:r>
            <a:r>
              <a:rPr sz="3600" b="0" dirty="0">
                <a:solidFill>
                  <a:srgbClr val="1581AA"/>
                </a:solidFill>
                <a:latin typeface="Verdana"/>
                <a:cs typeface="Verdana"/>
              </a:rPr>
              <a:t>to</a:t>
            </a:r>
            <a:r>
              <a:rPr sz="3600" b="0" spc="-275" dirty="0">
                <a:solidFill>
                  <a:srgbClr val="1581AA"/>
                </a:solidFill>
                <a:latin typeface="Verdana"/>
                <a:cs typeface="Verdana"/>
              </a:rPr>
              <a:t> </a:t>
            </a:r>
            <a:r>
              <a:rPr sz="3600" b="0" spc="-270" dirty="0">
                <a:solidFill>
                  <a:srgbClr val="1581AA"/>
                </a:solidFill>
                <a:latin typeface="Verdana"/>
                <a:cs typeface="Verdana"/>
              </a:rPr>
              <a:t>Assess</a:t>
            </a:r>
            <a:r>
              <a:rPr sz="3600" b="0" spc="-245" dirty="0">
                <a:solidFill>
                  <a:srgbClr val="1581AA"/>
                </a:solidFill>
                <a:latin typeface="Verdana"/>
                <a:cs typeface="Verdana"/>
              </a:rPr>
              <a:t> </a:t>
            </a:r>
            <a:r>
              <a:rPr sz="3600" b="0" spc="-85" dirty="0">
                <a:solidFill>
                  <a:srgbClr val="1581AA"/>
                </a:solidFill>
                <a:latin typeface="Verdana"/>
                <a:cs typeface="Verdana"/>
              </a:rPr>
              <a:t>Vital</a:t>
            </a:r>
            <a:r>
              <a:rPr sz="3600" b="0" spc="-270" dirty="0">
                <a:solidFill>
                  <a:srgbClr val="1581AA"/>
                </a:solidFill>
                <a:latin typeface="Verdana"/>
                <a:cs typeface="Verdana"/>
              </a:rPr>
              <a:t> </a:t>
            </a:r>
            <a:r>
              <a:rPr sz="3600" b="0" spc="-340" dirty="0">
                <a:solidFill>
                  <a:srgbClr val="1581AA"/>
                </a:solidFill>
                <a:latin typeface="Verdana"/>
                <a:cs typeface="Verdana"/>
              </a:rPr>
              <a:t>Signs:</a:t>
            </a:r>
            <a:endParaRPr sz="3600">
              <a:latin typeface="Verdana"/>
              <a:cs typeface="Verdan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30200" y="1683257"/>
            <a:ext cx="8629650" cy="454469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527685" indent="-514984">
              <a:lnSpc>
                <a:spcPct val="100000"/>
              </a:lnSpc>
              <a:spcBef>
                <a:spcPts val="95"/>
              </a:spcBef>
              <a:buClr>
                <a:srgbClr val="353535"/>
              </a:buClr>
              <a:buAutoNum type="arabicPeriod"/>
              <a:tabLst>
                <a:tab pos="527685" algn="l"/>
              </a:tabLst>
            </a:pP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On</a:t>
            </a:r>
            <a:r>
              <a:rPr sz="2800" spc="-3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Times New Roman"/>
                <a:cs typeface="Times New Roman"/>
              </a:rPr>
              <a:t>admission.</a:t>
            </a:r>
            <a:endParaRPr sz="2800">
              <a:latin typeface="Times New Roman"/>
              <a:cs typeface="Times New Roman"/>
            </a:endParaRPr>
          </a:p>
          <a:p>
            <a:pPr marL="12700" marR="5080" indent="372745">
              <a:lnSpc>
                <a:spcPct val="140000"/>
              </a:lnSpc>
              <a:spcBef>
                <a:spcPts val="994"/>
              </a:spcBef>
              <a:buAutoNum type="arabicPeriod"/>
              <a:tabLst>
                <a:tab pos="385445" algn="l"/>
              </a:tabLst>
            </a:pP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When</a:t>
            </a:r>
            <a:r>
              <a:rPr sz="2800" spc="13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a</a:t>
            </a:r>
            <a:r>
              <a:rPr sz="2800" spc="114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client</a:t>
            </a:r>
            <a:r>
              <a:rPr sz="2800" spc="13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has</a:t>
            </a:r>
            <a:r>
              <a:rPr sz="2800" spc="12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a</a:t>
            </a:r>
            <a:r>
              <a:rPr sz="2800" spc="13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change</a:t>
            </a:r>
            <a:r>
              <a:rPr sz="2800" spc="14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in</a:t>
            </a:r>
            <a:r>
              <a:rPr sz="2800" spc="14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health</a:t>
            </a:r>
            <a:r>
              <a:rPr sz="2800" spc="13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status</a:t>
            </a:r>
            <a:r>
              <a:rPr sz="2800" spc="12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such</a:t>
            </a:r>
            <a:r>
              <a:rPr sz="2800" spc="12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as</a:t>
            </a:r>
            <a:r>
              <a:rPr sz="2800" spc="14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Times New Roman"/>
                <a:cs typeface="Times New Roman"/>
              </a:rPr>
              <a:t>chest 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pain</a:t>
            </a:r>
            <a:r>
              <a:rPr sz="2800" spc="-2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or</a:t>
            </a:r>
            <a:r>
              <a:rPr sz="2800" spc="-1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Times New Roman"/>
                <a:cs typeface="Times New Roman"/>
              </a:rPr>
              <a:t>faint.</a:t>
            </a:r>
            <a:endParaRPr sz="2800">
              <a:latin typeface="Times New Roman"/>
              <a:cs typeface="Times New Roman"/>
            </a:endParaRPr>
          </a:p>
          <a:p>
            <a:pPr marL="367030" indent="-354330">
              <a:lnSpc>
                <a:spcPct val="100000"/>
              </a:lnSpc>
              <a:spcBef>
                <a:spcPts val="2355"/>
              </a:spcBef>
              <a:buAutoNum type="arabicPeriod"/>
              <a:tabLst>
                <a:tab pos="367030" algn="l"/>
              </a:tabLst>
            </a:pP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Before</a:t>
            </a:r>
            <a:r>
              <a:rPr sz="2800" spc="-3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and</a:t>
            </a:r>
            <a:r>
              <a:rPr sz="2800" spc="-4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after</a:t>
            </a:r>
            <a:r>
              <a:rPr sz="2800" spc="-4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surgery</a:t>
            </a:r>
            <a:r>
              <a:rPr sz="2800" spc="-4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or</a:t>
            </a:r>
            <a:r>
              <a:rPr sz="2800" spc="-3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an</a:t>
            </a:r>
            <a:r>
              <a:rPr sz="2800" spc="-4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invasive</a:t>
            </a:r>
            <a:r>
              <a:rPr sz="2800" spc="-6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Times New Roman"/>
                <a:cs typeface="Times New Roman"/>
              </a:rPr>
              <a:t>procedure.</a:t>
            </a:r>
            <a:endParaRPr sz="2800">
              <a:latin typeface="Times New Roman"/>
              <a:cs typeface="Times New Roman"/>
            </a:endParaRPr>
          </a:p>
          <a:p>
            <a:pPr marL="367030" indent="-354330">
              <a:lnSpc>
                <a:spcPct val="100000"/>
              </a:lnSpc>
              <a:spcBef>
                <a:spcPts val="2340"/>
              </a:spcBef>
              <a:buAutoNum type="arabicPeriod"/>
              <a:tabLst>
                <a:tab pos="367030" algn="l"/>
              </a:tabLst>
            </a:pP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Before</a:t>
            </a:r>
            <a:r>
              <a:rPr sz="2800" spc="-2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and</a:t>
            </a:r>
            <a:r>
              <a:rPr sz="2800" spc="-3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after</a:t>
            </a:r>
            <a:r>
              <a:rPr sz="2800" spc="-4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the</a:t>
            </a:r>
            <a:r>
              <a:rPr sz="2800" spc="-4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administration</a:t>
            </a:r>
            <a:r>
              <a:rPr sz="2800" spc="-4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of</a:t>
            </a:r>
            <a:r>
              <a:rPr sz="2800" spc="-3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a</a:t>
            </a:r>
            <a:r>
              <a:rPr sz="2800" spc="-3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medication</a:t>
            </a:r>
            <a:r>
              <a:rPr sz="2800" spc="-3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spc="-50" dirty="0">
                <a:solidFill>
                  <a:srgbClr val="404040"/>
                </a:solidFill>
                <a:latin typeface="Times New Roman"/>
                <a:cs typeface="Times New Roman"/>
              </a:rPr>
              <a:t>.</a:t>
            </a:r>
            <a:endParaRPr sz="2800">
              <a:latin typeface="Times New Roman"/>
              <a:cs typeface="Times New Roman"/>
            </a:endParaRPr>
          </a:p>
          <a:p>
            <a:pPr marL="12700" marR="5715" indent="464820">
              <a:lnSpc>
                <a:spcPct val="140000"/>
              </a:lnSpc>
              <a:spcBef>
                <a:spcPts val="1000"/>
              </a:spcBef>
              <a:buAutoNum type="arabicPeriod"/>
              <a:tabLst>
                <a:tab pos="477520" algn="l"/>
                <a:tab pos="1643380" algn="l"/>
                <a:tab pos="2355215" algn="l"/>
                <a:tab pos="3204210" algn="l"/>
                <a:tab pos="3916045" algn="l"/>
                <a:tab pos="5180965" algn="l"/>
                <a:tab pos="7097395" algn="l"/>
                <a:tab pos="7825740" algn="l"/>
              </a:tabLst>
            </a:pPr>
            <a:r>
              <a:rPr sz="2800" spc="-10" dirty="0">
                <a:solidFill>
                  <a:srgbClr val="404040"/>
                </a:solidFill>
                <a:latin typeface="Times New Roman"/>
                <a:cs typeface="Times New Roman"/>
              </a:rPr>
              <a:t>Before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	</a:t>
            </a:r>
            <a:r>
              <a:rPr sz="2800" spc="-25" dirty="0">
                <a:solidFill>
                  <a:srgbClr val="404040"/>
                </a:solidFill>
                <a:latin typeface="Times New Roman"/>
                <a:cs typeface="Times New Roman"/>
              </a:rPr>
              <a:t>and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	</a:t>
            </a:r>
            <a:r>
              <a:rPr sz="2800" spc="-10" dirty="0">
                <a:solidFill>
                  <a:srgbClr val="404040"/>
                </a:solidFill>
                <a:latin typeface="Times New Roman"/>
                <a:cs typeface="Times New Roman"/>
              </a:rPr>
              <a:t>after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	</a:t>
            </a:r>
            <a:r>
              <a:rPr sz="2800" spc="-25" dirty="0">
                <a:solidFill>
                  <a:srgbClr val="404040"/>
                </a:solidFill>
                <a:latin typeface="Times New Roman"/>
                <a:cs typeface="Times New Roman"/>
              </a:rPr>
              <a:t>any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	</a:t>
            </a:r>
            <a:r>
              <a:rPr sz="2800" spc="-10" dirty="0">
                <a:solidFill>
                  <a:srgbClr val="404040"/>
                </a:solidFill>
                <a:latin typeface="Times New Roman"/>
                <a:cs typeface="Times New Roman"/>
              </a:rPr>
              <a:t>nursing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	</a:t>
            </a:r>
            <a:r>
              <a:rPr sz="2800" spc="-10" dirty="0">
                <a:solidFill>
                  <a:srgbClr val="404040"/>
                </a:solidFill>
                <a:latin typeface="Times New Roman"/>
                <a:cs typeface="Times New Roman"/>
              </a:rPr>
              <a:t>intervention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	</a:t>
            </a:r>
            <a:r>
              <a:rPr sz="2800" spc="-20" dirty="0">
                <a:solidFill>
                  <a:srgbClr val="404040"/>
                </a:solidFill>
                <a:latin typeface="Times New Roman"/>
                <a:cs typeface="Times New Roman"/>
              </a:rPr>
              <a:t>that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	</a:t>
            </a:r>
            <a:r>
              <a:rPr sz="2800" spc="-10" dirty="0">
                <a:solidFill>
                  <a:srgbClr val="404040"/>
                </a:solidFill>
                <a:latin typeface="Times New Roman"/>
                <a:cs typeface="Times New Roman"/>
              </a:rPr>
              <a:t>could 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affect</a:t>
            </a:r>
            <a:r>
              <a:rPr sz="2800" spc="-3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the</a:t>
            </a:r>
            <a:r>
              <a:rPr sz="2800" spc="-3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vital</a:t>
            </a:r>
            <a:r>
              <a:rPr sz="2800" spc="-3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spc="-20" dirty="0">
                <a:solidFill>
                  <a:srgbClr val="404040"/>
                </a:solidFill>
                <a:latin typeface="Times New Roman"/>
                <a:cs typeface="Times New Roman"/>
              </a:rPr>
              <a:t>signs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30200" y="220472"/>
            <a:ext cx="4653915" cy="62490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10" dirty="0">
                <a:solidFill>
                  <a:srgbClr val="404040"/>
                </a:solidFill>
                <a:latin typeface="Times New Roman"/>
                <a:cs typeface="Times New Roman"/>
              </a:rPr>
              <a:t>Equipment</a:t>
            </a:r>
            <a:endParaRPr sz="2800">
              <a:latin typeface="Times New Roman"/>
              <a:cs typeface="Times New Roman"/>
            </a:endParaRPr>
          </a:p>
          <a:p>
            <a:pPr marL="527685" indent="-514984">
              <a:lnSpc>
                <a:spcPct val="100000"/>
              </a:lnSpc>
              <a:spcBef>
                <a:spcPts val="2340"/>
              </a:spcBef>
              <a:buClr>
                <a:srgbClr val="353535"/>
              </a:buClr>
              <a:buAutoNum type="arabicPeriod"/>
              <a:tabLst>
                <a:tab pos="527685" algn="l"/>
              </a:tabLst>
            </a:pPr>
            <a:r>
              <a:rPr sz="2800" spc="-10" dirty="0">
                <a:solidFill>
                  <a:srgbClr val="404040"/>
                </a:solidFill>
                <a:latin typeface="Times New Roman"/>
                <a:cs typeface="Times New Roman"/>
              </a:rPr>
              <a:t>Vital</a:t>
            </a:r>
            <a:r>
              <a:rPr sz="2800" spc="-8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sign</a:t>
            </a:r>
            <a:r>
              <a:rPr sz="2800" spc="-7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spc="-20" dirty="0">
                <a:solidFill>
                  <a:srgbClr val="404040"/>
                </a:solidFill>
                <a:latin typeface="Times New Roman"/>
                <a:cs typeface="Times New Roman"/>
              </a:rPr>
              <a:t>tray</a:t>
            </a:r>
            <a:endParaRPr sz="2800">
              <a:latin typeface="Times New Roman"/>
              <a:cs typeface="Times New Roman"/>
            </a:endParaRPr>
          </a:p>
          <a:p>
            <a:pPr marL="367665" indent="-354965">
              <a:lnSpc>
                <a:spcPct val="100000"/>
              </a:lnSpc>
              <a:spcBef>
                <a:spcPts val="2355"/>
              </a:spcBef>
              <a:buAutoNum type="arabicPeriod"/>
              <a:tabLst>
                <a:tab pos="367665" algn="l"/>
              </a:tabLst>
            </a:pPr>
            <a:r>
              <a:rPr sz="2800" spc="-10" dirty="0">
                <a:solidFill>
                  <a:srgbClr val="404040"/>
                </a:solidFill>
                <a:latin typeface="Times New Roman"/>
                <a:cs typeface="Times New Roman"/>
              </a:rPr>
              <a:t>Stethoscope</a:t>
            </a:r>
            <a:endParaRPr sz="2800">
              <a:latin typeface="Times New Roman"/>
              <a:cs typeface="Times New Roman"/>
            </a:endParaRPr>
          </a:p>
          <a:p>
            <a:pPr marL="455930" indent="-354965">
              <a:lnSpc>
                <a:spcPct val="100000"/>
              </a:lnSpc>
              <a:spcBef>
                <a:spcPts val="2340"/>
              </a:spcBef>
              <a:buAutoNum type="arabicPeriod"/>
              <a:tabLst>
                <a:tab pos="455930" algn="l"/>
              </a:tabLst>
            </a:pPr>
            <a:r>
              <a:rPr sz="2800" spc="-10" dirty="0">
                <a:solidFill>
                  <a:srgbClr val="404040"/>
                </a:solidFill>
                <a:latin typeface="Times New Roman"/>
                <a:cs typeface="Times New Roman"/>
              </a:rPr>
              <a:t>Sphygmomanometer</a:t>
            </a:r>
            <a:endParaRPr sz="2800">
              <a:latin typeface="Times New Roman"/>
              <a:cs typeface="Times New Roman"/>
            </a:endParaRPr>
          </a:p>
          <a:p>
            <a:pPr marL="361315" indent="-348615">
              <a:lnSpc>
                <a:spcPct val="100000"/>
              </a:lnSpc>
              <a:spcBef>
                <a:spcPts val="2340"/>
              </a:spcBef>
              <a:buAutoNum type="arabicPeriod"/>
              <a:tabLst>
                <a:tab pos="361315" algn="l"/>
              </a:tabLst>
            </a:pPr>
            <a:r>
              <a:rPr sz="2800" spc="-10" dirty="0">
                <a:solidFill>
                  <a:srgbClr val="404040"/>
                </a:solidFill>
                <a:latin typeface="Times New Roman"/>
                <a:cs typeface="Times New Roman"/>
              </a:rPr>
              <a:t>Thermometer</a:t>
            </a:r>
            <a:endParaRPr sz="2800">
              <a:latin typeface="Times New Roman"/>
              <a:cs typeface="Times New Roman"/>
            </a:endParaRPr>
          </a:p>
          <a:p>
            <a:pPr marL="367665" indent="-354965">
              <a:lnSpc>
                <a:spcPct val="100000"/>
              </a:lnSpc>
              <a:spcBef>
                <a:spcPts val="2355"/>
              </a:spcBef>
              <a:buAutoNum type="arabicPeriod"/>
              <a:tabLst>
                <a:tab pos="367665" algn="l"/>
              </a:tabLst>
            </a:pP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Second</a:t>
            </a:r>
            <a:r>
              <a:rPr sz="2800" spc="-8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hand</a:t>
            </a:r>
            <a:r>
              <a:rPr sz="2800" spc="-7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Times New Roman"/>
                <a:cs typeface="Times New Roman"/>
              </a:rPr>
              <a:t>watch</a:t>
            </a:r>
            <a:endParaRPr sz="2800">
              <a:latin typeface="Times New Roman"/>
              <a:cs typeface="Times New Roman"/>
            </a:endParaRPr>
          </a:p>
          <a:p>
            <a:pPr marL="361315" indent="-348615">
              <a:lnSpc>
                <a:spcPct val="100000"/>
              </a:lnSpc>
              <a:spcBef>
                <a:spcPts val="2340"/>
              </a:spcBef>
              <a:buAutoNum type="arabicPeriod" startAt="7"/>
              <a:tabLst>
                <a:tab pos="361315" algn="l"/>
              </a:tabLst>
            </a:pPr>
            <a:r>
              <a:rPr sz="2800" spc="-10" dirty="0">
                <a:solidFill>
                  <a:srgbClr val="404040"/>
                </a:solidFill>
                <a:latin typeface="Times New Roman"/>
                <a:cs typeface="Times New Roman"/>
              </a:rPr>
              <a:t>Vital</a:t>
            </a:r>
            <a:r>
              <a:rPr sz="2800" spc="-8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sign</a:t>
            </a:r>
            <a:r>
              <a:rPr sz="2800" spc="-8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spc="-20" dirty="0">
                <a:solidFill>
                  <a:srgbClr val="404040"/>
                </a:solidFill>
                <a:latin typeface="Times New Roman"/>
                <a:cs typeface="Times New Roman"/>
              </a:rPr>
              <a:t>sheet</a:t>
            </a:r>
            <a:endParaRPr sz="2800">
              <a:latin typeface="Times New Roman"/>
              <a:cs typeface="Times New Roman"/>
            </a:endParaRPr>
          </a:p>
          <a:p>
            <a:pPr marL="367665" indent="-354965">
              <a:lnSpc>
                <a:spcPct val="100000"/>
              </a:lnSpc>
              <a:spcBef>
                <a:spcPts val="2345"/>
              </a:spcBef>
              <a:buAutoNum type="arabicPeriod" startAt="7"/>
              <a:tabLst>
                <a:tab pos="367665" algn="l"/>
              </a:tabLst>
            </a:pP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Cotton</a:t>
            </a:r>
            <a:r>
              <a:rPr sz="2800" spc="-7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spc="-20" dirty="0">
                <a:solidFill>
                  <a:srgbClr val="404040"/>
                </a:solidFill>
                <a:latin typeface="Times New Roman"/>
                <a:cs typeface="Times New Roman"/>
              </a:rPr>
              <a:t>swab</a:t>
            </a:r>
            <a:endParaRPr sz="2800">
              <a:latin typeface="Times New Roman"/>
              <a:cs typeface="Times New Roman"/>
            </a:endParaRPr>
          </a:p>
          <a:p>
            <a:pPr marL="367665" indent="-354965">
              <a:lnSpc>
                <a:spcPct val="100000"/>
              </a:lnSpc>
              <a:spcBef>
                <a:spcPts val="2350"/>
              </a:spcBef>
              <a:buAutoNum type="arabicPeriod" startAt="7"/>
              <a:tabLst>
                <a:tab pos="367665" algn="l"/>
              </a:tabLst>
            </a:pP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Disposable</a:t>
            </a:r>
            <a:r>
              <a:rPr sz="2800" spc="-3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gloves</a:t>
            </a:r>
            <a:r>
              <a:rPr sz="2800" spc="-3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if</a:t>
            </a:r>
            <a:r>
              <a:rPr sz="2800" spc="-3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Times New Roman"/>
                <a:cs typeface="Times New Roman"/>
              </a:rPr>
              <a:t>available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711708"/>
            <a:ext cx="1365250" cy="508000"/>
          </a:xfrm>
          <a:custGeom>
            <a:avLst/>
            <a:gdLst/>
            <a:ahLst/>
            <a:cxnLst/>
            <a:rect l="l" t="t" r="r" b="b"/>
            <a:pathLst>
              <a:path w="1365250" h="508000">
                <a:moveTo>
                  <a:pt x="0" y="0"/>
                </a:moveTo>
                <a:lnTo>
                  <a:pt x="0" y="504316"/>
                </a:lnTo>
                <a:lnTo>
                  <a:pt x="1019098" y="507491"/>
                </a:lnTo>
                <a:lnTo>
                  <a:pt x="1119378" y="507491"/>
                </a:lnTo>
                <a:lnTo>
                  <a:pt x="1124013" y="502665"/>
                </a:lnTo>
                <a:lnTo>
                  <a:pt x="1125562" y="501141"/>
                </a:lnTo>
                <a:lnTo>
                  <a:pt x="1127455" y="499490"/>
                </a:lnTo>
                <a:lnTo>
                  <a:pt x="1357884" y="269239"/>
                </a:lnTo>
                <a:lnTo>
                  <a:pt x="1363170" y="262096"/>
                </a:lnTo>
                <a:lnTo>
                  <a:pt x="1364932" y="254952"/>
                </a:lnTo>
                <a:lnTo>
                  <a:pt x="1363170" y="247808"/>
                </a:lnTo>
                <a:lnTo>
                  <a:pt x="1357884" y="240664"/>
                </a:lnTo>
                <a:lnTo>
                  <a:pt x="1128991" y="11937"/>
                </a:lnTo>
                <a:lnTo>
                  <a:pt x="1124013" y="11937"/>
                </a:lnTo>
                <a:lnTo>
                  <a:pt x="1124013" y="7112"/>
                </a:lnTo>
                <a:lnTo>
                  <a:pt x="1119378" y="7112"/>
                </a:lnTo>
                <a:lnTo>
                  <a:pt x="1114564" y="2412"/>
                </a:lnTo>
                <a:lnTo>
                  <a:pt x="1019098" y="2412"/>
                </a:lnTo>
                <a:lnTo>
                  <a:pt x="0" y="0"/>
                </a:lnTo>
                <a:close/>
              </a:path>
            </a:pathLst>
          </a:custGeom>
          <a:solidFill>
            <a:srgbClr val="35353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2069338" y="3261741"/>
            <a:ext cx="455739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dirty="0">
                <a:latin typeface="Times New Roman"/>
                <a:cs typeface="Times New Roman"/>
              </a:rPr>
              <a:t>Body</a:t>
            </a:r>
            <a:r>
              <a:rPr sz="4800" spc="-100" dirty="0">
                <a:latin typeface="Times New Roman"/>
                <a:cs typeface="Times New Roman"/>
              </a:rPr>
              <a:t> </a:t>
            </a:r>
            <a:r>
              <a:rPr sz="4800" spc="-35" dirty="0">
                <a:latin typeface="Times New Roman"/>
                <a:cs typeface="Times New Roman"/>
              </a:rPr>
              <a:t>Temperature</a:t>
            </a:r>
            <a:endParaRPr sz="4800">
              <a:latin typeface="Times New Roman"/>
              <a:cs typeface="Times New Roman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803647" y="749808"/>
            <a:ext cx="4108704" cy="2319528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5509" rIns="0" bIns="0" rtlCol="0">
            <a:spAutoFit/>
          </a:bodyPr>
          <a:lstStyle/>
          <a:p>
            <a:pPr marL="1955164">
              <a:lnSpc>
                <a:spcPct val="100000"/>
              </a:lnSpc>
              <a:spcBef>
                <a:spcPts val="100"/>
              </a:spcBef>
            </a:pPr>
            <a:r>
              <a:rPr sz="3600" b="0" spc="-10" dirty="0">
                <a:solidFill>
                  <a:srgbClr val="1581AA"/>
                </a:solidFill>
                <a:latin typeface="Times New Roman"/>
                <a:cs typeface="Times New Roman"/>
              </a:rPr>
              <a:t>1-</a:t>
            </a:r>
            <a:r>
              <a:rPr sz="3600" b="0" dirty="0">
                <a:solidFill>
                  <a:srgbClr val="1581AA"/>
                </a:solidFill>
                <a:latin typeface="Times New Roman"/>
                <a:cs typeface="Times New Roman"/>
              </a:rPr>
              <a:t>Body</a:t>
            </a:r>
            <a:r>
              <a:rPr sz="3600" b="0" spc="-60" dirty="0">
                <a:solidFill>
                  <a:srgbClr val="1581AA"/>
                </a:solidFill>
                <a:latin typeface="Times New Roman"/>
                <a:cs typeface="Times New Roman"/>
              </a:rPr>
              <a:t> </a:t>
            </a:r>
            <a:r>
              <a:rPr sz="3600" b="0" spc="-25" dirty="0">
                <a:solidFill>
                  <a:srgbClr val="1581AA"/>
                </a:solidFill>
                <a:latin typeface="Times New Roman"/>
                <a:cs typeface="Times New Roman"/>
              </a:rPr>
              <a:t>Temperature</a:t>
            </a:r>
            <a:endParaRPr sz="36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03961" y="1560931"/>
            <a:ext cx="4416425" cy="2952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50000"/>
              </a:lnSpc>
              <a:spcBef>
                <a:spcPts val="100"/>
              </a:spcBef>
            </a:pPr>
            <a:r>
              <a:rPr sz="3200" dirty="0">
                <a:solidFill>
                  <a:srgbClr val="404040"/>
                </a:solidFill>
                <a:latin typeface="Times New Roman"/>
                <a:cs typeface="Times New Roman"/>
              </a:rPr>
              <a:t>Body</a:t>
            </a:r>
            <a:r>
              <a:rPr sz="3200" spc="60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404040"/>
                </a:solidFill>
                <a:latin typeface="Times New Roman"/>
                <a:cs typeface="Times New Roman"/>
              </a:rPr>
              <a:t>temperature</a:t>
            </a:r>
            <a:r>
              <a:rPr sz="3200" spc="61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200" spc="-10" dirty="0">
                <a:solidFill>
                  <a:srgbClr val="404040"/>
                </a:solidFill>
                <a:latin typeface="Times New Roman"/>
                <a:cs typeface="Times New Roman"/>
              </a:rPr>
              <a:t>reflects </a:t>
            </a:r>
            <a:r>
              <a:rPr sz="3200" dirty="0">
                <a:solidFill>
                  <a:srgbClr val="404040"/>
                </a:solidFill>
                <a:latin typeface="Times New Roman"/>
                <a:cs typeface="Times New Roman"/>
              </a:rPr>
              <a:t>the</a:t>
            </a:r>
            <a:r>
              <a:rPr sz="3200" spc="210" dirty="0">
                <a:solidFill>
                  <a:srgbClr val="404040"/>
                </a:solidFill>
                <a:latin typeface="Times New Roman"/>
                <a:cs typeface="Times New Roman"/>
              </a:rPr>
              <a:t>  </a:t>
            </a:r>
            <a:r>
              <a:rPr sz="3200" dirty="0">
                <a:solidFill>
                  <a:srgbClr val="404040"/>
                </a:solidFill>
                <a:latin typeface="Times New Roman"/>
                <a:cs typeface="Times New Roman"/>
              </a:rPr>
              <a:t>balance</a:t>
            </a:r>
            <a:r>
              <a:rPr sz="3200" spc="215" dirty="0">
                <a:solidFill>
                  <a:srgbClr val="404040"/>
                </a:solidFill>
                <a:latin typeface="Times New Roman"/>
                <a:cs typeface="Times New Roman"/>
              </a:rPr>
              <a:t>  </a:t>
            </a:r>
            <a:r>
              <a:rPr sz="3200" dirty="0">
                <a:solidFill>
                  <a:srgbClr val="404040"/>
                </a:solidFill>
                <a:latin typeface="Times New Roman"/>
                <a:cs typeface="Times New Roman"/>
              </a:rPr>
              <a:t>between</a:t>
            </a:r>
            <a:r>
              <a:rPr sz="3200" spc="215" dirty="0">
                <a:solidFill>
                  <a:srgbClr val="404040"/>
                </a:solidFill>
                <a:latin typeface="Times New Roman"/>
                <a:cs typeface="Times New Roman"/>
              </a:rPr>
              <a:t>  </a:t>
            </a:r>
            <a:r>
              <a:rPr sz="3200" spc="-25" dirty="0">
                <a:solidFill>
                  <a:srgbClr val="404040"/>
                </a:solidFill>
                <a:latin typeface="Times New Roman"/>
                <a:cs typeface="Times New Roman"/>
              </a:rPr>
              <a:t>the </a:t>
            </a:r>
            <a:r>
              <a:rPr sz="3200" dirty="0">
                <a:solidFill>
                  <a:srgbClr val="404040"/>
                </a:solidFill>
                <a:latin typeface="Times New Roman"/>
                <a:cs typeface="Times New Roman"/>
              </a:rPr>
              <a:t>heat</a:t>
            </a:r>
            <a:r>
              <a:rPr sz="3200" spc="2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404040"/>
                </a:solidFill>
                <a:latin typeface="Times New Roman"/>
                <a:cs typeface="Times New Roman"/>
              </a:rPr>
              <a:t>produced</a:t>
            </a:r>
            <a:r>
              <a:rPr sz="3200" spc="5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404040"/>
                </a:solidFill>
                <a:latin typeface="Times New Roman"/>
                <a:cs typeface="Times New Roman"/>
              </a:rPr>
              <a:t>and</a:t>
            </a:r>
            <a:r>
              <a:rPr sz="3200" spc="4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404040"/>
                </a:solidFill>
                <a:latin typeface="Times New Roman"/>
                <a:cs typeface="Times New Roman"/>
              </a:rPr>
              <a:t>the</a:t>
            </a:r>
            <a:r>
              <a:rPr sz="3200" spc="4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200" spc="-20" dirty="0">
                <a:solidFill>
                  <a:srgbClr val="404040"/>
                </a:solidFill>
                <a:latin typeface="Times New Roman"/>
                <a:cs typeface="Times New Roman"/>
              </a:rPr>
              <a:t>heat </a:t>
            </a:r>
            <a:r>
              <a:rPr sz="3200" dirty="0">
                <a:solidFill>
                  <a:srgbClr val="404040"/>
                </a:solidFill>
                <a:latin typeface="Times New Roman"/>
                <a:cs typeface="Times New Roman"/>
              </a:rPr>
              <a:t>lost</a:t>
            </a:r>
            <a:r>
              <a:rPr sz="3200" spc="-1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404040"/>
                </a:solidFill>
                <a:latin typeface="Times New Roman"/>
                <a:cs typeface="Times New Roman"/>
              </a:rPr>
              <a:t>from</a:t>
            </a:r>
            <a:r>
              <a:rPr sz="3200" spc="-2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404040"/>
                </a:solidFill>
                <a:latin typeface="Times New Roman"/>
                <a:cs typeface="Times New Roman"/>
              </a:rPr>
              <a:t>the </a:t>
            </a:r>
            <a:r>
              <a:rPr sz="3200" spc="-20" dirty="0">
                <a:solidFill>
                  <a:srgbClr val="404040"/>
                </a:solidFill>
                <a:latin typeface="Times New Roman"/>
                <a:cs typeface="Times New Roman"/>
              </a:rPr>
              <a:t>body</a:t>
            </a:r>
            <a:endParaRPr sz="3200">
              <a:latin typeface="Times New Roman"/>
              <a:cs typeface="Times New Roman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673852" y="1124711"/>
            <a:ext cx="3470148" cy="4668012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87858" y="643204"/>
            <a:ext cx="7729220" cy="509714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3200" b="1" dirty="0">
                <a:solidFill>
                  <a:srgbClr val="1581AA"/>
                </a:solidFill>
                <a:latin typeface="Times New Roman"/>
                <a:cs typeface="Times New Roman"/>
              </a:rPr>
              <a:t>Factors</a:t>
            </a:r>
            <a:r>
              <a:rPr sz="3200" b="1" spc="-60" dirty="0">
                <a:solidFill>
                  <a:srgbClr val="1581AA"/>
                </a:solidFill>
                <a:latin typeface="Times New Roman"/>
                <a:cs typeface="Times New Roman"/>
              </a:rPr>
              <a:t> </a:t>
            </a:r>
            <a:r>
              <a:rPr sz="3200" b="1" dirty="0">
                <a:solidFill>
                  <a:srgbClr val="1581AA"/>
                </a:solidFill>
                <a:latin typeface="Times New Roman"/>
                <a:cs typeface="Times New Roman"/>
              </a:rPr>
              <a:t>that</a:t>
            </a:r>
            <a:r>
              <a:rPr sz="3200" b="1" spc="-50" dirty="0">
                <a:solidFill>
                  <a:srgbClr val="1581AA"/>
                </a:solidFill>
                <a:latin typeface="Times New Roman"/>
                <a:cs typeface="Times New Roman"/>
              </a:rPr>
              <a:t> </a:t>
            </a:r>
            <a:r>
              <a:rPr sz="3200" b="1" dirty="0">
                <a:solidFill>
                  <a:srgbClr val="1581AA"/>
                </a:solidFill>
                <a:latin typeface="Times New Roman"/>
                <a:cs typeface="Times New Roman"/>
              </a:rPr>
              <a:t>affect</a:t>
            </a:r>
            <a:r>
              <a:rPr sz="3200" b="1" spc="-55" dirty="0">
                <a:solidFill>
                  <a:srgbClr val="1581AA"/>
                </a:solidFill>
                <a:latin typeface="Times New Roman"/>
                <a:cs typeface="Times New Roman"/>
              </a:rPr>
              <a:t> </a:t>
            </a:r>
            <a:r>
              <a:rPr sz="3200" b="1" dirty="0">
                <a:solidFill>
                  <a:srgbClr val="1581AA"/>
                </a:solidFill>
                <a:latin typeface="Times New Roman"/>
                <a:cs typeface="Times New Roman"/>
              </a:rPr>
              <a:t>body</a:t>
            </a:r>
            <a:r>
              <a:rPr sz="3200" b="1" spc="-55" dirty="0">
                <a:solidFill>
                  <a:srgbClr val="1581AA"/>
                </a:solidFill>
                <a:latin typeface="Times New Roman"/>
                <a:cs typeface="Times New Roman"/>
              </a:rPr>
              <a:t> </a:t>
            </a:r>
            <a:r>
              <a:rPr sz="3200" b="1" dirty="0">
                <a:solidFill>
                  <a:srgbClr val="1581AA"/>
                </a:solidFill>
                <a:latin typeface="Times New Roman"/>
                <a:cs typeface="Times New Roman"/>
              </a:rPr>
              <a:t>temperature</a:t>
            </a:r>
            <a:r>
              <a:rPr sz="3200" b="1" spc="-55" dirty="0">
                <a:solidFill>
                  <a:srgbClr val="1581AA"/>
                </a:solidFill>
                <a:latin typeface="Times New Roman"/>
                <a:cs typeface="Times New Roman"/>
              </a:rPr>
              <a:t> </a:t>
            </a:r>
            <a:r>
              <a:rPr sz="3200" b="1" dirty="0">
                <a:solidFill>
                  <a:srgbClr val="1581AA"/>
                </a:solidFill>
                <a:latin typeface="Times New Roman"/>
                <a:cs typeface="Times New Roman"/>
              </a:rPr>
              <a:t>are</a:t>
            </a:r>
            <a:r>
              <a:rPr sz="3200" b="1" spc="-30" dirty="0">
                <a:solidFill>
                  <a:srgbClr val="1581AA"/>
                </a:solidFill>
                <a:latin typeface="Times New Roman"/>
                <a:cs typeface="Times New Roman"/>
              </a:rPr>
              <a:t> </a:t>
            </a:r>
            <a:r>
              <a:rPr sz="3200" b="1" spc="-25" dirty="0">
                <a:solidFill>
                  <a:srgbClr val="1581AA"/>
                </a:solidFill>
                <a:latin typeface="Times New Roman"/>
                <a:cs typeface="Times New Roman"/>
              </a:rPr>
              <a:t>the </a:t>
            </a:r>
            <a:r>
              <a:rPr sz="3200" b="1" spc="-10" dirty="0">
                <a:solidFill>
                  <a:srgbClr val="1581AA"/>
                </a:solidFill>
                <a:latin typeface="Times New Roman"/>
                <a:cs typeface="Times New Roman"/>
              </a:rPr>
              <a:t>following:</a:t>
            </a:r>
            <a:endParaRPr sz="3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30"/>
              </a:spcBef>
            </a:pPr>
            <a:endParaRPr sz="3200">
              <a:latin typeface="Times New Roman"/>
              <a:cs typeface="Times New Roman"/>
            </a:endParaRPr>
          </a:p>
          <a:p>
            <a:pPr marL="612140" indent="-383540">
              <a:lnSpc>
                <a:spcPct val="100000"/>
              </a:lnSpc>
              <a:buAutoNum type="arabicPeriod"/>
              <a:tabLst>
                <a:tab pos="612140" algn="l"/>
              </a:tabLst>
            </a:pPr>
            <a:r>
              <a:rPr sz="3200" spc="-20" dirty="0">
                <a:solidFill>
                  <a:srgbClr val="404040"/>
                </a:solidFill>
                <a:latin typeface="Times New Roman"/>
                <a:cs typeface="Times New Roman"/>
              </a:rPr>
              <a:t>Age.</a:t>
            </a:r>
            <a:endParaRPr sz="3200">
              <a:latin typeface="Times New Roman"/>
              <a:cs typeface="Times New Roman"/>
            </a:endParaRPr>
          </a:p>
          <a:p>
            <a:pPr marL="734695" indent="-403860">
              <a:lnSpc>
                <a:spcPct val="100000"/>
              </a:lnSpc>
              <a:spcBef>
                <a:spcPts val="994"/>
              </a:spcBef>
              <a:buAutoNum type="arabicPeriod"/>
              <a:tabLst>
                <a:tab pos="734695" algn="l"/>
              </a:tabLst>
            </a:pPr>
            <a:r>
              <a:rPr sz="3200" dirty="0">
                <a:solidFill>
                  <a:srgbClr val="404040"/>
                </a:solidFill>
                <a:latin typeface="Times New Roman"/>
                <a:cs typeface="Times New Roman"/>
              </a:rPr>
              <a:t>Diurnal</a:t>
            </a:r>
            <a:r>
              <a:rPr sz="3200" spc="-2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200" spc="-10" dirty="0">
                <a:solidFill>
                  <a:srgbClr val="404040"/>
                </a:solidFill>
                <a:latin typeface="Times New Roman"/>
                <a:cs typeface="Times New Roman"/>
              </a:rPr>
              <a:t>variations.</a:t>
            </a:r>
            <a:endParaRPr sz="3200">
              <a:latin typeface="Times New Roman"/>
              <a:cs typeface="Times New Roman"/>
            </a:endParaRPr>
          </a:p>
          <a:p>
            <a:pPr marL="735330" indent="-404495">
              <a:lnSpc>
                <a:spcPct val="100000"/>
              </a:lnSpc>
              <a:spcBef>
                <a:spcPts val="1000"/>
              </a:spcBef>
              <a:buAutoNum type="arabicPeriod"/>
              <a:tabLst>
                <a:tab pos="735330" algn="l"/>
              </a:tabLst>
            </a:pPr>
            <a:r>
              <a:rPr sz="3200" spc="-10" dirty="0">
                <a:solidFill>
                  <a:srgbClr val="404040"/>
                </a:solidFill>
                <a:latin typeface="Times New Roman"/>
                <a:cs typeface="Times New Roman"/>
              </a:rPr>
              <a:t>Exercise.</a:t>
            </a:r>
            <a:endParaRPr sz="3200">
              <a:latin typeface="Times New Roman"/>
              <a:cs typeface="Times New Roman"/>
            </a:endParaRPr>
          </a:p>
          <a:p>
            <a:pPr marL="633730" indent="-405130">
              <a:lnSpc>
                <a:spcPct val="100000"/>
              </a:lnSpc>
              <a:spcBef>
                <a:spcPts val="1005"/>
              </a:spcBef>
              <a:buAutoNum type="arabicPeriod"/>
              <a:tabLst>
                <a:tab pos="633730" algn="l"/>
              </a:tabLst>
            </a:pPr>
            <a:r>
              <a:rPr sz="3200" spc="-10" dirty="0">
                <a:solidFill>
                  <a:srgbClr val="404040"/>
                </a:solidFill>
                <a:latin typeface="Times New Roman"/>
                <a:cs typeface="Times New Roman"/>
              </a:rPr>
              <a:t>Hormones.</a:t>
            </a:r>
            <a:endParaRPr sz="3200">
              <a:latin typeface="Times New Roman"/>
              <a:cs typeface="Times New Roman"/>
            </a:endParaRPr>
          </a:p>
          <a:p>
            <a:pPr marL="735330" indent="-404495">
              <a:lnSpc>
                <a:spcPct val="100000"/>
              </a:lnSpc>
              <a:spcBef>
                <a:spcPts val="1000"/>
              </a:spcBef>
              <a:buAutoNum type="arabicPeriod"/>
              <a:tabLst>
                <a:tab pos="735330" algn="l"/>
              </a:tabLst>
            </a:pPr>
            <a:r>
              <a:rPr sz="3200" spc="-10" dirty="0">
                <a:solidFill>
                  <a:srgbClr val="404040"/>
                </a:solidFill>
                <a:latin typeface="Times New Roman"/>
                <a:cs typeface="Times New Roman"/>
              </a:rPr>
              <a:t>Stress.</a:t>
            </a:r>
            <a:endParaRPr sz="3200">
              <a:latin typeface="Times New Roman"/>
              <a:cs typeface="Times New Roman"/>
            </a:endParaRPr>
          </a:p>
          <a:p>
            <a:pPr marL="734695" indent="-403860">
              <a:lnSpc>
                <a:spcPct val="100000"/>
              </a:lnSpc>
              <a:spcBef>
                <a:spcPts val="994"/>
              </a:spcBef>
              <a:buAutoNum type="arabicPeriod"/>
              <a:tabLst>
                <a:tab pos="734695" algn="l"/>
              </a:tabLst>
            </a:pPr>
            <a:r>
              <a:rPr sz="3200" spc="-10" dirty="0">
                <a:solidFill>
                  <a:srgbClr val="404040"/>
                </a:solidFill>
                <a:latin typeface="Times New Roman"/>
                <a:cs typeface="Times New Roman"/>
              </a:rPr>
              <a:t>Environment.</a:t>
            </a:r>
            <a:endParaRPr sz="3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711708"/>
            <a:ext cx="1365250" cy="508000"/>
          </a:xfrm>
          <a:custGeom>
            <a:avLst/>
            <a:gdLst/>
            <a:ahLst/>
            <a:cxnLst/>
            <a:rect l="l" t="t" r="r" b="b"/>
            <a:pathLst>
              <a:path w="1365250" h="508000">
                <a:moveTo>
                  <a:pt x="0" y="0"/>
                </a:moveTo>
                <a:lnTo>
                  <a:pt x="0" y="504316"/>
                </a:lnTo>
                <a:lnTo>
                  <a:pt x="1019098" y="507491"/>
                </a:lnTo>
                <a:lnTo>
                  <a:pt x="1119378" y="507491"/>
                </a:lnTo>
                <a:lnTo>
                  <a:pt x="1124013" y="502665"/>
                </a:lnTo>
                <a:lnTo>
                  <a:pt x="1125562" y="501141"/>
                </a:lnTo>
                <a:lnTo>
                  <a:pt x="1127455" y="499490"/>
                </a:lnTo>
                <a:lnTo>
                  <a:pt x="1357884" y="269239"/>
                </a:lnTo>
                <a:lnTo>
                  <a:pt x="1363170" y="262096"/>
                </a:lnTo>
                <a:lnTo>
                  <a:pt x="1364932" y="254952"/>
                </a:lnTo>
                <a:lnTo>
                  <a:pt x="1363170" y="247808"/>
                </a:lnTo>
                <a:lnTo>
                  <a:pt x="1357884" y="240664"/>
                </a:lnTo>
                <a:lnTo>
                  <a:pt x="1128991" y="11937"/>
                </a:lnTo>
                <a:lnTo>
                  <a:pt x="1124013" y="11937"/>
                </a:lnTo>
                <a:lnTo>
                  <a:pt x="1124013" y="7112"/>
                </a:lnTo>
                <a:lnTo>
                  <a:pt x="1119378" y="7112"/>
                </a:lnTo>
                <a:lnTo>
                  <a:pt x="1114564" y="2412"/>
                </a:lnTo>
                <a:lnTo>
                  <a:pt x="1019098" y="2412"/>
                </a:lnTo>
                <a:lnTo>
                  <a:pt x="0" y="0"/>
                </a:lnTo>
                <a:close/>
              </a:path>
            </a:pathLst>
          </a:custGeom>
          <a:solidFill>
            <a:srgbClr val="35353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403961" y="1429771"/>
            <a:ext cx="8229600" cy="450659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1148080">
              <a:lnSpc>
                <a:spcPct val="150000"/>
              </a:lnSpc>
              <a:spcBef>
                <a:spcPts val="95"/>
              </a:spcBef>
            </a:pPr>
            <a:r>
              <a:rPr sz="2800" dirty="0">
                <a:latin typeface="Times New Roman"/>
                <a:cs typeface="Times New Roman"/>
              </a:rPr>
              <a:t>The</a:t>
            </a:r>
            <a:r>
              <a:rPr sz="2800" spc="-5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normal</a:t>
            </a:r>
            <a:r>
              <a:rPr sz="2800" spc="-5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range</a:t>
            </a:r>
            <a:r>
              <a:rPr sz="2800" spc="-5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for</a:t>
            </a:r>
            <a:r>
              <a:rPr sz="2800" spc="-5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Body</a:t>
            </a:r>
            <a:r>
              <a:rPr sz="2800" spc="-105" dirty="0">
                <a:latin typeface="Times New Roman"/>
                <a:cs typeface="Times New Roman"/>
              </a:rPr>
              <a:t> </a:t>
            </a:r>
            <a:r>
              <a:rPr sz="2800" spc="-20" dirty="0">
                <a:latin typeface="Times New Roman"/>
                <a:cs typeface="Times New Roman"/>
              </a:rPr>
              <a:t>Temperature</a:t>
            </a:r>
            <a:r>
              <a:rPr sz="2800" spc="-3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in</a:t>
            </a:r>
            <a:r>
              <a:rPr sz="2800" spc="-6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adults </a:t>
            </a:r>
            <a:r>
              <a:rPr sz="2800" dirty="0">
                <a:latin typeface="Times New Roman"/>
                <a:cs typeface="Times New Roman"/>
              </a:rPr>
              <a:t>between</a:t>
            </a:r>
            <a:r>
              <a:rPr sz="2800" spc="-4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(36°C</a:t>
            </a:r>
            <a:r>
              <a:rPr sz="2800" spc="-4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and</a:t>
            </a:r>
            <a:r>
              <a:rPr sz="2800" spc="-4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37.5°C)</a:t>
            </a:r>
            <a:r>
              <a:rPr sz="2800" spc="-40" dirty="0">
                <a:latin typeface="Times New Roman"/>
                <a:cs typeface="Times New Roman"/>
              </a:rPr>
              <a:t> </a:t>
            </a:r>
            <a:r>
              <a:rPr sz="2800" spc="-50" dirty="0">
                <a:latin typeface="Times New Roman"/>
                <a:cs typeface="Times New Roman"/>
              </a:rPr>
              <a:t>.</a:t>
            </a:r>
            <a:endParaRPr sz="2800">
              <a:latin typeface="Times New Roman"/>
              <a:cs typeface="Times New Roman"/>
            </a:endParaRPr>
          </a:p>
          <a:p>
            <a:pPr marL="12700" marR="5080" indent="-2540">
              <a:lnSpc>
                <a:spcPct val="150000"/>
              </a:lnSpc>
              <a:spcBef>
                <a:spcPts val="5"/>
              </a:spcBef>
              <a:buSzPct val="96428"/>
              <a:buFont typeface="Segoe UI Symbol"/>
              <a:buChar char="❖"/>
              <a:tabLst>
                <a:tab pos="327660" algn="l"/>
              </a:tabLst>
            </a:pPr>
            <a:r>
              <a:rPr sz="2800" dirty="0">
                <a:latin typeface="Times New Roman"/>
                <a:cs typeface="Times New Roman"/>
              </a:rPr>
              <a:t>	Pyrexia:-</a:t>
            </a:r>
            <a:r>
              <a:rPr sz="2800" spc="-4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is</a:t>
            </a:r>
            <a:r>
              <a:rPr sz="2800" spc="-4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a</a:t>
            </a:r>
            <a:r>
              <a:rPr sz="2800" spc="-5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body</a:t>
            </a:r>
            <a:r>
              <a:rPr sz="2800" spc="-4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temperature</a:t>
            </a:r>
            <a:r>
              <a:rPr sz="2800" spc="-4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above</a:t>
            </a:r>
            <a:r>
              <a:rPr sz="2800" spc="-6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the</a:t>
            </a:r>
            <a:r>
              <a:rPr sz="2800" spc="-4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normal</a:t>
            </a:r>
            <a:r>
              <a:rPr sz="2800" spc="-4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range </a:t>
            </a:r>
            <a:r>
              <a:rPr sz="2800" dirty="0">
                <a:latin typeface="Times New Roman"/>
                <a:cs typeface="Times New Roman"/>
              </a:rPr>
              <a:t>(38°C</a:t>
            </a:r>
            <a:r>
              <a:rPr sz="2800" spc="-4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–</a:t>
            </a:r>
            <a:r>
              <a:rPr sz="2800" spc="-4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40.9°</a:t>
            </a:r>
            <a:r>
              <a:rPr sz="2800" spc="-50" dirty="0">
                <a:latin typeface="Times New Roman"/>
                <a:cs typeface="Times New Roman"/>
              </a:rPr>
              <a:t> </a:t>
            </a:r>
            <a:r>
              <a:rPr sz="2800" spc="-25" dirty="0">
                <a:latin typeface="Times New Roman"/>
                <a:cs typeface="Times New Roman"/>
              </a:rPr>
              <a:t>).</a:t>
            </a:r>
            <a:endParaRPr sz="2800">
              <a:latin typeface="Times New Roman"/>
              <a:cs typeface="Times New Roman"/>
            </a:endParaRPr>
          </a:p>
          <a:p>
            <a:pPr marL="12700" marR="529590" indent="-2540">
              <a:lnSpc>
                <a:spcPct val="150000"/>
              </a:lnSpc>
              <a:buSzPct val="96428"/>
              <a:buFont typeface="Segoe UI Symbol"/>
              <a:buChar char="❖"/>
              <a:tabLst>
                <a:tab pos="327660" algn="l"/>
              </a:tabLst>
            </a:pPr>
            <a:r>
              <a:rPr sz="2800" spc="-10" dirty="0">
                <a:latin typeface="Times New Roman"/>
                <a:cs typeface="Times New Roman"/>
              </a:rPr>
              <a:t>	Hyperpyrexia:-</a:t>
            </a:r>
            <a:r>
              <a:rPr sz="2800" spc="-165" dirty="0">
                <a:latin typeface="Times New Roman"/>
                <a:cs typeface="Times New Roman"/>
              </a:rPr>
              <a:t> </a:t>
            </a:r>
            <a:r>
              <a:rPr sz="2800" spc="-30" dirty="0">
                <a:latin typeface="Times New Roman"/>
                <a:cs typeface="Times New Roman"/>
              </a:rPr>
              <a:t>A</a:t>
            </a:r>
            <a:r>
              <a:rPr sz="2800" spc="-15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very</a:t>
            </a:r>
            <a:r>
              <a:rPr sz="2800" spc="-7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high</a:t>
            </a:r>
            <a:r>
              <a:rPr sz="2800" spc="-4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fever,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such</a:t>
            </a:r>
            <a:r>
              <a:rPr sz="2800" spc="-4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as</a:t>
            </a:r>
            <a:r>
              <a:rPr sz="2800" spc="-4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41°C</a:t>
            </a:r>
            <a:r>
              <a:rPr sz="2800" spc="-40" dirty="0">
                <a:latin typeface="Times New Roman"/>
                <a:cs typeface="Times New Roman"/>
              </a:rPr>
              <a:t> </a:t>
            </a:r>
            <a:r>
              <a:rPr sz="2800" spc="-25" dirty="0">
                <a:latin typeface="Times New Roman"/>
                <a:cs typeface="Times New Roman"/>
              </a:rPr>
              <a:t>and </a:t>
            </a:r>
            <a:r>
              <a:rPr sz="2800" spc="-10" dirty="0">
                <a:latin typeface="Times New Roman"/>
                <a:cs typeface="Times New Roman"/>
              </a:rPr>
              <a:t>more.</a:t>
            </a:r>
            <a:endParaRPr sz="2800">
              <a:latin typeface="Times New Roman"/>
              <a:cs typeface="Times New Roman"/>
            </a:endParaRPr>
          </a:p>
          <a:p>
            <a:pPr marL="327660" indent="-317500">
              <a:lnSpc>
                <a:spcPct val="100000"/>
              </a:lnSpc>
              <a:spcBef>
                <a:spcPts val="1685"/>
              </a:spcBef>
              <a:buSzPct val="96428"/>
              <a:buFont typeface="Segoe UI Symbol"/>
              <a:buChar char="❖"/>
              <a:tabLst>
                <a:tab pos="327660" algn="l"/>
              </a:tabLst>
            </a:pPr>
            <a:r>
              <a:rPr sz="2800" dirty="0">
                <a:latin typeface="Times New Roman"/>
                <a:cs typeface="Times New Roman"/>
              </a:rPr>
              <a:t>Hypothermia</a:t>
            </a:r>
            <a:r>
              <a:rPr sz="2800" spc="-5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is</a:t>
            </a:r>
            <a:r>
              <a:rPr sz="2800" spc="-5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a</a:t>
            </a:r>
            <a:r>
              <a:rPr sz="2800" spc="-5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body</a:t>
            </a:r>
            <a:r>
              <a:rPr sz="2800" spc="-5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temperature</a:t>
            </a:r>
            <a:r>
              <a:rPr sz="2800" spc="-4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below</a:t>
            </a:r>
            <a:r>
              <a:rPr sz="2800" spc="-4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(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36°C)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</TotalTime>
  <Words>735</Words>
  <Application>Microsoft Office PowerPoint</Application>
  <PresentationFormat>On-screen Show (4:3)</PresentationFormat>
  <Paragraphs>129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0" baseType="lpstr">
      <vt:lpstr>Segoe UI Symbol</vt:lpstr>
      <vt:lpstr>Tahoma</vt:lpstr>
      <vt:lpstr>Times New Roman</vt:lpstr>
      <vt:lpstr>Trebuchet MS</vt:lpstr>
      <vt:lpstr>Verdana</vt:lpstr>
      <vt:lpstr>Wingdings</vt:lpstr>
      <vt:lpstr>Office Theme</vt:lpstr>
      <vt:lpstr>PowerPoint Presentation</vt:lpstr>
      <vt:lpstr>Vital Signs</vt:lpstr>
      <vt:lpstr>PowerPoint Presentation</vt:lpstr>
      <vt:lpstr>Times to Assess Vital Signs:</vt:lpstr>
      <vt:lpstr>PowerPoint Presentation</vt:lpstr>
      <vt:lpstr>PowerPoint Presentation</vt:lpstr>
      <vt:lpstr>1-Body Temperature</vt:lpstr>
      <vt:lpstr>PowerPoint Presentation</vt:lpstr>
      <vt:lpstr>PowerPoint Presentation</vt:lpstr>
      <vt:lpstr>PowerPoint Presentation</vt:lpstr>
      <vt:lpstr>PowerPoint Presentation</vt:lpstr>
      <vt:lpstr>3 - Tympanic Thermometer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1- Rate</vt:lpstr>
      <vt:lpstr>PowerPoint Presentation</vt:lpstr>
      <vt:lpstr>PowerPoint Presentation</vt:lpstr>
      <vt:lpstr>Procedure to checking pulse rate: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Cardiopulmonary resuscitation (CPR)</dc:title>
  <dc:creator>DR.Ahmed Saker 2O11</dc:creator>
  <cp:lastModifiedBy>fffadhilsssahib@gmail.com</cp:lastModifiedBy>
  <cp:revision>2</cp:revision>
  <dcterms:created xsi:type="dcterms:W3CDTF">2025-03-07T16:52:02Z</dcterms:created>
  <dcterms:modified xsi:type="dcterms:W3CDTF">2025-03-07T16:59:02Z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2024-04-28T00:00:00Z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2025-03-07T00:00:00Z</vt:filetime>
  </property>
  <property fmtid="{D5CDD505-2E9C-101B-9397-08002B2CF9AE}" pid="5" name="Producer">
    <vt:lpwstr>Microsoft® PowerPoint® 2016</vt:lpwstr>
  </property>
</Properties>
</file>