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3" r:id="rId18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2" d="100"/>
          <a:sy n="62" d="100"/>
        </p:scale>
        <p:origin x="-1324" y="-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مستطيل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مستطيل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مستطيل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مستطيل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مستطيل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مستطيل مستدير الزوايا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مستطيل مستدير الزوايا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مستطيل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مستطيل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مستطيل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مستطيل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عنوان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9" name="عنوان فرعي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28" name="عنصر نائب للتاريخ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1B8ABB09-4A1D-463E-8065-109CC2B7EFAA}" type="datetimeFigureOut">
              <a:rPr lang="ar-SA" smtClean="0"/>
              <a:t>22/07/1446</a:t>
            </a:fld>
            <a:endParaRPr lang="ar-SA"/>
          </a:p>
        </p:txBody>
      </p:sp>
      <p:sp>
        <p:nvSpPr>
          <p:cNvPr id="17" name="عنصر نائب للتذييل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ar-SA"/>
          </a:p>
        </p:txBody>
      </p:sp>
      <p:sp>
        <p:nvSpPr>
          <p:cNvPr id="29" name="عنصر نائب لرقم الشريحة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22/07/1446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22/07/1446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22/07/1446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22/07/1446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22/07/1446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26" name="عنصر نائب للتاريخ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B8ABB09-4A1D-463E-8065-109CC2B7EFAA}" type="datetimeFigureOut">
              <a:rPr lang="ar-SA" smtClean="0"/>
              <a:t>22/07/1446</a:t>
            </a:fld>
            <a:endParaRPr lang="ar-SA"/>
          </a:p>
        </p:txBody>
      </p:sp>
      <p:sp>
        <p:nvSpPr>
          <p:cNvPr id="27" name="عنصر نائب لرقم الشريحة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28" name="عنصر نائب للتذييل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1B8ABB09-4A1D-463E-8065-109CC2B7EFAA}" type="datetimeFigureOut">
              <a:rPr lang="ar-SA" smtClean="0"/>
              <a:t>22/07/1446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22/07/1446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22/07/1446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 smtClean="0"/>
              <a:t>انقر فوق الأيقونة لإضافة صورة</a:t>
            </a:r>
            <a:endParaRPr kumimoji="0" lang="en-US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22/07/1446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مستطيل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مستطيل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مستطيل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مستطيل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مستطيل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مستطيل مستدير الزوايا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مستطيل مستدير الزوايا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مستطيل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مستطيل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مستطيل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مستطيل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مستطيل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مستطيل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عنصر نائب للعنوان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3" name="عنصر نائب للنص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4" name="عنصر نائب للتاريخ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22/07/1446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ar-SA"/>
          </a:p>
        </p:txBody>
      </p:sp>
      <p:sp>
        <p:nvSpPr>
          <p:cNvPr id="23" name="عنصر نائب لرقم الشريحة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Introduction to Scientific Research in </a:t>
            </a:r>
            <a:r>
              <a:rPr lang="en-US" b="1" dirty="0" smtClean="0"/>
              <a:t>Nursing</a:t>
            </a:r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/>
              <a:t>Mahdi Al-</a:t>
            </a:r>
            <a:r>
              <a:rPr lang="en-US" b="1" dirty="0" err="1" smtClean="0"/>
              <a:t>Anawy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556737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Characteristics of Scientific Research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en-US" b="1" dirty="0" smtClean="0"/>
              <a:t>4-Reproducible</a:t>
            </a:r>
            <a:r>
              <a:rPr lang="en-US" dirty="0"/>
              <a:t>: Other researchers can replicate the study to verify results</a:t>
            </a:r>
            <a:r>
              <a:rPr lang="en-US" dirty="0" smtClean="0"/>
              <a:t>.</a:t>
            </a:r>
          </a:p>
          <a:p>
            <a:pPr marL="109728" indent="0">
              <a:buNone/>
            </a:pPr>
            <a:endParaRPr lang="en-US" dirty="0"/>
          </a:p>
          <a:p>
            <a:pPr marL="109728" indent="0">
              <a:buNone/>
            </a:pPr>
            <a:r>
              <a:rPr lang="en-US" b="1" dirty="0" smtClean="0"/>
              <a:t>5- Innovative</a:t>
            </a:r>
            <a:r>
              <a:rPr lang="en-US" dirty="0"/>
              <a:t>: Generates new knowledge or applies existing knowledge in novel ways</a:t>
            </a:r>
            <a:r>
              <a:rPr lang="en-US" dirty="0" smtClean="0"/>
              <a:t>.</a:t>
            </a:r>
          </a:p>
          <a:p>
            <a:pPr marL="109728" indent="0">
              <a:buNone/>
            </a:pPr>
            <a:endParaRPr lang="en-US" dirty="0"/>
          </a:p>
          <a:p>
            <a:pPr marL="109728" indent="0">
              <a:buNone/>
            </a:pPr>
            <a:r>
              <a:rPr lang="en-US" b="1" dirty="0" smtClean="0"/>
              <a:t>6- Ethical</a:t>
            </a:r>
            <a:r>
              <a:rPr lang="en-US" dirty="0"/>
              <a:t>: Adheres to ethical standards in design and implementation.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06668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Research Hypothesis</a:t>
            </a:r>
            <a:r>
              <a:rPr lang="en-US" dirty="0"/>
              <a:t>: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 hypothesis is a testable statement predicting the relationship between variables</a:t>
            </a:r>
            <a:r>
              <a:rPr lang="en-US" dirty="0" smtClean="0"/>
              <a:t>.</a:t>
            </a:r>
          </a:p>
          <a:p>
            <a:pPr marL="109728" indent="0">
              <a:buNone/>
            </a:pPr>
            <a:r>
              <a:rPr lang="en-US" b="1" dirty="0"/>
              <a:t>Types of Hypotheses</a:t>
            </a:r>
            <a:r>
              <a:rPr lang="en-US" dirty="0" smtClean="0"/>
              <a:t>:</a:t>
            </a:r>
          </a:p>
          <a:p>
            <a:pPr lvl="1"/>
            <a:r>
              <a:rPr lang="en-US" b="1" dirty="0">
                <a:solidFill>
                  <a:schemeClr val="tx1"/>
                </a:solidFill>
              </a:rPr>
              <a:t>Null Hypothesis (H₀)</a:t>
            </a:r>
            <a:r>
              <a:rPr lang="en-US" dirty="0">
                <a:solidFill>
                  <a:schemeClr val="tx1"/>
                </a:solidFill>
              </a:rPr>
              <a:t>: Assumes no effect or relationship between variables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lvl="1"/>
            <a:endParaRPr lang="en-US" dirty="0">
              <a:solidFill>
                <a:schemeClr val="tx1"/>
              </a:solidFill>
            </a:endParaRPr>
          </a:p>
          <a:p>
            <a:pPr lvl="1"/>
            <a:r>
              <a:rPr lang="en-US" b="1" dirty="0">
                <a:solidFill>
                  <a:schemeClr val="tx1"/>
                </a:solidFill>
              </a:rPr>
              <a:t>Alternative Hypothesis (H₁)</a:t>
            </a:r>
            <a:r>
              <a:rPr lang="en-US" dirty="0">
                <a:solidFill>
                  <a:schemeClr val="tx1"/>
                </a:solidFill>
              </a:rPr>
              <a:t>: Proposes a specific effect or relationship.</a:t>
            </a:r>
          </a:p>
          <a:p>
            <a:pPr marL="109728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9254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Types of Hypotheses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n-US" dirty="0" smtClean="0"/>
              <a:t>For </a:t>
            </a:r>
            <a:r>
              <a:rPr lang="en-US" dirty="0"/>
              <a:t>example: is there a relationship between obesity and diabetes mellitus ? This might be translated into the following hypothesis or prediction: </a:t>
            </a:r>
          </a:p>
          <a:p>
            <a:pPr marL="0" indent="0" algn="just">
              <a:buNone/>
            </a:pPr>
            <a:endParaRPr lang="en-US" dirty="0"/>
          </a:p>
          <a:p>
            <a:pPr algn="just"/>
            <a:r>
              <a:rPr lang="en-US" dirty="0"/>
              <a:t>H0=There is  no-relationship between obesity and diabetes mellitus.</a:t>
            </a:r>
          </a:p>
          <a:p>
            <a:pPr algn="just"/>
            <a:endParaRPr lang="en-US" dirty="0"/>
          </a:p>
          <a:p>
            <a:pPr algn="just"/>
            <a:r>
              <a:rPr lang="en-US" dirty="0"/>
              <a:t>H1=There is a relationship between obesity and diabetes mellitus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4933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Relevance to Nursing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en-US" dirty="0"/>
              <a:t>Understanding and conducting scientific research is critical for:</a:t>
            </a:r>
          </a:p>
          <a:p>
            <a:r>
              <a:rPr lang="en-US" dirty="0"/>
              <a:t>Enhancing patient outcomes.</a:t>
            </a:r>
          </a:p>
          <a:p>
            <a:r>
              <a:rPr lang="en-US" dirty="0"/>
              <a:t>Ensuring safe, ethical, and effective care.</a:t>
            </a:r>
          </a:p>
          <a:p>
            <a:r>
              <a:rPr lang="en-US" dirty="0"/>
              <a:t>Keeping up with technological and methodological advancements in healthcare.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74769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algn="just">
              <a:buNone/>
            </a:pPr>
            <a:r>
              <a:rPr lang="en-US" dirty="0"/>
              <a:t>Scientific research in nursing bridges the gap between theory and practice. By understanding its basic concepts, purposes, characteristics, and the role of a hypothesis, nurses can effectively contribute to and apply research in clinical settings, fostering an evidence-based approach to care.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12295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Questions or Discussion Points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Can </a:t>
            </a:r>
            <a:r>
              <a:rPr lang="en-US" dirty="0"/>
              <a:t>you think of examples where research has improved nursing practice</a:t>
            </a:r>
            <a:r>
              <a:rPr lang="en-US" dirty="0" smtClean="0"/>
              <a:t>?</a:t>
            </a:r>
          </a:p>
          <a:p>
            <a:endParaRPr lang="en-US" dirty="0"/>
          </a:p>
          <a:p>
            <a:r>
              <a:rPr lang="en-US" dirty="0"/>
              <a:t>How do you see research shaping your future role in nursing?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40421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51520" y="1844824"/>
            <a:ext cx="3928480" cy="4800600"/>
          </a:xfrm>
        </p:spPr>
        <p:txBody>
          <a:bodyPr/>
          <a:lstStyle/>
          <a:p>
            <a:r>
              <a:rPr lang="en-US" dirty="0"/>
              <a:t>Start by doing what’s necessary; then do what’s possible; and suddenly you are doing the </a:t>
            </a:r>
            <a:r>
              <a:rPr lang="en-US" dirty="0" smtClean="0"/>
              <a:t>impossible</a:t>
            </a:r>
            <a:endParaRPr lang="ar-IQ" dirty="0" smtClean="0"/>
          </a:p>
          <a:p>
            <a:endParaRPr lang="ar-IQ" dirty="0"/>
          </a:p>
          <a:p>
            <a:endParaRPr lang="ar-IQ" dirty="0" smtClean="0"/>
          </a:p>
        </p:txBody>
      </p:sp>
      <p:pic>
        <p:nvPicPr>
          <p:cNvPr id="1026" name="Picture 2" descr="C:\Users\dell\Desktop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0591" y="1484783"/>
            <a:ext cx="3487913" cy="4927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06707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67544" y="2708920"/>
            <a:ext cx="8229600" cy="1066800"/>
          </a:xfrm>
        </p:spPr>
        <p:txBody>
          <a:bodyPr/>
          <a:lstStyle/>
          <a:p>
            <a:pPr algn="ctr"/>
            <a:r>
              <a:rPr lang="en-US" i="1" dirty="0" smtClean="0"/>
              <a:t>Have a nice day  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7555019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Introduction to Scientific Research in </a:t>
            </a:r>
            <a:r>
              <a:rPr lang="en-US" b="1" dirty="0" smtClean="0"/>
              <a:t>Nursing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 algn="just" rtl="0"/>
            <a:r>
              <a:rPr lang="en-US" dirty="0">
                <a:latin typeface="Times New Roman" pitchFamily="18" charset="0"/>
                <a:cs typeface="Times New Roman" pitchFamily="18" charset="0"/>
              </a:rPr>
              <a:t>Research is a systematic inquiry (examination) into a subject that uses various approaches to answer questions and solve problems. </a:t>
            </a:r>
          </a:p>
          <a:p>
            <a:pPr marL="457200" indent="-457200" algn="just" rtl="0"/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 rtl="0"/>
            <a:r>
              <a:rPr lang="en-US" dirty="0">
                <a:latin typeface="Times New Roman" pitchFamily="18" charset="0"/>
                <a:cs typeface="Times New Roman" pitchFamily="18" charset="0"/>
              </a:rPr>
              <a:t>Research means to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search again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or examine carefully. It investigate the old knowledge and generate new knowledge. Systematic means carried on in step-by-step procedure, methodical or orderly.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7078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1-Basic </a:t>
            </a:r>
            <a:r>
              <a:rPr lang="en-US" dirty="0"/>
              <a:t>Concepts in Scientific Research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en-US" dirty="0"/>
              <a:t>Scientific research is a systematic process of </a:t>
            </a:r>
            <a:r>
              <a:rPr lang="en-US" b="1" dirty="0"/>
              <a:t>gathering</a:t>
            </a:r>
            <a:r>
              <a:rPr lang="en-US" dirty="0"/>
              <a:t>, </a:t>
            </a:r>
            <a:r>
              <a:rPr lang="en-US" b="1" dirty="0"/>
              <a:t>analyzing</a:t>
            </a:r>
            <a:r>
              <a:rPr lang="en-US" dirty="0"/>
              <a:t>, and </a:t>
            </a:r>
            <a:r>
              <a:rPr lang="en-US" b="1" dirty="0"/>
              <a:t>interpreting</a:t>
            </a:r>
            <a:r>
              <a:rPr lang="en-US" dirty="0"/>
              <a:t> information to </a:t>
            </a:r>
            <a:r>
              <a:rPr lang="en-US" b="1" dirty="0"/>
              <a:t>answer a question</a:t>
            </a:r>
            <a:r>
              <a:rPr lang="en-US" dirty="0"/>
              <a:t> or </a:t>
            </a:r>
            <a:r>
              <a:rPr lang="en-US" b="1" dirty="0"/>
              <a:t>solve a problem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213505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Basic Concepts in Scientific </a:t>
            </a:r>
            <a:r>
              <a:rPr lang="en-US" dirty="0" smtClean="0"/>
              <a:t>Research: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en-US" b="1" dirty="0" smtClean="0"/>
              <a:t>1- Systematic </a:t>
            </a:r>
            <a:r>
              <a:rPr lang="en-US" b="1" dirty="0"/>
              <a:t>Approach</a:t>
            </a:r>
            <a:r>
              <a:rPr lang="en-US" dirty="0"/>
              <a:t>: Involves structured methods and procedures to ensure </a:t>
            </a:r>
            <a:r>
              <a:rPr lang="en-US" b="1" dirty="0" smtClean="0"/>
              <a:t>reliability</a:t>
            </a:r>
            <a:r>
              <a:rPr lang="en-US" dirty="0" smtClean="0"/>
              <a:t> and </a:t>
            </a:r>
            <a:r>
              <a:rPr lang="en-US" b="1" dirty="0" smtClean="0"/>
              <a:t>validity</a:t>
            </a:r>
            <a:r>
              <a:rPr lang="en-US" dirty="0" smtClean="0"/>
              <a:t>.</a:t>
            </a:r>
          </a:p>
          <a:p>
            <a:pPr marL="109728" indent="0">
              <a:buNone/>
            </a:pPr>
            <a:endParaRPr lang="en-US" dirty="0" smtClean="0"/>
          </a:p>
          <a:p>
            <a:pPr marL="109728" indent="0">
              <a:buNone/>
            </a:pPr>
            <a:r>
              <a:rPr lang="en-US" b="1" dirty="0" smtClean="0"/>
              <a:t>2- Empirical </a:t>
            </a:r>
            <a:r>
              <a:rPr lang="en-US" b="1" dirty="0"/>
              <a:t>Evidence</a:t>
            </a:r>
            <a:r>
              <a:rPr lang="en-US" dirty="0"/>
              <a:t>: Research relies on data collected through observation or experimentation</a:t>
            </a:r>
            <a:r>
              <a:rPr lang="en-US" dirty="0" smtClean="0"/>
              <a:t>.</a:t>
            </a:r>
          </a:p>
          <a:p>
            <a:pPr marL="109728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1011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en-US" b="1" dirty="0" smtClean="0"/>
              <a:t>3- </a:t>
            </a:r>
            <a:r>
              <a:rPr lang="en-US" b="1" dirty="0"/>
              <a:t>Ethics in Research</a:t>
            </a:r>
            <a:r>
              <a:rPr lang="en-US" dirty="0"/>
              <a:t>: Research in nursing </a:t>
            </a:r>
            <a:r>
              <a:rPr lang="en-US" dirty="0" err="1" smtClean="0"/>
              <a:t>ust</a:t>
            </a:r>
            <a:r>
              <a:rPr lang="en-US" dirty="0" smtClean="0"/>
              <a:t> </a:t>
            </a:r>
            <a:r>
              <a:rPr lang="en-US" dirty="0"/>
              <a:t>prioritize ethical principles, such as</a:t>
            </a:r>
            <a:r>
              <a:rPr lang="en-US" dirty="0" smtClean="0"/>
              <a:t>:</a:t>
            </a:r>
          </a:p>
          <a:p>
            <a:r>
              <a:rPr lang="en-US" b="1" dirty="0" smtClean="0"/>
              <a:t>Respect </a:t>
            </a:r>
            <a:r>
              <a:rPr lang="en-US" b="1" dirty="0"/>
              <a:t>for individuals</a:t>
            </a:r>
            <a:r>
              <a:rPr lang="en-US" dirty="0"/>
              <a:t>.</a:t>
            </a:r>
          </a:p>
          <a:p>
            <a:r>
              <a:rPr lang="en-US" b="1" dirty="0"/>
              <a:t>Beneficence</a:t>
            </a:r>
            <a:r>
              <a:rPr lang="en-US" dirty="0"/>
              <a:t> (doing good).</a:t>
            </a:r>
          </a:p>
          <a:p>
            <a:r>
              <a:rPr lang="en-US" b="1" dirty="0"/>
              <a:t>Justice</a:t>
            </a:r>
            <a:r>
              <a:rPr lang="en-US" dirty="0"/>
              <a:t> (fairness in research participation).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08355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Types of Research</a:t>
            </a:r>
            <a:r>
              <a:rPr lang="en-US" dirty="0"/>
              <a:t>: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624078" indent="-514350">
              <a:buFont typeface="+mj-lt"/>
              <a:buAutoNum type="arabicPeriod"/>
            </a:pPr>
            <a:r>
              <a:rPr lang="en-US" b="1" dirty="0"/>
              <a:t>Basic Research</a:t>
            </a:r>
            <a:r>
              <a:rPr lang="en-US" dirty="0"/>
              <a:t>: Aims to expand fundamental knowledge without immediate application</a:t>
            </a:r>
            <a:r>
              <a:rPr lang="en-US" dirty="0" smtClean="0"/>
              <a:t>.</a:t>
            </a:r>
          </a:p>
          <a:p>
            <a:pPr marL="624078" indent="-514350">
              <a:buFont typeface="+mj-lt"/>
              <a:buAutoNum type="arabicPeriod"/>
            </a:pPr>
            <a:endParaRPr lang="en-US" dirty="0" smtClean="0"/>
          </a:p>
          <a:p>
            <a:pPr marL="624078" indent="-514350">
              <a:buFont typeface="+mj-lt"/>
              <a:buAutoNum type="arabicPeriod"/>
            </a:pPr>
            <a:r>
              <a:rPr lang="en-US" b="1" dirty="0" smtClean="0"/>
              <a:t>Applied </a:t>
            </a:r>
            <a:r>
              <a:rPr lang="en-US" b="1" dirty="0"/>
              <a:t>Research</a:t>
            </a:r>
            <a:r>
              <a:rPr lang="en-US" dirty="0"/>
              <a:t>: Focuses on solving practical problems</a:t>
            </a:r>
            <a:r>
              <a:rPr lang="en-US" dirty="0" smtClean="0"/>
              <a:t>.</a:t>
            </a:r>
          </a:p>
          <a:p>
            <a:pPr marL="624078" indent="-514350">
              <a:buFont typeface="+mj-lt"/>
              <a:buAutoNum type="arabicPeriod"/>
            </a:pPr>
            <a:endParaRPr lang="en-US" dirty="0" smtClean="0"/>
          </a:p>
          <a:p>
            <a:pPr marL="624078" indent="-514350">
              <a:buFont typeface="+mj-lt"/>
              <a:buAutoNum type="arabicPeriod"/>
            </a:pPr>
            <a:r>
              <a:rPr lang="en-US" b="1" dirty="0" smtClean="0"/>
              <a:t>Quantitative </a:t>
            </a:r>
            <a:r>
              <a:rPr lang="en-US" b="1" dirty="0"/>
              <a:t>Research</a:t>
            </a:r>
            <a:r>
              <a:rPr lang="en-US" dirty="0"/>
              <a:t>: Relies on numerical data and statistical analysis</a:t>
            </a:r>
            <a:r>
              <a:rPr lang="en-US" dirty="0" smtClean="0"/>
              <a:t>.</a:t>
            </a:r>
          </a:p>
          <a:p>
            <a:pPr marL="624078" indent="-514350">
              <a:buFont typeface="+mj-lt"/>
              <a:buAutoNum type="arabicPeriod"/>
            </a:pPr>
            <a:endParaRPr lang="en-US" dirty="0" smtClean="0"/>
          </a:p>
          <a:p>
            <a:pPr marL="624078" indent="-514350">
              <a:buFont typeface="+mj-lt"/>
              <a:buAutoNum type="arabicPeriod"/>
            </a:pPr>
            <a:r>
              <a:rPr lang="en-US" b="1" dirty="0" smtClean="0"/>
              <a:t>Qualitative </a:t>
            </a:r>
            <a:r>
              <a:rPr lang="en-US" b="1" dirty="0"/>
              <a:t>Research</a:t>
            </a:r>
            <a:r>
              <a:rPr lang="en-US" dirty="0"/>
              <a:t>: Explores phenomena through non-numerical data like interviews and observations.</a:t>
            </a:r>
          </a:p>
        </p:txBody>
      </p:sp>
    </p:spTree>
    <p:extLst>
      <p:ext uri="{BB962C8B-B14F-4D97-AF65-F5344CB8AC3E}">
        <p14:creationId xmlns:p14="http://schemas.microsoft.com/office/powerpoint/2010/main" val="13842143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2. Purposes of Scientific Research in Nursing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109728" indent="0">
              <a:buNone/>
            </a:pPr>
            <a:r>
              <a:rPr lang="en-US" dirty="0"/>
              <a:t>Research serves multiple roles in the field of nursing. Its primary purposes include:</a:t>
            </a:r>
          </a:p>
          <a:p>
            <a:pPr marL="624078" indent="-514350">
              <a:buFont typeface="+mj-lt"/>
              <a:buAutoNum type="arabicPeriod"/>
            </a:pPr>
            <a:r>
              <a:rPr lang="en-US" b="1" dirty="0"/>
              <a:t>Improving Patient Care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Developing evidence-based practices.</a:t>
            </a:r>
          </a:p>
          <a:p>
            <a:pPr lvl="1"/>
            <a:r>
              <a:rPr lang="en-US" dirty="0"/>
              <a:t>Identifying best practices for disease prevention and management.</a:t>
            </a:r>
          </a:p>
          <a:p>
            <a:pPr marL="624078" indent="-514350">
              <a:buFont typeface="+mj-lt"/>
              <a:buAutoNum type="arabicPeriod"/>
            </a:pPr>
            <a:r>
              <a:rPr lang="en-US" b="1" dirty="0"/>
              <a:t>Advancing Nursing Knowledge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Exploring new theories and concepts.</a:t>
            </a:r>
          </a:p>
          <a:p>
            <a:pPr lvl="1"/>
            <a:r>
              <a:rPr lang="en-US" dirty="0"/>
              <a:t>Building on previous research to deepen understanding.</a:t>
            </a:r>
          </a:p>
          <a:p>
            <a:pPr marL="624078" indent="-514350">
              <a:buFont typeface="+mj-lt"/>
              <a:buAutoNum type="arabicPeriod"/>
            </a:pPr>
            <a:r>
              <a:rPr lang="en-US" b="1" dirty="0"/>
              <a:t>Policy Development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Informing healthcare policies and guidelines.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50724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en-US" b="1" dirty="0" smtClean="0"/>
              <a:t>4- Professional </a:t>
            </a:r>
            <a:r>
              <a:rPr lang="en-US" b="1" dirty="0"/>
              <a:t>Growth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Encouraging critical thinking and lifelong learning among nurses.</a:t>
            </a:r>
          </a:p>
          <a:p>
            <a:pPr marL="109728" indent="0">
              <a:buNone/>
            </a:pPr>
            <a:r>
              <a:rPr lang="en-US" b="1" dirty="0" smtClean="0"/>
              <a:t>5- Problem-Solving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Addressing specific challenges in clinical settings.</a:t>
            </a:r>
          </a:p>
          <a:p>
            <a:pPr marL="109728" indent="0">
              <a:buNone/>
            </a:pPr>
            <a:r>
              <a:rPr lang="en-US" b="1" dirty="0" smtClean="0"/>
              <a:t>6- Promoting </a:t>
            </a:r>
            <a:r>
              <a:rPr lang="en-US" b="1" dirty="0"/>
              <a:t>Health Equity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Investigating disparities in healthcare to design interventions for vulnerable populations.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70187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1066800"/>
          </a:xfrm>
        </p:spPr>
        <p:txBody>
          <a:bodyPr>
            <a:noAutofit/>
          </a:bodyPr>
          <a:lstStyle/>
          <a:p>
            <a:r>
              <a:rPr lang="en-US" sz="3200" b="1" dirty="0"/>
              <a:t>3. Characteristics of Scientific </a:t>
            </a:r>
            <a:r>
              <a:rPr lang="en-US" sz="3200" b="1" dirty="0" smtClean="0"/>
              <a:t>Research</a:t>
            </a:r>
            <a:endParaRPr lang="en-US" sz="32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4297664"/>
          </a:xfrm>
        </p:spPr>
        <p:txBody>
          <a:bodyPr>
            <a:normAutofit/>
          </a:bodyPr>
          <a:lstStyle/>
          <a:p>
            <a:pPr marL="624078" indent="-514350">
              <a:buFont typeface="+mj-lt"/>
              <a:buAutoNum type="arabicPeriod"/>
            </a:pPr>
            <a:r>
              <a:rPr lang="en-US" b="1" dirty="0"/>
              <a:t>Systematic</a:t>
            </a:r>
            <a:r>
              <a:rPr lang="en-US" dirty="0"/>
              <a:t>: Research follows a defined process with specific steps, such as problem identification, literature review, methodology, data collection, and analysis</a:t>
            </a:r>
            <a:r>
              <a:rPr lang="en-US" dirty="0" smtClean="0"/>
              <a:t>.</a:t>
            </a:r>
          </a:p>
          <a:p>
            <a:pPr marL="624078" indent="-514350">
              <a:buFont typeface="+mj-lt"/>
              <a:buAutoNum type="arabicPeriod"/>
            </a:pPr>
            <a:r>
              <a:rPr lang="en-US" b="1" dirty="0" smtClean="0"/>
              <a:t>Logical</a:t>
            </a:r>
            <a:r>
              <a:rPr lang="en-US" dirty="0"/>
              <a:t>: Conclusions are drawn based on sound reasoning and evidence</a:t>
            </a:r>
            <a:r>
              <a:rPr lang="en-US" dirty="0" smtClean="0"/>
              <a:t>.</a:t>
            </a:r>
          </a:p>
          <a:p>
            <a:pPr marL="624078" indent="-514350">
              <a:buFont typeface="+mj-lt"/>
              <a:buAutoNum type="arabicPeriod"/>
            </a:pPr>
            <a:r>
              <a:rPr lang="en-US" b="1" dirty="0" smtClean="0"/>
              <a:t>Empirical</a:t>
            </a:r>
            <a:r>
              <a:rPr lang="en-US" dirty="0"/>
              <a:t>: Findings are grounded in observable, measurable data</a:t>
            </a:r>
            <a:r>
              <a:rPr lang="en-US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598637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حضري">
  <a:themeElements>
    <a:clrScheme name="حضري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حضري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حضري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31</TotalTime>
  <Words>643</Words>
  <Application>Microsoft Office PowerPoint</Application>
  <PresentationFormat>عرض على الشاشة (3:4)‏</PresentationFormat>
  <Paragraphs>75</Paragraphs>
  <Slides>17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17</vt:i4>
      </vt:variant>
    </vt:vector>
  </HeadingPairs>
  <TitlesOfParts>
    <vt:vector size="18" baseType="lpstr">
      <vt:lpstr>حضري</vt:lpstr>
      <vt:lpstr>Introduction to Scientific Research in Nursing</vt:lpstr>
      <vt:lpstr>Introduction to Scientific Research in Nursing</vt:lpstr>
      <vt:lpstr>1-Basic Concepts in Scientific Research</vt:lpstr>
      <vt:lpstr>Basic Concepts in Scientific Research:</vt:lpstr>
      <vt:lpstr>عرض تقديمي في PowerPoint</vt:lpstr>
      <vt:lpstr>Types of Research:</vt:lpstr>
      <vt:lpstr>2. Purposes of Scientific Research in Nursing</vt:lpstr>
      <vt:lpstr>عرض تقديمي في PowerPoint</vt:lpstr>
      <vt:lpstr>3. Characteristics of Scientific Research</vt:lpstr>
      <vt:lpstr>Characteristics of Scientific Research</vt:lpstr>
      <vt:lpstr>Research Hypothesis:</vt:lpstr>
      <vt:lpstr>Types of Hypotheses:</vt:lpstr>
      <vt:lpstr>Relevance to Nursing</vt:lpstr>
      <vt:lpstr>Conclusion</vt:lpstr>
      <vt:lpstr>Questions or Discussion Points:</vt:lpstr>
      <vt:lpstr>عرض تقديمي في PowerPoint</vt:lpstr>
      <vt:lpstr>Have a nice day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Scientific Research in Nursing</dc:title>
  <dc:creator>dell</dc:creator>
  <cp:lastModifiedBy>dell</cp:lastModifiedBy>
  <cp:revision>4</cp:revision>
  <dcterms:created xsi:type="dcterms:W3CDTF">2025-01-21T06:36:10Z</dcterms:created>
  <dcterms:modified xsi:type="dcterms:W3CDTF">2025-01-21T07:18:26Z</dcterms:modified>
</cp:coreProperties>
</file>