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4" r:id="rId8"/>
    <p:sldId id="262" r:id="rId9"/>
    <p:sldId id="271" r:id="rId10"/>
    <p:sldId id="263" r:id="rId11"/>
    <p:sldId id="265" r:id="rId12"/>
    <p:sldId id="272" r:id="rId13"/>
    <p:sldId id="266" r:id="rId14"/>
    <p:sldId id="274" r:id="rId15"/>
    <p:sldId id="267" r:id="rId16"/>
    <p:sldId id="273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10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916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1381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60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19517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10847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31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97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431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693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13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297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01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438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37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2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9/29/2024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842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942" y="1871529"/>
            <a:ext cx="10658924" cy="340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01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43933" y="749182"/>
            <a:ext cx="8915400" cy="3777622"/>
          </a:xfrm>
        </p:spPr>
        <p:txBody>
          <a:bodyPr>
            <a:normAutofit/>
          </a:bodyPr>
          <a:lstStyle/>
          <a:p>
            <a:pPr lvl="0"/>
            <a:r>
              <a:rPr lang="en-US" sz="2400" b="1" dirty="0"/>
              <a:t>Cardiac cells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/>
              <a:t> </a:t>
            </a:r>
            <a:r>
              <a:rPr lang="en-US" sz="2400" dirty="0"/>
              <a:t>There are </a:t>
            </a:r>
            <a:r>
              <a:rPr lang="en-US" sz="2400" b="1" dirty="0"/>
              <a:t>two</a:t>
            </a:r>
            <a:r>
              <a:rPr lang="en-US" sz="2400" dirty="0"/>
              <a:t> major types of cardiac cells: 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000" b="1" dirty="0" smtClean="0"/>
              <a:t>1. Contractile </a:t>
            </a:r>
            <a:r>
              <a:rPr lang="en-US" sz="2000" b="1" dirty="0"/>
              <a:t>cells </a:t>
            </a:r>
            <a:r>
              <a:rPr lang="en-US" sz="2000" dirty="0"/>
              <a:t>(99%) </a:t>
            </a:r>
            <a:r>
              <a:rPr lang="en-US" sz="2000" dirty="0" smtClean="0"/>
              <a:t>called cardiomyocytes </a:t>
            </a:r>
          </a:p>
          <a:p>
            <a:pPr marL="0" indent="0">
              <a:buNone/>
            </a:pPr>
            <a:r>
              <a:rPr lang="en-US" sz="2000" b="1" dirty="0" smtClean="0"/>
              <a:t>2. Conducting </a:t>
            </a:r>
            <a:r>
              <a:rPr lang="en-US" sz="2000" b="1" dirty="0"/>
              <a:t>cells</a:t>
            </a:r>
            <a:r>
              <a:rPr lang="en-US" sz="2000" dirty="0"/>
              <a:t>.</a:t>
            </a:r>
          </a:p>
          <a:p>
            <a:endParaRPr lang="en-US" sz="2000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491" y="2321260"/>
            <a:ext cx="6628688" cy="453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63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96269" y="632389"/>
            <a:ext cx="9308343" cy="5278833"/>
          </a:xfrm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lphaUcPeriod"/>
            </a:pP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Myocardial contractile cells 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(99%) called </a:t>
            </a:r>
            <a:r>
              <a:rPr 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Cardiomyocytes</a:t>
            </a: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Cardiac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muscle cells or cardiomyocytes  are the muscle cells that make up the heart muscle. Cardiomyocytes go through a contraction-relaxation cycle that enables cardiac muscles to pump blood throughout the body.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Its characteristics 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short and have small diameter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involuntary contraction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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striated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15000"/>
              </a:lnSpc>
              <a:spcBef>
                <a:spcPts val="0"/>
              </a:spcBef>
            </a:pP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These striations are caused by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lighter I bands (actin)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darker A bands (myosin).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580" y="2749605"/>
            <a:ext cx="5584420" cy="366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36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91903" y="749182"/>
            <a:ext cx="8915400" cy="3777622"/>
          </a:xfrm>
        </p:spPr>
        <p:txBody>
          <a:bodyPr>
            <a:noAutofit/>
          </a:bodyPr>
          <a:lstStyle/>
          <a:p>
            <a:pPr mar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Each </a:t>
            </a:r>
            <a:r>
              <a:rPr 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myocyte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contains a </a:t>
            </a: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single nucleus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</a:pPr>
            <a:r>
              <a:rPr lang="en-U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surrounded by a cell membrane known as the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sarcolemma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</a:pP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sarcolemma of cardiac muscle cells contains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voltage-gated calcium 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channels</a:t>
            </a:r>
            <a:endParaRPr lang="en-US" sz="2400" dirty="0" smtClean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functional unit of </a:t>
            </a:r>
            <a:r>
              <a:rPr 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cardiomyocyte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contraction is the 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sarcomere</a:t>
            </a:r>
          </a:p>
          <a:p>
            <a:pPr marL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cardiomyocytes  contains chain of sarcomeres which are composed of long proteins that organize into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myofilaments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Thin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myofilaments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contain the protein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actin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Thick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myofilaments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contain the protein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myosin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A53010"/>
              </a:buClr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myofilaments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slide past each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other as the muscle contracts and relaxes.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707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467" y="0"/>
            <a:ext cx="9585533" cy="6895919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7315200" y="2760292"/>
            <a:ext cx="2956845" cy="4187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مربع نص 6"/>
          <p:cNvSpPr txBox="1"/>
          <p:nvPr/>
        </p:nvSpPr>
        <p:spPr>
          <a:xfrm>
            <a:off x="2709017" y="2409914"/>
            <a:ext cx="444381" cy="44480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مربع نص 7"/>
          <p:cNvSpPr txBox="1"/>
          <p:nvPr/>
        </p:nvSpPr>
        <p:spPr>
          <a:xfrm>
            <a:off x="3033757" y="5964964"/>
            <a:ext cx="23244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192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04651" y="834639"/>
            <a:ext cx="8915400" cy="3777622"/>
          </a:xfrm>
        </p:spPr>
        <p:txBody>
          <a:bodyPr>
            <a:normAutofit/>
          </a:bodyPr>
          <a:lstStyle/>
          <a:p>
            <a:r>
              <a:rPr lang="en-US" sz="2800" b="1" dirty="0"/>
              <a:t>Diseases of the heart muscle known as cardiomyopathy</a:t>
            </a:r>
            <a:r>
              <a:rPr lang="en-US" sz="2800" dirty="0"/>
              <a:t>, </a:t>
            </a:r>
            <a:r>
              <a:rPr lang="en-US" sz="2800" dirty="0" smtClean="0"/>
              <a:t>they are very </a:t>
            </a:r>
            <a:r>
              <a:rPr lang="en-US" sz="2800" dirty="0"/>
              <a:t>important and include ischemic conditions caused by restricted blood supply to the muscle from coronary arteries such as </a:t>
            </a:r>
            <a:r>
              <a:rPr lang="en-US" sz="2800" b="1" dirty="0">
                <a:solidFill>
                  <a:srgbClr val="FF0000"/>
                </a:solidFill>
              </a:rPr>
              <a:t>angina </a:t>
            </a:r>
            <a:r>
              <a:rPr lang="en-US" sz="2800" dirty="0"/>
              <a:t>and </a:t>
            </a:r>
            <a:r>
              <a:rPr lang="en-US" sz="2800" b="1" dirty="0">
                <a:solidFill>
                  <a:srgbClr val="FF0000"/>
                </a:solidFill>
              </a:rPr>
              <a:t>myocardial infarction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436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98655" y="774818"/>
            <a:ext cx="8887790" cy="512178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lphaUcPeriod" startAt="2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Myocardial conducting cells, Pacemaker cells: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Specialized modified cardiomyocytes known as pacemaker cells has the ability to initiate an electrical potential at a fixed rate that spreads rapidly from cell to cell to trigger the contractile mechanism. This property is known as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autorhythmicity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Pacemaker cells carry the impulses that are responsible for the beating of the heart.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highest concentration of pacemaker cells is in the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sinoatrial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(SA) node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the natural and primary pacemaker, and the resultant rhythm is a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sinus rhythm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3893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5520" y="677510"/>
            <a:ext cx="8950764" cy="546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68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042280" y="561175"/>
            <a:ext cx="9015977" cy="4583394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Bef>
                <a:spcPts val="0"/>
              </a:spcBef>
              <a:buBlip>
                <a:blip r:embed="rId2"/>
              </a:buBlip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Conducting System of the Heart 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15000"/>
              </a:lnSpc>
              <a:spcBef>
                <a:spcPts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heartbeat originates in a specialized cardiac muscle cells (cardiac conducting system) and spreads via this system to all parts of the myocardium.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8600">
              <a:lnSpc>
                <a:spcPct val="115000"/>
              </a:lnSpc>
              <a:spcBef>
                <a:spcPts val="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Parts of conducting system: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Sinoatrial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(SA) node is located in the right atrium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Atrioventricular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(AV) node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Bundle of His: located in the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interventricular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septum and divided into right and left branches.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Purkinje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fibers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**A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heart block refers to an interruption in the normal conduction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pathway like left or right bundle branch block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70771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7836" y="315735"/>
            <a:ext cx="7820224" cy="639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428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9946"/>
            <a:ext cx="12208354" cy="687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17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631943" y="4087027"/>
            <a:ext cx="4119236" cy="596069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846034" y="1897446"/>
            <a:ext cx="11345966" cy="2965111"/>
          </a:xfrm>
        </p:spPr>
        <p:txBody>
          <a:bodyPr>
            <a:normAutofit fontScale="92500"/>
          </a:bodyPr>
          <a:lstStyle/>
          <a:p>
            <a:pPr marL="342900" lvl="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99110" algn="l"/>
              </a:tabLst>
            </a:pPr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functions of Cardiovascular system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99110" algn="l"/>
              </a:tabLst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structure of cardiac muscle and contractile cardiomyocytes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99110" algn="l"/>
              </a:tabLst>
            </a:pP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Conducting system that distributes electrical impulses through the heart.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مستطيل 3"/>
          <p:cNvSpPr/>
          <p:nvPr/>
        </p:nvSpPr>
        <p:spPr>
          <a:xfrm>
            <a:off x="1275247" y="1019919"/>
            <a:ext cx="59544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cap="all" dirty="0"/>
              <a:t>LEARNING OBJECTIVES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35534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2800" b="1" dirty="0"/>
              <a:t>Cardiovascular physiology</a:t>
            </a:r>
            <a:r>
              <a:rPr lang="en-US" sz="2800" dirty="0"/>
              <a:t> is the study of the functions of the heart, blood vessels.</a:t>
            </a:r>
            <a:br>
              <a:rPr lang="en-US" sz="2800" dirty="0"/>
            </a:br>
            <a:r>
              <a:rPr lang="en-US" sz="2800" dirty="0"/>
              <a:t> 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b="1" dirty="0" smtClean="0"/>
              <a:t>The </a:t>
            </a:r>
            <a:r>
              <a:rPr lang="en-US" sz="2400" b="1" dirty="0"/>
              <a:t>cardiovascular system consists of the heart, blood vessels, and blood. </a:t>
            </a:r>
            <a:endParaRPr lang="en-US" sz="2400" b="1" dirty="0" smtClean="0"/>
          </a:p>
          <a:p>
            <a:pPr lvl="0"/>
            <a:endParaRPr lang="en-US" sz="2400" b="1" dirty="0" smtClean="0"/>
          </a:p>
          <a:p>
            <a:pPr lvl="0"/>
            <a:r>
              <a:rPr lang="en-US" sz="2400" b="1" dirty="0" smtClean="0"/>
              <a:t>Its </a:t>
            </a:r>
            <a:r>
              <a:rPr lang="en-US" sz="2400" b="1" dirty="0"/>
              <a:t>primary function </a:t>
            </a:r>
            <a:r>
              <a:rPr lang="en-US" sz="2400" dirty="0"/>
              <a:t>is to transport nutrients and oxygen-rich blood to all parts of the body and to carry deoxygenated blood back to the lungs.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5323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Cardiovascular system consists of the following organs and tissues: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•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heart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A muscular pump that forces blood around the body.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•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closed system of blood vessels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include: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7315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◦ Arteries: Vessels that carry blood away from the heart.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7315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◦ Veins: Vessels that bring blood back to the heart.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07315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◦ Capillaries: Tiny vessels that branch off from arteries to deliver blood to all body tissues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639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Structure of the heart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10811" y="1324597"/>
            <a:ext cx="9810572" cy="5383851"/>
          </a:xfrm>
        </p:spPr>
        <p:txBody>
          <a:bodyPr>
            <a:norm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heart consists of four chambers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two on either side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Two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receiving chambers 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“atria”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two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pumping chambers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“ventricles.”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wall or 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“septum”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separates the atria and ventricles. 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Valves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control the flow of blood in the heart.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buAutoNum type="arabicPeriod"/>
            </a:pP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right atrium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receives the blood retuning from the body tissues. This blood is low in oxygen, carried by 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veins</a:t>
            </a:r>
          </a:p>
          <a:p>
            <a:pPr marL="457200" indent="-457200">
              <a:lnSpc>
                <a:spcPct val="115000"/>
              </a:lnSpc>
              <a:spcBef>
                <a:spcPts val="0"/>
              </a:spcBef>
              <a:buAutoNum type="arabicPeriod"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right ventricle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pumps the blood received from the right atrium and sends it to the lungs. </a:t>
            </a: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left atrium receives 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blood which is  high in oxygen as it returns from the lungs. </a:t>
            </a: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None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left ventricle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which has the </a:t>
            </a:r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thickest walls of all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pumps  oxygenated blood to all parts of the body through the arteries.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72510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7343" y="330423"/>
            <a:ext cx="8994379" cy="652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851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9932" y="65511"/>
            <a:ext cx="6822162" cy="671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18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1563" y="766273"/>
            <a:ext cx="8657054" cy="4925226"/>
          </a:xfrm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Blip>
                <a:blip r:embed="rId2"/>
              </a:buBlip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 are two blood circulatory systems in the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body: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systemic circulatory system.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is the main blood circulatory system that transports blood to the organs, tissues, and cells throughout the body.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pulmonary circulatory system.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circulatory system moves blood between the heart and lungs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0694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9885" y="-27774"/>
            <a:ext cx="9632115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973936" y="2444097"/>
            <a:ext cx="1794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Superior and inferior vena cava</a:t>
            </a:r>
            <a:endParaRPr lang="en-US" sz="1400" b="1" dirty="0"/>
          </a:p>
        </p:txBody>
      </p:sp>
      <p:sp>
        <p:nvSpPr>
          <p:cNvPr id="6" name="مربع نص 5"/>
          <p:cNvSpPr txBox="1"/>
          <p:nvPr/>
        </p:nvSpPr>
        <p:spPr>
          <a:xfrm>
            <a:off x="3516594" y="3401226"/>
            <a:ext cx="166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Right atrium</a:t>
            </a:r>
            <a:endParaRPr lang="en-US" sz="1400" b="1" dirty="0"/>
          </a:p>
        </p:txBody>
      </p:sp>
      <p:sp>
        <p:nvSpPr>
          <p:cNvPr id="7" name="مربع نص 6"/>
          <p:cNvSpPr txBox="1"/>
          <p:nvPr/>
        </p:nvSpPr>
        <p:spPr>
          <a:xfrm>
            <a:off x="3349952" y="3835135"/>
            <a:ext cx="1563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Right ventricle</a:t>
            </a:r>
            <a:endParaRPr lang="en-US" sz="1400" b="1" dirty="0"/>
          </a:p>
        </p:txBody>
      </p:sp>
      <p:sp>
        <p:nvSpPr>
          <p:cNvPr id="8" name="مربع نص 7"/>
          <p:cNvSpPr txBox="1"/>
          <p:nvPr/>
        </p:nvSpPr>
        <p:spPr>
          <a:xfrm>
            <a:off x="3982340" y="2136320"/>
            <a:ext cx="22133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Pulmonary artery</a:t>
            </a:r>
            <a:endParaRPr lang="en-US" sz="1400" b="1" dirty="0"/>
          </a:p>
        </p:txBody>
      </p:sp>
      <p:sp>
        <p:nvSpPr>
          <p:cNvPr id="9" name="مربع نص 8"/>
          <p:cNvSpPr txBox="1"/>
          <p:nvPr/>
        </p:nvSpPr>
        <p:spPr>
          <a:xfrm>
            <a:off x="8973084" y="2105542"/>
            <a:ext cx="2666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Pulmonary vein</a:t>
            </a:r>
            <a:endParaRPr lang="en-US" sz="1400" b="1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9690931" y="2967317"/>
            <a:ext cx="2076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Left atrium</a:t>
            </a:r>
            <a:endParaRPr lang="en-US" sz="1400" b="1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9690931" y="3521315"/>
            <a:ext cx="18971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Left ventricle</a:t>
            </a:r>
            <a:endParaRPr lang="en-US" sz="14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9015813" y="2391215"/>
            <a:ext cx="1350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aorta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26707314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167</TotalTime>
  <Words>772</Words>
  <Application>Microsoft Office PowerPoint</Application>
  <PresentationFormat>ملء الشاشة</PresentationFormat>
  <Paragraphs>75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8" baseType="lpstr">
      <vt:lpstr>Arial</vt:lpstr>
      <vt:lpstr>Calibri</vt:lpstr>
      <vt:lpstr>Century Gothic</vt:lpstr>
      <vt:lpstr>Symbol</vt:lpstr>
      <vt:lpstr>Tahoma</vt:lpstr>
      <vt:lpstr>Times New Roman</vt:lpstr>
      <vt:lpstr>Wingdings</vt:lpstr>
      <vt:lpstr>Wingdings 3</vt:lpstr>
      <vt:lpstr>Wisp</vt:lpstr>
      <vt:lpstr>عرض تقديمي في PowerPoint</vt:lpstr>
      <vt:lpstr> </vt:lpstr>
      <vt:lpstr>Cardiovascular physiology is the study of the functions of the heart, blood vessels.   </vt:lpstr>
      <vt:lpstr>Cardiovascular system consists of the following organs and tissues: </vt:lpstr>
      <vt:lpstr>Structure of the heart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18</cp:revision>
  <dcterms:created xsi:type="dcterms:W3CDTF">2024-09-27T19:04:47Z</dcterms:created>
  <dcterms:modified xsi:type="dcterms:W3CDTF">2024-09-29T17:00:44Z</dcterms:modified>
</cp:coreProperties>
</file>