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</p:sldMasterIdLst>
  <p:sldIdLst>
    <p:sldId id="256" r:id="rId3"/>
    <p:sldId id="263" r:id="rId4"/>
    <p:sldId id="264" r:id="rId5"/>
    <p:sldId id="257" r:id="rId6"/>
    <p:sldId id="258" r:id="rId7"/>
    <p:sldId id="259" r:id="rId8"/>
    <p:sldId id="260" r:id="rId9"/>
    <p:sldId id="261" r:id="rId10"/>
    <p:sldId id="262" r:id="rId11"/>
    <p:sldId id="266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C4BAB6B-2840-49A2-8E49-60CC336BEDD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7FF39D8-441A-4744-A88D-733FDA27E68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18002" y="1905000"/>
            <a:ext cx="7881980" cy="16764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</a:t>
            </a:r>
            <a: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Mechanism Of </a:t>
            </a:r>
            <a: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Breathing,</a:t>
            </a:r>
            <a:b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</a:br>
            <a: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Lung </a:t>
            </a:r>
            <a: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Volumes </a:t>
            </a:r>
            <a:b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</a:br>
            <a:r>
              <a:rPr lang="en-US" sz="4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&amp; Lung Capacity</a:t>
            </a:r>
            <a:endParaRPr lang="en-US" sz="40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371600" y="559561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Lec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7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6705600" y="5564832"/>
            <a:ext cx="1691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dirty="0" smtClean="0">
                <a:latin typeface="Andalus" pitchFamily="18" charset="-78"/>
                <a:cs typeface="Andalus" pitchFamily="18" charset="-78"/>
              </a:rPr>
              <a:t>فسلجة نظري</a:t>
            </a:r>
            <a:endParaRPr lang="en-US" sz="32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791200" y="4467944"/>
            <a:ext cx="2808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tx1"/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ndalus" pitchFamily="18" charset="-78"/>
                <a:cs typeface="Andalus" pitchFamily="18" charset="-78"/>
              </a:rPr>
              <a:t>Rawaa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ndalus" pitchFamily="18" charset="-78"/>
                <a:cs typeface="Andalus" pitchFamily="18" charset="-78"/>
              </a:rPr>
              <a:t>Awaad</a:t>
            </a:r>
            <a:endParaRPr lang="en-US" sz="2800" dirty="0">
              <a:ln>
                <a:solidFill>
                  <a:schemeClr val="tx1"/>
                </a:solidFill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85555" y="4433617"/>
            <a:ext cx="26741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Tariq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003" y="281780"/>
            <a:ext cx="1560979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" y="404814"/>
            <a:ext cx="1380489" cy="112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2438400" y="691325"/>
            <a:ext cx="40831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ndalus" pitchFamily="18" charset="-78"/>
                <a:cs typeface="Andalus" pitchFamily="18" charset="-78"/>
              </a:rPr>
              <a:t>Department of Anesthesia techniques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283730" y="5315466"/>
            <a:ext cx="26260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Dr.Ferqad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Jewad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834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6200" y="762000"/>
            <a:ext cx="8915400" cy="5562600"/>
          </a:xfrm>
        </p:spPr>
        <p:txBody>
          <a:bodyPr/>
          <a:lstStyle/>
          <a:p>
            <a:pPr marL="0" lvl="0" indent="0">
              <a:buClr>
                <a:srgbClr val="0BD0D9"/>
              </a:buClr>
              <a:buNone/>
            </a:pPr>
            <a:r>
              <a:rPr lang="en-US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4. Total lung capacity (TLC)</a:t>
            </a:r>
          </a:p>
          <a:p>
            <a:pPr lvl="0">
              <a:lnSpc>
                <a:spcPct val="150000"/>
              </a:lnSpc>
              <a:buClr>
                <a:srgbClr val="0BD0D9"/>
              </a:buClr>
              <a:buFont typeface="Wingdings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Total lung capacity is the volume of air present in the lungs after a deep (maximal) inspiration. It includes all the volumes.</a:t>
            </a:r>
          </a:p>
          <a:p>
            <a:pPr lvl="0">
              <a:lnSpc>
                <a:spcPct val="150000"/>
              </a:lnSpc>
              <a:buClr>
                <a:srgbClr val="0BD0D9"/>
              </a:buClr>
              <a:buFont typeface="Wingdings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TLC = IRV + TV + ERV + RV = 3300 + 500 + 1000 + 1200 = 6000 </a:t>
            </a:r>
            <a:r>
              <a:rPr lang="en-US" sz="2800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mL.</a:t>
            </a:r>
            <a:endParaRPr lang="en-US" sz="2800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76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534400" cy="60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Mechanism of </a:t>
            </a:r>
            <a:r>
              <a:rPr lang="en-US" sz="36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Breathing</a:t>
            </a:r>
            <a:endParaRPr lang="en-US" sz="36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8200"/>
            <a:ext cx="9067800" cy="6019800"/>
          </a:xfrm>
        </p:spPr>
        <p:txBody>
          <a:bodyPr>
            <a:normAutofit lnSpcReduction="10000"/>
          </a:bodyPr>
          <a:lstStyle/>
          <a:p>
            <a:r>
              <a:rPr lang="en-US" sz="3000" b="1" dirty="0">
                <a:latin typeface="Andalus" pitchFamily="18" charset="-78"/>
                <a:cs typeface="Andalus" pitchFamily="18" charset="-78"/>
              </a:rPr>
              <a:t>What is Breathing?</a:t>
            </a:r>
          </a:p>
          <a:p>
            <a:r>
              <a:rPr lang="en-US" sz="3000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Breathing is </a:t>
            </a:r>
            <a:r>
              <a:rPr lang="en-US" sz="3000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3000" dirty="0">
                <a:latin typeface="Andalus" pitchFamily="18" charset="-78"/>
                <a:cs typeface="Andalus" pitchFamily="18" charset="-78"/>
              </a:rPr>
              <a:t>process in which air moves in and out of the lungs </a:t>
            </a:r>
            <a:r>
              <a:rPr lang="en-US" sz="3000" dirty="0" smtClean="0">
                <a:latin typeface="Andalus" pitchFamily="18" charset="-78"/>
                <a:cs typeface="Andalus" pitchFamily="18" charset="-78"/>
              </a:rPr>
              <a:t>. 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The breathing mechanism involves two processes: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   Inspiration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  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Expiration</a:t>
            </a:r>
            <a:endParaRPr lang="en-US" sz="3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3000" dirty="0">
                <a:latin typeface="Andalus" pitchFamily="18" charset="-78"/>
                <a:cs typeface="Andalus" pitchFamily="18" charset="-78"/>
              </a:rPr>
              <a:t>The air that we breathe in and out of the lungs varies in its pressure. So basically, when there is a fall in air pressure in the alveolar spaces, the air enters the lungs </a:t>
            </a:r>
            <a:r>
              <a:rPr lang="en-US" sz="3000" b="1" dirty="0">
                <a:latin typeface="Andalus" pitchFamily="18" charset="-78"/>
                <a:cs typeface="Andalus" pitchFamily="18" charset="-78"/>
              </a:rPr>
              <a:t>(inspiration</a:t>
            </a:r>
            <a:r>
              <a:rPr lang="en-US" sz="3000" b="1" dirty="0" smtClean="0">
                <a:latin typeface="Andalus" pitchFamily="18" charset="-78"/>
                <a:cs typeface="Andalus" pitchFamily="18" charset="-78"/>
              </a:rPr>
              <a:t>).</a:t>
            </a:r>
          </a:p>
          <a:p>
            <a:r>
              <a:rPr lang="en-US" sz="3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0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000" b="1" dirty="0">
                <a:latin typeface="Andalus" pitchFamily="18" charset="-78"/>
                <a:cs typeface="Andalus" pitchFamily="18" charset="-78"/>
              </a:rPr>
              <a:t>Expiration</a:t>
            </a:r>
            <a:r>
              <a:rPr lang="en-US" sz="3000" dirty="0">
                <a:latin typeface="Andalus" pitchFamily="18" charset="-78"/>
                <a:cs typeface="Andalus" pitchFamily="18" charset="-78"/>
              </a:rPr>
              <a:t> occurs when air is forced out of the lungs due to an increase in alveolar pressure over atmospheric pressure. </a:t>
            </a:r>
          </a:p>
          <a:p>
            <a:endParaRPr lang="en-US" sz="30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540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1000"/>
            <a:ext cx="9126462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91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609600"/>
          </a:xfrm>
        </p:spPr>
        <p:txBody>
          <a:bodyPr>
            <a:normAutofit/>
          </a:bodyPr>
          <a:lstStyle/>
          <a:p>
            <a:pPr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b="1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Lung </a:t>
            </a:r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Volumes (Respiratory </a:t>
            </a:r>
            <a:r>
              <a:rPr lang="en-US" sz="3200" b="1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V</a:t>
            </a:r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olumes)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60198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ea typeface="Calibri"/>
                <a:cs typeface="Andalus" pitchFamily="18" charset="-78"/>
              </a:rPr>
              <a:t>Lung volumes are the static volumes of air breathed by an individual.</a:t>
            </a:r>
            <a:endParaRPr lang="en-US" sz="2800" dirty="0">
              <a:latin typeface="Andalus" pitchFamily="18" charset="-78"/>
              <a:ea typeface="Calibri"/>
              <a:cs typeface="Andalus" pitchFamily="18" charset="-78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800" dirty="0">
                <a:latin typeface="Andalus" pitchFamily="18" charset="-78"/>
                <a:ea typeface="Calibri"/>
                <a:cs typeface="Andalus" pitchFamily="18" charset="-78"/>
              </a:rPr>
              <a:t>The lung volumes are of four types</a:t>
            </a:r>
            <a:r>
              <a:rPr lang="en-US" sz="2800" dirty="0" smtClean="0">
                <a:latin typeface="Andalus" pitchFamily="18" charset="-78"/>
                <a:ea typeface="Calibri"/>
                <a:cs typeface="Andalus" pitchFamily="18" charset="-78"/>
              </a:rPr>
              <a:t>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b="1" dirty="0" smtClean="0">
                <a:latin typeface="Andalus" pitchFamily="18" charset="-78"/>
                <a:ea typeface="Calibri"/>
                <a:cs typeface="Andalus" pitchFamily="18" charset="-78"/>
              </a:rPr>
              <a:t>   1. Tidal volume (TV)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dirty="0" smtClean="0">
                <a:latin typeface="Andalus" pitchFamily="18" charset="-78"/>
                <a:ea typeface="Calibri"/>
                <a:cs typeface="Andalus" pitchFamily="18" charset="-78"/>
              </a:rPr>
              <a:t>   The </a:t>
            </a:r>
            <a:r>
              <a:rPr lang="en-US" sz="2800" dirty="0">
                <a:latin typeface="Andalus" pitchFamily="18" charset="-78"/>
                <a:ea typeface="Calibri"/>
                <a:cs typeface="Andalus" pitchFamily="18" charset="-78"/>
              </a:rPr>
              <a:t>amount of air that enters and exits the lungs during </a:t>
            </a:r>
            <a:r>
              <a:rPr lang="en-US" sz="2800" dirty="0" smtClean="0">
                <a:latin typeface="Andalus" pitchFamily="18" charset="-78"/>
                <a:ea typeface="Calibri"/>
                <a:cs typeface="Andalus" pitchFamily="18" charset="-78"/>
              </a:rPr>
              <a:t>  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dirty="0">
                <a:latin typeface="Andalus" pitchFamily="18" charset="-78"/>
                <a:ea typeface="Calibri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ea typeface="Calibri"/>
                <a:cs typeface="Andalus" pitchFamily="18" charset="-78"/>
              </a:rPr>
              <a:t>  a single , </a:t>
            </a:r>
            <a:r>
              <a:rPr lang="en-US" sz="2800" dirty="0">
                <a:latin typeface="Andalus" pitchFamily="18" charset="-78"/>
                <a:ea typeface="Calibri"/>
                <a:cs typeface="Andalus" pitchFamily="18" charset="-78"/>
              </a:rPr>
              <a:t>quiet </a:t>
            </a:r>
            <a:r>
              <a:rPr lang="en-US" sz="2800" dirty="0" smtClean="0">
                <a:latin typeface="Andalus" pitchFamily="18" charset="-78"/>
                <a:ea typeface="Calibri"/>
                <a:cs typeface="Andalus" pitchFamily="18" charset="-78"/>
              </a:rPr>
              <a:t>breathing.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ea typeface="Calibri"/>
                <a:cs typeface="Andalus" pitchFamily="18" charset="-78"/>
              </a:rPr>
              <a:t>Normal value = 500 mL (0.5 L).</a:t>
            </a:r>
          </a:p>
          <a:p>
            <a:endParaRPr lang="en-US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20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324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2. Inspiratory reserve volume (IRV)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   Is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the extra air volume that can be forcefully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inspired after   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  the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end of normal inspiration.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Normal value =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3300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mL (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3.3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L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).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800" dirty="0" smtClean="0">
              <a:solidFill>
                <a:prstClr val="black"/>
              </a:solidFill>
              <a:latin typeface="Andalus" pitchFamily="18" charset="-78"/>
              <a:ea typeface="Calibri"/>
              <a:cs typeface="Andalus" pitchFamily="18" charset="-78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3- Expiratory 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reserve volume (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ERV) 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  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Is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the extra amount of air that can be forcefully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expelled    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   after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normal expiration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Normal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value =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1000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mL 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(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1</a:t>
            </a:r>
            <a:r>
              <a:rPr lang="en-US" sz="2800" dirty="0" smtClean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ndalus" pitchFamily="18" charset="-78"/>
                <a:ea typeface="Calibri"/>
                <a:cs typeface="Andalus" pitchFamily="18" charset="-78"/>
              </a:rPr>
              <a:t>L).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800" dirty="0">
              <a:solidFill>
                <a:prstClr val="black"/>
              </a:solidFill>
              <a:latin typeface="Andalus" pitchFamily="18" charset="-78"/>
              <a:ea typeface="Calibri"/>
              <a:cs typeface="Andalus" pitchFamily="18" charset="-78"/>
            </a:endParaRPr>
          </a:p>
          <a:p>
            <a:pPr algn="just"/>
            <a:endParaRPr lang="en-US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4. Residual volume (RV)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is the volume of air remaining in the lungs even after forced expiration. 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Normally, lungs cannot be emptied completely even by forceful expiration. Some quantity of air always remains in the lungs even after the forced expiration.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Normal value = 1200 mL (1.2 L).</a:t>
            </a:r>
            <a:endParaRPr lang="en-US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06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 anchor="t"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Lung Capacity</a:t>
            </a:r>
            <a:endParaRPr lang="en-US" sz="44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Andalus" pitchFamily="18" charset="-78"/>
                <a:cs typeface="Andalus" pitchFamily="18" charset="-78"/>
              </a:rPr>
              <a:t>It refers to the combination of two or more lung volumes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Lung capacities are of 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four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types: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1. Inspiratory capacity (IC)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Inspiratory capacity is the maximum volume of air that is inspired after normal expiration. 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It includes tidal volume and inspiratory reserve volume.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IC = TV + IRV = 500 + 3300 = 3800 </a:t>
            </a:r>
            <a:r>
              <a:rPr lang="en-US" sz="2800" dirty="0" err="1" smtClean="0">
                <a:latin typeface="Andalus" pitchFamily="18" charset="-78"/>
                <a:cs typeface="Andalus" pitchFamily="18" charset="-78"/>
              </a:rPr>
              <a:t>mL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.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09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6200" y="533400"/>
            <a:ext cx="8991600" cy="61722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2</a:t>
            </a:r>
            <a:r>
              <a:rPr lang="en-US" sz="3000" b="1" dirty="0" smtClean="0">
                <a:latin typeface="Andalus" pitchFamily="18" charset="-78"/>
                <a:cs typeface="Andalus" pitchFamily="18" charset="-78"/>
              </a:rPr>
              <a:t>. Vital Capacity (VC)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It's the amount of air that can be forcefully expelled after a deep (maximal) inspiration. </a:t>
            </a:r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Vital capacity includes tidal volume, inspiratory reserve volume and expiratory reserve volume.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VC = TV + IRV + ERV = 500 + 3300 + 1000 = 4800 </a:t>
            </a:r>
            <a:r>
              <a:rPr lang="en-US" sz="2800" dirty="0" err="1" smtClean="0">
                <a:latin typeface="Andalus" pitchFamily="18" charset="-78"/>
                <a:cs typeface="Andalus" pitchFamily="18" charset="-78"/>
              </a:rPr>
              <a:t>mL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.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601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533400"/>
            <a:ext cx="8991600" cy="586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3-Functional Residual 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C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apacity (FRC)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It is the volume of air remaining in the lungs after normal expiration (after normal tidal expiration).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Functional residual capacity includes expiratory reserve volume and residual volume.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FRC = ERV + RV = 1000 + 1200 = 2200 </a:t>
            </a:r>
            <a:r>
              <a:rPr lang="en-US" sz="2800" dirty="0" err="1" smtClean="0">
                <a:latin typeface="Andalus" pitchFamily="18" charset="-78"/>
                <a:cs typeface="Andalus" pitchFamily="18" charset="-78"/>
              </a:rPr>
              <a:t>mL.</a:t>
            </a:r>
            <a:endParaRPr lang="en-US" sz="2800" dirty="0" smtClean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74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حركة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243</TotalTime>
  <Words>534</Words>
  <Application>Microsoft Office PowerPoint</Application>
  <PresentationFormat>عرض على الشاشة (3:4)‏</PresentationFormat>
  <Paragraphs>54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11</vt:i4>
      </vt:variant>
    </vt:vector>
  </HeadingPairs>
  <TitlesOfParts>
    <vt:vector size="13" baseType="lpstr">
      <vt:lpstr>تدفق</vt:lpstr>
      <vt:lpstr>حيوية</vt:lpstr>
      <vt:lpstr> Mechanism Of Breathing, Lung Volumes  &amp; Lung Capacity</vt:lpstr>
      <vt:lpstr>Mechanism of Breathing</vt:lpstr>
      <vt:lpstr>عرض تقديمي في PowerPoint</vt:lpstr>
      <vt:lpstr>Lung Volumes (Respiratory Volumes)</vt:lpstr>
      <vt:lpstr>عرض تقديمي في PowerPoint</vt:lpstr>
      <vt:lpstr>عرض تقديمي في PowerPoint</vt:lpstr>
      <vt:lpstr>Lung Capacity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المستقبل للحاسبات - سنجار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 touch 1</dc:creator>
  <cp:lastModifiedBy>s touch 1</cp:lastModifiedBy>
  <cp:revision>19</cp:revision>
  <dcterms:created xsi:type="dcterms:W3CDTF">2024-01-21T07:40:53Z</dcterms:created>
  <dcterms:modified xsi:type="dcterms:W3CDTF">2025-01-19T13:37:10Z</dcterms:modified>
</cp:coreProperties>
</file>