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  <p:sldMasterId id="2147483732" r:id="rId2"/>
    <p:sldMasterId id="2147483756" r:id="rId3"/>
    <p:sldMasterId id="2147483768" r:id="rId4"/>
  </p:sldMasterIdLst>
  <p:sldIdLst>
    <p:sldId id="258" r:id="rId5"/>
    <p:sldId id="270" r:id="rId6"/>
    <p:sldId id="271" r:id="rId7"/>
    <p:sldId id="257" r:id="rId8"/>
    <p:sldId id="259" r:id="rId9"/>
    <p:sldId id="260" r:id="rId10"/>
    <p:sldId id="261" r:id="rId11"/>
    <p:sldId id="262" r:id="rId12"/>
    <p:sldId id="264" r:id="rId13"/>
    <p:sldId id="263" r:id="rId14"/>
    <p:sldId id="265" r:id="rId15"/>
    <p:sldId id="266" r:id="rId16"/>
    <p:sldId id="267" r:id="rId17"/>
    <p:sldId id="268" r:id="rId18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5" d="100"/>
          <a:sy n="75" d="100"/>
        </p:scale>
        <p:origin x="-1236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7" name="مستطيل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2" name="عنصر نائب للتاريخ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3" name="عنصر نائب لرقم الشريحة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2" name="عنصر نائب للتذييل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2" name="عنصر نائب لرقم الشريحة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6" name="عنصر نائب للنص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5" name="عنصر نائب للنص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مستطيل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1" name="مستطيل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عنصر نائب للتاريخ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3" name="عنصر نائب لرقم الشريحة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مستطيل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شكل حر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8" name="عنصر نائب لرقم الشريحة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  <p:sp>
        <p:nvSpPr>
          <p:cNvPr id="9" name="عنصر نائب للتذييل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ar-IQ"/>
          </a:p>
        </p:txBody>
      </p:sp>
      <p:sp>
        <p:nvSpPr>
          <p:cNvPr id="7" name="مستطيل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شكل حر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شكل حر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C83D966-18F4-406B-B8E8-0A46D077301E}" type="datetimeFigureOut">
              <a:rPr lang="ar-IQ" smtClean="0"/>
              <a:t>20/06/1446</a:t>
            </a:fld>
            <a:endParaRPr lang="ar-IQ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115D359-F442-431F-B257-8C3C61317FD5}" type="slidenum">
              <a:rPr lang="ar-IQ" smtClean="0"/>
              <a:t>‹#›</a:t>
            </a:fld>
            <a:endParaRPr lang="ar-IQ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34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281" y="476671"/>
            <a:ext cx="1733888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1110"/>
            <a:ext cx="1658937" cy="135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5898683" y="4365104"/>
            <a:ext cx="25971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2800" b="1" dirty="0" err="1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Rawaa</a:t>
            </a:r>
            <a:r>
              <a:rPr lang="en-US" sz="2800" b="1" dirty="0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Awad</a:t>
            </a:r>
            <a:endParaRPr lang="ar-IQ" sz="2800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73011" y="4365104"/>
            <a:ext cx="27126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2800" b="1" dirty="0" err="1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Zahraa</a:t>
            </a:r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 Tariq </a:t>
            </a:r>
            <a:endParaRPr lang="ar-IQ" sz="2800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6364356" y="5349049"/>
            <a:ext cx="18309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IQ" sz="32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المرحلة الاولى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1506381" y="5427837"/>
            <a:ext cx="10458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Lec3</a:t>
            </a:r>
            <a:endParaRPr lang="ar-IQ" sz="3200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2356148" y="898123"/>
            <a:ext cx="4131452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Department of Anesthesia Techniques </a:t>
            </a:r>
            <a:endParaRPr lang="ar-IQ" dirty="0">
              <a:solidFill>
                <a:prstClr val="black"/>
              </a:solidFill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1506381" y="2565964"/>
            <a:ext cx="63596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/>
            <a:r>
              <a:rPr lang="en-US" sz="32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Thrombocyte &amp; Blood Coagulation 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3306307" y="4904617"/>
            <a:ext cx="25923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ndalus" pitchFamily="18" charset="-78"/>
                <a:cs typeface="Andalus" pitchFamily="18" charset="-78"/>
              </a:rPr>
              <a:t>Dr.Farqad</a:t>
            </a: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dirty="0" err="1" smtClean="0">
                <a:latin typeface="Andalus" pitchFamily="18" charset="-78"/>
                <a:cs typeface="Andalus" pitchFamily="18" charset="-78"/>
              </a:rPr>
              <a:t>Jewad</a:t>
            </a:r>
            <a:endParaRPr lang="en-US" sz="2800" b="1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260803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260648"/>
            <a:ext cx="9001000" cy="640871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Coagulation (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lood Clotting) 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Coagulation is the loss of fluid content in the blood, resulting in a jelly-like substance.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It is occur through a series of reactions: </a:t>
            </a:r>
          </a:p>
          <a:p>
            <a:pPr marL="514350" indent="-514350" algn="l" rtl="0">
              <a:lnSpc>
                <a:spcPct val="150000"/>
              </a:lnSpc>
              <a:buClrTx/>
              <a:buAutoNum type="arabicPeriod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Formation of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Prothrombin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Activator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Conversion of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Prothrombin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To Thrombin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Conversion of Fibrinogen To Fibrin</a:t>
            </a:r>
            <a:endParaRPr lang="ar-IQ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سهم منحني إلى اليسار 1"/>
          <p:cNvSpPr/>
          <p:nvPr/>
        </p:nvSpPr>
        <p:spPr>
          <a:xfrm>
            <a:off x="6886467" y="3356992"/>
            <a:ext cx="740500" cy="1512168"/>
          </a:xfrm>
          <a:prstGeom prst="curvedLeftArrow">
            <a:avLst>
              <a:gd name="adj1" fmla="val 25000"/>
              <a:gd name="adj2" fmla="val 50000"/>
              <a:gd name="adj3" fmla="val 38830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>
              <a:solidFill>
                <a:schemeClr val="tx1"/>
              </a:solidFill>
            </a:endParaRPr>
          </a:p>
        </p:txBody>
      </p:sp>
      <p:sp>
        <p:nvSpPr>
          <p:cNvPr id="4" name="سهم منحني إلى اليسار 3"/>
          <p:cNvSpPr/>
          <p:nvPr/>
        </p:nvSpPr>
        <p:spPr>
          <a:xfrm>
            <a:off x="7020272" y="4868215"/>
            <a:ext cx="856814" cy="1584176"/>
          </a:xfrm>
          <a:prstGeom prst="curvedLef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827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60648"/>
            <a:ext cx="9036496" cy="6480720"/>
          </a:xfrm>
        </p:spPr>
        <p:txBody>
          <a:bodyPr>
            <a:normAutofit fontScale="92500"/>
          </a:bodyPr>
          <a:lstStyle/>
          <a:p>
            <a:pPr algn="just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Prothrombin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Activators: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 group of substances which convert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prothrombin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to thrombin in two ways: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 rtl="0">
              <a:lnSpc>
                <a:spcPct val="150000"/>
              </a:lnSpc>
              <a:buAutoNum type="arabicPeriod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Extrinsic Pathway: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(the main pathway to initiate coagulation) The process is started when injured endothelial cells produce tissue factor (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factor III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), which activates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factor VII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 rtl="0">
              <a:lnSpc>
                <a:spcPct val="150000"/>
              </a:lnSpc>
              <a:buAutoNum type="arabicPeriod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Intrinsic Pathway: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which promotes coagulation) involves the activation of factors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XII, XI, IX, and factor VIII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prothrombin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activator converts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prothrombin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to thrombin in the presence of enough ionic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++ from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platelets.</a:t>
            </a:r>
            <a:endParaRPr lang="ar-IQ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935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332656"/>
            <a:ext cx="8928992" cy="5793507"/>
          </a:xfrm>
        </p:spPr>
        <p:txBody>
          <a:bodyPr/>
          <a:lstStyle/>
          <a:p>
            <a:endParaRPr lang="ar-IQ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5642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88640"/>
            <a:ext cx="9036496" cy="6669360"/>
          </a:xfrm>
        </p:spPr>
        <p:txBody>
          <a:bodyPr/>
          <a:lstStyle/>
          <a:p>
            <a:pPr algn="just" rtl="0">
              <a:lnSpc>
                <a:spcPct val="1500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Blood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Clot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composed of a meshwork of fibrin fibers running in all directions and entrapping blood cells, platelets, and plasma.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fibrin fibers also adhere to damaged surfaces of blood vessels; therefore, the blood clot becomes adherent to any vascular opening and thereby prevents further blood loss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169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20" y="265440"/>
            <a:ext cx="8856984" cy="6475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650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107504" y="116632"/>
            <a:ext cx="8856984" cy="6336704"/>
          </a:xfrm>
        </p:spPr>
        <p:txBody>
          <a:bodyPr>
            <a:normAutofit lnSpcReduction="10000"/>
          </a:bodyPr>
          <a:lstStyle/>
          <a:p>
            <a:pPr marL="45720" indent="0" algn="ctr" rtl="0">
              <a:lnSpc>
                <a:spcPct val="150000"/>
              </a:lnSpc>
              <a:buNone/>
            </a:pP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Platelets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 rtl="0">
              <a:lnSpc>
                <a:spcPct val="150000"/>
              </a:lnSpc>
            </a:pPr>
            <a:endParaRPr lang="en-US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platelets (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Thrombocytes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) are small, granulated bodies that aggregate at sites of vascular injury. They lack nuclei and are 2-4 m in diameter 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Normal range of platelets 150000-400000 cell/mm³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Platelets are generated in the bone marrow and have a life span about (8-12 day) then destroyed by macrophages in the spleen.</a:t>
            </a:r>
            <a:endParaRPr lang="ar-IQ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46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08504" cy="2396083"/>
          </a:xfrm>
        </p:spPr>
        <p:txBody>
          <a:bodyPr/>
          <a:lstStyle/>
          <a:p>
            <a:pPr algn="l" rtl="0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Function of Platelets </a:t>
            </a:r>
          </a:p>
          <a:p>
            <a:pPr algn="l" rtl="0">
              <a:lnSpc>
                <a:spcPct val="150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main function of platelets is to initiate clotting by converting Prothrombin into thrombin.</a:t>
            </a:r>
            <a:endParaRPr lang="ar-IQ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96083"/>
            <a:ext cx="9144000" cy="443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5347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318" y="620688"/>
            <a:ext cx="892899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Hemostasis </a:t>
            </a:r>
          </a:p>
          <a:p>
            <a:pPr algn="just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Hemostasis is the process of forming clots in the wall of an injured blood vessel and preventing blood loss. </a:t>
            </a:r>
          </a:p>
          <a:p>
            <a:pPr algn="just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Steps of Hemostasis </a:t>
            </a:r>
          </a:p>
          <a:p>
            <a:pPr marL="514350" indent="-514350" algn="just" rtl="0">
              <a:lnSpc>
                <a:spcPct val="150000"/>
              </a:lnSpc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Vascular spasms (vasoconstriction at injured site).</a:t>
            </a:r>
          </a:p>
          <a:p>
            <a:pPr marL="514350" indent="-514350" algn="just" rtl="0">
              <a:lnSpc>
                <a:spcPct val="150000"/>
              </a:lnSpc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Platelet plug formation (plugging the wound).</a:t>
            </a:r>
          </a:p>
          <a:p>
            <a:pPr marL="514350" indent="-514350" algn="just" rtl="0">
              <a:lnSpc>
                <a:spcPct val="150000"/>
              </a:lnSpc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Formation of a blood clot (blood coagulation). </a:t>
            </a:r>
          </a:p>
          <a:p>
            <a:pPr marL="514350" indent="-514350" algn="just" rtl="0">
              <a:lnSpc>
                <a:spcPct val="150000"/>
              </a:lnSpc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Growth of fibrous tissue into the blood clot to close the hole in the vessel permanently.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22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332656"/>
            <a:ext cx="9036496" cy="6525344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Vascular Spasms: 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Vasoconstriction is the first reaction to vascular damage,   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reduces blood flow from the site of injury and it is  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mediated by: 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a) Sympathetic reflex. 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b) Released chemicals by traumatized tissues and blood platelets. 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The spasm can last for many minutes to hours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342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0"/>
          <a:stretch/>
        </p:blipFill>
        <p:spPr bwMode="auto">
          <a:xfrm>
            <a:off x="814388" y="571500"/>
            <a:ext cx="7515225" cy="52046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4853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332656"/>
            <a:ext cx="9036496" cy="6525344"/>
          </a:xfrm>
        </p:spPr>
        <p:txBody>
          <a:bodyPr>
            <a:normAutofit fontScale="92500" lnSpcReduction="10000"/>
          </a:bodyPr>
          <a:lstStyle/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Formation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of the Platelet Plug 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lnSpc>
                <a:spcPct val="16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After damage to endothelium of vessel:</a:t>
            </a:r>
          </a:p>
          <a:p>
            <a:pPr marL="514350" indent="-514350" algn="just" rtl="0">
              <a:lnSpc>
                <a:spcPct val="160000"/>
              </a:lnSpc>
              <a:buFont typeface="+mj-lt"/>
              <a:buAutoNum type="arabicParenR"/>
            </a:pPr>
            <a:r>
              <a:rPr lang="en-US" sz="2800" dirty="0" smtClean="0">
                <a:effectLst/>
                <a:latin typeface="Times New Roman" pitchFamily="18" charset="0"/>
                <a:cs typeface="Times New Roman" pitchFamily="18" charset="0"/>
              </a:rPr>
              <a:t>Platelets adhere to the collagen of the injured vessel (enhanced by Von Willebrand factor) and become activated.</a:t>
            </a:r>
          </a:p>
          <a:p>
            <a:pPr marL="514350" indent="-514350" algn="l" rtl="0">
              <a:lnSpc>
                <a:spcPct val="150000"/>
              </a:lnSpc>
              <a:buFont typeface="+mj-lt"/>
              <a:buAutoNum type="arabicParenR"/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Activated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platelets release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ADP and thromboxane A2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that activate the surrounding platelets and causing platelet plug formation. 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Von Willebrand Factor: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a glycoprotein made by bone marrow and endothelial cells, it functions as a bridge between platelet and collagen fibrils of damaged tissue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532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 algn="l" rtl="0">
              <a:buFont typeface="+mj-lt"/>
              <a:buAutoNum type="arabicPeriod" startAt="3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Formation of a blood clot (blood coagulation)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Coagulation of blood occur through a series of reaction due to activation of a group of substance called clotting factors.</a:t>
            </a:r>
          </a:p>
          <a:p>
            <a:pPr algn="l" rtl="0">
              <a:buClrTx/>
              <a:buFont typeface="Wingdings" pitchFamily="2" charset="2"/>
              <a:buChar char="Ø"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Clotting factors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are circulating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plasma proteins, the majority of which are produced in the liver, some are produced in the endothelial cells. </a:t>
            </a:r>
            <a:endParaRPr lang="ar-IQ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825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34731"/>
            <a:ext cx="8229600" cy="648072"/>
          </a:xfrm>
        </p:spPr>
        <p:txBody>
          <a:bodyPr anchor="ctr"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Clotting Factor</a:t>
            </a:r>
            <a:endParaRPr lang="ar-IQ" sz="4000" b="1" dirty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336704"/>
          </a:xfrm>
        </p:spPr>
        <p:txBody>
          <a:bodyPr>
            <a:noAutofit/>
          </a:bodyPr>
          <a:lstStyle/>
          <a:p>
            <a:pPr marL="0" indent="0" algn="just" rtl="0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1.Factor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 - Fibrinogen</a:t>
            </a:r>
          </a:p>
          <a:p>
            <a:pPr marL="0" indent="0" algn="just" rtl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Factor II -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Prothrombin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 rtl="0"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3. Factor III - Tissue Factor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 rtl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4. Factor IV - Ionized Calcium (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++ )</a:t>
            </a:r>
          </a:p>
          <a:p>
            <a:pPr marL="0" indent="0" algn="just" rtl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5. Factor V - Labile Factor</a:t>
            </a:r>
          </a:p>
          <a:p>
            <a:pPr marL="0" indent="0" algn="just" rtl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6. Factor VI - Unassigned</a:t>
            </a:r>
          </a:p>
          <a:p>
            <a:pPr marL="0" indent="0" algn="just" rtl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7. Factor VII - Stable Factor</a:t>
            </a:r>
          </a:p>
          <a:p>
            <a:pPr marL="0" indent="0" algn="just" rtl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Factor VIII -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Antihemophilic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Factor</a:t>
            </a:r>
          </a:p>
          <a:p>
            <a:pPr marL="0" indent="0" algn="just" rtl="0"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9. Factor IX – Christmas Factor</a:t>
            </a:r>
          </a:p>
          <a:p>
            <a:pPr marL="0" indent="0" algn="just" rtl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10. Factor X - Stuart-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prower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Factor</a:t>
            </a:r>
          </a:p>
          <a:p>
            <a:pPr marL="0" indent="0" algn="just" rtl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11. Factor XI - Plasma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Thromboplastin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Antecedent</a:t>
            </a:r>
          </a:p>
          <a:p>
            <a:pPr marL="0" indent="0" algn="just" rtl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12. Factor XII - Hageman Factor</a:t>
            </a:r>
          </a:p>
          <a:p>
            <a:pPr marL="0" indent="0" algn="just" rtl="0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13. Factor XIII - Fibrin-stabilizing Factor</a:t>
            </a:r>
          </a:p>
          <a:p>
            <a:pPr algn="l" rtl="0"/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7649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ألوان متوسطة">
  <a:themeElements>
    <a:clrScheme name="ألوان متوسطة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ألوان متوسطة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ألوان متوسطة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غلاف فني">
  <a:themeElements>
    <a:clrScheme name="غلاف فني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غلاف فني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غلاف فني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تقنية">
  <a:themeElements>
    <a:clrScheme name="تقنية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تقنية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تقنية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تدفق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أساسية">
    <a:dk1>
      <a:srgbClr val="000000"/>
    </a:dk1>
    <a:lt1>
      <a:srgbClr val="FFFFFF"/>
    </a:lt1>
    <a:dk2>
      <a:srgbClr val="D1282E"/>
    </a:dk2>
    <a:lt2>
      <a:srgbClr val="C8C8B1"/>
    </a:lt2>
    <a:accent1>
      <a:srgbClr val="7A7A7A"/>
    </a:accent1>
    <a:accent2>
      <a:srgbClr val="F5C201"/>
    </a:accent2>
    <a:accent3>
      <a:srgbClr val="526DB0"/>
    </a:accent3>
    <a:accent4>
      <a:srgbClr val="989AAC"/>
    </a:accent4>
    <a:accent5>
      <a:srgbClr val="DC5924"/>
    </a:accent5>
    <a:accent6>
      <a:srgbClr val="B4B392"/>
    </a:accent6>
    <a:hlink>
      <a:srgbClr val="CC9900"/>
    </a:hlink>
    <a:folHlink>
      <a:srgbClr val="96969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114</TotalTime>
  <Words>648</Words>
  <Application>Microsoft Office PowerPoint</Application>
  <PresentationFormat>عرض على الشاشة (3:4)‏</PresentationFormat>
  <Paragraphs>63</Paragraphs>
  <Slides>14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4</vt:i4>
      </vt:variant>
      <vt:variant>
        <vt:lpstr>عناوين الشرائح</vt:lpstr>
      </vt:variant>
      <vt:variant>
        <vt:i4>14</vt:i4>
      </vt:variant>
    </vt:vector>
  </HeadingPairs>
  <TitlesOfParts>
    <vt:vector size="18" baseType="lpstr">
      <vt:lpstr>تدفق</vt:lpstr>
      <vt:lpstr>ألوان متوسطة</vt:lpstr>
      <vt:lpstr>1_غلاف فني</vt:lpstr>
      <vt:lpstr>تقنية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Clotting Factor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Maher</dc:creator>
  <cp:lastModifiedBy>s touch 1</cp:lastModifiedBy>
  <cp:revision>19</cp:revision>
  <dcterms:created xsi:type="dcterms:W3CDTF">2022-12-27T13:19:47Z</dcterms:created>
  <dcterms:modified xsi:type="dcterms:W3CDTF">2024-12-21T11:05:36Z</dcterms:modified>
</cp:coreProperties>
</file>