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3" r:id="rId2"/>
    <p:sldId id="258" r:id="rId3"/>
    <p:sldId id="259" r:id="rId4"/>
    <p:sldId id="284" r:id="rId5"/>
    <p:sldId id="290" r:id="rId6"/>
    <p:sldId id="261" r:id="rId7"/>
    <p:sldId id="262" r:id="rId8"/>
    <p:sldId id="295" r:id="rId9"/>
    <p:sldId id="264" r:id="rId10"/>
    <p:sldId id="266" r:id="rId11"/>
    <p:sldId id="267" r:id="rId12"/>
    <p:sldId id="268" r:id="rId13"/>
    <p:sldId id="297" r:id="rId14"/>
    <p:sldId id="298" r:id="rId15"/>
    <p:sldId id="299" r:id="rId16"/>
    <p:sldId id="269" r:id="rId17"/>
    <p:sldId id="270" r:id="rId18"/>
    <p:sldId id="271" r:id="rId19"/>
    <p:sldId id="296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930" y="-6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B57C6-E292-4939-A3B7-ADA41BC81A4B}" type="datetimeFigureOut">
              <a:rPr lang="en-US" smtClean="0"/>
              <a:t>2/20/2025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0A4A1-D577-4FC3-A078-39866C01BD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714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B57C6-E292-4939-A3B7-ADA41BC81A4B}" type="datetimeFigureOut">
              <a:rPr lang="en-US" smtClean="0"/>
              <a:t>2/20/2025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0A4A1-D577-4FC3-A078-39866C01BD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6118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B57C6-E292-4939-A3B7-ADA41BC81A4B}" type="datetimeFigureOut">
              <a:rPr lang="en-US" smtClean="0"/>
              <a:t>2/20/2025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0A4A1-D577-4FC3-A078-39866C01BD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409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B57C6-E292-4939-A3B7-ADA41BC81A4B}" type="datetimeFigureOut">
              <a:rPr lang="en-US" smtClean="0"/>
              <a:t>2/20/2025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0A4A1-D577-4FC3-A078-39866C01BD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561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B57C6-E292-4939-A3B7-ADA41BC81A4B}" type="datetimeFigureOut">
              <a:rPr lang="en-US" smtClean="0"/>
              <a:t>2/20/2025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0A4A1-D577-4FC3-A078-39866C01BD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804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B57C6-E292-4939-A3B7-ADA41BC81A4B}" type="datetimeFigureOut">
              <a:rPr lang="en-US" smtClean="0"/>
              <a:t>2/20/2025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0A4A1-D577-4FC3-A078-39866C01BD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4079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B57C6-E292-4939-A3B7-ADA41BC81A4B}" type="datetimeFigureOut">
              <a:rPr lang="en-US" smtClean="0"/>
              <a:t>2/20/2025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0A4A1-D577-4FC3-A078-39866C01BD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565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B57C6-E292-4939-A3B7-ADA41BC81A4B}" type="datetimeFigureOut">
              <a:rPr lang="en-US" smtClean="0"/>
              <a:t>2/20/2025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0A4A1-D577-4FC3-A078-39866C01BD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706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B57C6-E292-4939-A3B7-ADA41BC81A4B}" type="datetimeFigureOut">
              <a:rPr lang="en-US" smtClean="0"/>
              <a:t>2/20/2025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0A4A1-D577-4FC3-A078-39866C01BD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4970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B57C6-E292-4939-A3B7-ADA41BC81A4B}" type="datetimeFigureOut">
              <a:rPr lang="en-US" smtClean="0"/>
              <a:t>2/20/2025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0A4A1-D577-4FC3-A078-39866C01BD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7395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B57C6-E292-4939-A3B7-ADA41BC81A4B}" type="datetimeFigureOut">
              <a:rPr lang="en-US" smtClean="0"/>
              <a:t>2/20/2025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0A4A1-D577-4FC3-A078-39866C01BD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8391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EB57C6-E292-4939-A3B7-ADA41BC81A4B}" type="datetimeFigureOut">
              <a:rPr lang="en-US" smtClean="0"/>
              <a:t>2/20/2025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10A4A1-D577-4FC3-A078-39866C01BD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615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91680" y="2132856"/>
            <a:ext cx="6264696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                                         </a:t>
            </a:r>
            <a:r>
              <a:rPr lang="ar-IQ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كلية العلوم</a:t>
            </a:r>
            <a:r>
              <a:rPr lang="ar-IQ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ar-IQ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قــســــــــــم الانـــظــــمــــة الــــطـبـيـة الـــذكــــــيـــة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Intelligent Medical Systems Department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Subject: English Language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Class: </a:t>
            </a:r>
            <a:r>
              <a:rPr lang="en-US" sz="3200" b="1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Third   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Lecturer:  MSC. </a:t>
            </a:r>
            <a:r>
              <a:rPr lang="en-US" sz="3200" b="1" dirty="0" err="1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Sakina</a:t>
            </a: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Hussain</a:t>
            </a: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Alsuwaydi</a:t>
            </a:r>
            <a:r>
              <a:rPr lang="ar-IQ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 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Lecture: ( 4</a:t>
            </a:r>
            <a:r>
              <a:rPr lang="en-US" sz="3200" b="1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)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2400" b="1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Quantity: </a:t>
            </a:r>
            <a:r>
              <a:rPr lang="en-US" sz="2400" b="1" i="1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much </a:t>
            </a:r>
            <a:r>
              <a:rPr lang="en-US" sz="2400" b="1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and </a:t>
            </a:r>
            <a:r>
              <a:rPr lang="en-US" sz="2400" b="1" i="1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many</a:t>
            </a:r>
            <a:r>
              <a:rPr lang="en-US" sz="2400" b="1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, </a:t>
            </a:r>
            <a:r>
              <a:rPr lang="en-US" sz="2400" b="1" i="1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some</a:t>
            </a:r>
            <a:r>
              <a:rPr lang="en-US" sz="2400" b="1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 and </a:t>
            </a:r>
            <a:r>
              <a:rPr lang="en-US" sz="2400" b="1" i="1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any</a:t>
            </a:r>
            <a:r>
              <a:rPr lang="en-US" sz="2400" b="1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, (</a:t>
            </a:r>
            <a:r>
              <a:rPr lang="en-US" sz="2400" b="1" i="1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something, anything, nobody, everywhere, a few, a little, a lot of</a:t>
            </a:r>
            <a:r>
              <a:rPr lang="en-US" sz="2400" b="1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), Articles.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44624"/>
            <a:ext cx="2545070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092280" y="6458380"/>
            <a:ext cx="21355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8064A2">
                    <a:lumMod val="50000"/>
                  </a:srgbClr>
                </a:solidFill>
                <a:latin typeface="Arabic Typesetting" pitchFamily="66" charset="-78"/>
                <a:cs typeface="Arabic Typesetting" pitchFamily="66" charset="-78"/>
              </a:rPr>
              <a:t>Study Year: 2024-2025</a:t>
            </a:r>
          </a:p>
        </p:txBody>
      </p:sp>
    </p:spTree>
    <p:extLst>
      <p:ext uri="{BB962C8B-B14F-4D97-AF65-F5344CB8AC3E}">
        <p14:creationId xmlns:p14="http://schemas.microsoft.com/office/powerpoint/2010/main" val="17237475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79512" y="197346"/>
            <a:ext cx="8352928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2. “Anything”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-Refers to any object, thing, or idea, but it is used in negative sentences and questions.</a:t>
            </a:r>
          </a:p>
          <a:p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-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Can be used in positive sentences if the meaning is uncertain or in the sense of “no matter what.”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Examples: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I don’t have anything to wear. (Negative)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Is there anything I can do to help? (Question)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I’ll eat anything. (Positive, meaning any food)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72494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4815" y="0"/>
            <a:ext cx="9029710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3. “Nobody”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-Refers to no person or not anyone.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-Used in negative sentences to indicate the absence of people.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Examples: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Nobody was at the party.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Nobody knows the answer.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4. “Everywhere”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Refers to all places or in every part.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Used to talk about a location or extent.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Examples: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I’ve looked everywhere for my keys.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People are talking about this everywhere.</a:t>
            </a:r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472494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95536" y="1707575"/>
            <a:ext cx="180530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A comparison</a:t>
            </a:r>
            <a:endParaRPr lang="en-US" sz="3200" b="1" dirty="0">
              <a:solidFill>
                <a:srgbClr val="C00000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588" y="2292350"/>
            <a:ext cx="9248576" cy="2586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72494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346" y="116632"/>
            <a:ext cx="895514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“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A few,” “a little,” and “a lot of” are expressions used to describe quantities or amounts of something, but they differ in how much they refer to.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1. “A Few”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Refers to a small number of countable items (things you can count).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Generally used with plural countable nouns.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Examples: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I have a few books. (You can count books: 1, 2, 3…)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There are a few people in the room. (You can count people)</a:t>
            </a:r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699700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512" y="116632"/>
            <a:ext cx="8856984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2. “A Little”</a:t>
            </a:r>
          </a:p>
          <a:p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-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Refers to a small amount of uncountable items (things you cannot count).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-Generally used with uncountable nouns (e.g., water, sugar, time).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Examples: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I have a little money. (Money is uncountable)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Can I have a little milk, please? (Milk is uncountable)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3. “A Lot Of”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-Refers to a large amount or a large number of something.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-Can be used with both countable and uncountable nouns.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Examples: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She has a lot of friends. (Friends are countable)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We need a lot of time to finish the project. (Time is uncountable)</a:t>
            </a:r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43723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2306110"/>
            <a:ext cx="180530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A comparison</a:t>
            </a:r>
            <a:endParaRPr lang="en-US" sz="3200" b="1" dirty="0">
              <a:solidFill>
                <a:srgbClr val="C00000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924944"/>
            <a:ext cx="8843198" cy="1865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03126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520" y="548680"/>
            <a:ext cx="849694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Articles: A, An, The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What Are Articles?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Definition: Articles tell us if a noun is specific or general.</a:t>
            </a:r>
          </a:p>
          <a:p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Types: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- “A” and “An” (Indefinite articles)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-”The” (Definite article)</a:t>
            </a:r>
          </a:p>
        </p:txBody>
      </p:sp>
    </p:spTree>
    <p:extLst>
      <p:ext uri="{BB962C8B-B14F-4D97-AF65-F5344CB8AC3E}">
        <p14:creationId xmlns:p14="http://schemas.microsoft.com/office/powerpoint/2010/main" val="29472494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241" y="-28719"/>
            <a:ext cx="903649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‘A’ and ‘An’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Rules:    “A” before consonant sounds (a car, a dog).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            “An” before vowel sounds (an apple, an hour).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Examples: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“I saw a cat.”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“She ate an orange.”</a:t>
            </a:r>
          </a:p>
          <a:p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 ‘The’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-Rules: Used for specific things (the sun, the moon, the president).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Examples: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“The sun is bright.”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“The book on the table is mine.”</a:t>
            </a:r>
          </a:p>
        </p:txBody>
      </p:sp>
    </p:spTree>
    <p:extLst>
      <p:ext uri="{BB962C8B-B14F-4D97-AF65-F5344CB8AC3E}">
        <p14:creationId xmlns:p14="http://schemas.microsoft.com/office/powerpoint/2010/main" val="29472494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5536" y="620688"/>
            <a:ext cx="676875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Practice Exercise</a:t>
            </a:r>
          </a:p>
          <a:p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Fill in the blanks with ‘a’, ‘an’, or ‘the’.</a:t>
            </a:r>
          </a:p>
          <a:p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-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“I saw _ cat in the garden.”</a:t>
            </a:r>
          </a:p>
          <a:p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-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“_____ sun is shining.”</a:t>
            </a:r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472494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59832" y="2996952"/>
            <a:ext cx="287771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Thank You</a:t>
            </a:r>
            <a:endParaRPr lang="en-US" sz="6600" dirty="0">
              <a:solidFill>
                <a:srgbClr val="C00000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332541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5569" y="188640"/>
            <a:ext cx="8712968" cy="67710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 Quantity Words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What Are Quantity Words?</a:t>
            </a:r>
          </a:p>
          <a:p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Definition: Quantity words tell us “how much” or “how many” of something there is.</a:t>
            </a:r>
          </a:p>
          <a:p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Key Idea: Some words are used with countable nouns (books, apples, chairs), and others with uncountable nouns (water, sugar, air).</a:t>
            </a:r>
          </a:p>
          <a:p>
            <a:endParaRPr lang="en-US" sz="3200" b="1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b="1" dirty="0" smtClean="0">
                <a:latin typeface="Arabic Typesetting" pitchFamily="66" charset="-78"/>
                <a:cs typeface="Arabic Typesetting" pitchFamily="66" charset="-78"/>
              </a:rPr>
              <a:t>“We use quantity words to describe amounts (big or small, countable or uncountable).”</a:t>
            </a:r>
          </a:p>
          <a:p>
            <a:r>
              <a:rPr lang="en-US" sz="3200" b="1" dirty="0" smtClean="0">
                <a:latin typeface="Arabic Typesetting" pitchFamily="66" charset="-78"/>
                <a:cs typeface="Arabic Typesetting" pitchFamily="66" charset="-78"/>
              </a:rPr>
              <a:t> </a:t>
            </a:r>
          </a:p>
          <a:p>
            <a:r>
              <a:rPr lang="en-US" sz="3200" b="1" dirty="0" smtClean="0">
                <a:latin typeface="Arabic Typesetting" pitchFamily="66" charset="-78"/>
                <a:cs typeface="Arabic Typesetting" pitchFamily="66" charset="-78"/>
              </a:rPr>
              <a:t>“We use articles (‘a’, ‘an’, ‘the’) to introduce nouns.”</a:t>
            </a:r>
          </a:p>
          <a:p>
            <a:r>
              <a:rPr lang="en-US" b="1" dirty="0" smtClean="0"/>
              <a:t>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5030241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512" y="188640"/>
            <a:ext cx="849694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Much &amp; Many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When to Use ‘Much’ and ‘Many’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Rules:</a:t>
            </a:r>
          </a:p>
          <a:p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-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“Many” is used with countable nouns (things we can count one by one).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-“Much” is used with uncountable nouns (things we cannot count individually).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Examples: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“How many apples do you have?”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“How much water do you drink?”</a:t>
            </a:r>
          </a:p>
        </p:txBody>
      </p:sp>
    </p:spTree>
    <p:extLst>
      <p:ext uri="{BB962C8B-B14F-4D97-AF65-F5344CB8AC3E}">
        <p14:creationId xmlns:p14="http://schemas.microsoft.com/office/powerpoint/2010/main" val="17122075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‪Countable vs. Uncountable FOOD in English | Food and Drinks Vocabulary -  YouTube‬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247" y="548680"/>
            <a:ext cx="8577233" cy="5832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03176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686" y="0"/>
            <a:ext cx="9021810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Examples in Context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Positive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 “She has many dresses.” (countable)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 “There is a lot of water in the glass.” (uncountable, using “a lot of” instead of “much”)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Negative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“I don’t have much free time.” (uncountable)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“There aren’t many chairs in the room.” (countable)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Question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“How much coffee do you drink every day?” (uncountable)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“How many pencils are in your bag?” (countable)</a:t>
            </a:r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924112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55576" y="1260946"/>
            <a:ext cx="667848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Practice Exercise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Activity: Fill in the blanks with ‘much’ or ‘many’: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1. “I don’t have _ time.”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2. “How _ pencils are in your bag?”</a:t>
            </a:r>
          </a:p>
        </p:txBody>
      </p:sp>
    </p:spTree>
    <p:extLst>
      <p:ext uri="{BB962C8B-B14F-4D97-AF65-F5344CB8AC3E}">
        <p14:creationId xmlns:p14="http://schemas.microsoft.com/office/powerpoint/2010/main" val="29472494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504" y="116632"/>
            <a:ext cx="88569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Some &amp; Any</a:t>
            </a:r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548680"/>
            <a:ext cx="91440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“Some” and “any” are both used to talk about an unspecified amount of something, but they are used in different situations.</a:t>
            </a:r>
          </a:p>
          <a:p>
            <a:endParaRPr lang="en-US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“Some”</a:t>
            </a: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 Used in positive sentences.</a:t>
            </a: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 Used in offers and requests.</a:t>
            </a:r>
          </a:p>
          <a:p>
            <a:endParaRPr lang="en-US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Examples:</a:t>
            </a: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  I have some oranges. (positive sentence)</a:t>
            </a: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  Would you like some coffee? (offer)</a:t>
            </a: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  Can I have some sugar? (request)</a:t>
            </a:r>
          </a:p>
          <a:p>
            <a:endParaRPr lang="en-US" sz="2800" dirty="0" smtClean="0"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788024" y="1584280"/>
            <a:ext cx="417646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Arabic Typesetting" pitchFamily="66" charset="-78"/>
                <a:cs typeface="Arabic Typesetting" pitchFamily="66" charset="-78"/>
              </a:rPr>
              <a:t>2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. “Any”</a:t>
            </a: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  Used in negative sentences.</a:t>
            </a: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  Used in questions (except for offers and requests).</a:t>
            </a: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  Used in conditional sentences.</a:t>
            </a:r>
          </a:p>
          <a:p>
            <a:endParaRPr lang="en-US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Examples:</a:t>
            </a: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  I don’t have any oranges. (negative sentence)</a:t>
            </a: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  Do you have any friends? (question)</a:t>
            </a: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  If you have any questions, let me know. (conditional sentence)</a:t>
            </a:r>
            <a:endParaRPr lang="en-US" sz="2800" dirty="0"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472494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1556792"/>
            <a:ext cx="193354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Summary table</a:t>
            </a:r>
            <a:endParaRPr lang="en-US" sz="3200" b="1" dirty="0">
              <a:solidFill>
                <a:srgbClr val="C00000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499" y="2308369"/>
            <a:ext cx="8892480" cy="2751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21957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2680"/>
            <a:ext cx="91440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“Something,” “anything,” “nobody,” and “everywhere” are words that refer to indefinite quantities or people and places. Here’s how each one works: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1. “Something”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Refers to an unspecified object, idea, or thing.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Used in positive sentences and offers or requests.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Examples: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I want something to eat. (We don’t know what it is exactly.)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There’s something in my eye. (An unspecified object)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Would you like something to drink? (Offer)</a:t>
            </a:r>
          </a:p>
        </p:txBody>
      </p:sp>
    </p:spTree>
    <p:extLst>
      <p:ext uri="{BB962C8B-B14F-4D97-AF65-F5344CB8AC3E}">
        <p14:creationId xmlns:p14="http://schemas.microsoft.com/office/powerpoint/2010/main" val="29472494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</TotalTime>
  <Words>1105</Words>
  <Application>Microsoft Office PowerPoint</Application>
  <PresentationFormat>On-screen Show (4:3)</PresentationFormat>
  <Paragraphs>144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SACC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Maher</dc:creator>
  <cp:lastModifiedBy>Maher</cp:lastModifiedBy>
  <cp:revision>13</cp:revision>
  <dcterms:created xsi:type="dcterms:W3CDTF">2025-01-30T16:28:10Z</dcterms:created>
  <dcterms:modified xsi:type="dcterms:W3CDTF">2025-02-20T08:14:15Z</dcterms:modified>
</cp:coreProperties>
</file>