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68" r:id="rId3"/>
    <p:sldId id="269" r:id="rId4"/>
    <p:sldId id="270" r:id="rId5"/>
    <p:sldId id="281" r:id="rId6"/>
    <p:sldId id="282" r:id="rId7"/>
    <p:sldId id="283" r:id="rId8"/>
    <p:sldId id="284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474" y="-91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FEB93-BDF4-4649-8A64-DC0F6C862361}" type="datetimeFigureOut">
              <a:rPr lang="en-US" smtClean="0"/>
              <a:t>2/2/2025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E4226-7721-452B-93B8-4068E8F5D6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32878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FEB93-BDF4-4649-8A64-DC0F6C862361}" type="datetimeFigureOut">
              <a:rPr lang="en-US" smtClean="0"/>
              <a:t>2/2/2025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E4226-7721-452B-93B8-4068E8F5D6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54248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FEB93-BDF4-4649-8A64-DC0F6C862361}" type="datetimeFigureOut">
              <a:rPr lang="en-US" smtClean="0"/>
              <a:t>2/2/2025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E4226-7721-452B-93B8-4068E8F5D6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3070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FEB93-BDF4-4649-8A64-DC0F6C862361}" type="datetimeFigureOut">
              <a:rPr lang="en-US" smtClean="0"/>
              <a:t>2/2/2025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E4226-7721-452B-93B8-4068E8F5D6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07018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FEB93-BDF4-4649-8A64-DC0F6C862361}" type="datetimeFigureOut">
              <a:rPr lang="en-US" smtClean="0"/>
              <a:t>2/2/2025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E4226-7721-452B-93B8-4068E8F5D6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3326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FEB93-BDF4-4649-8A64-DC0F6C862361}" type="datetimeFigureOut">
              <a:rPr lang="en-US" smtClean="0"/>
              <a:t>2/2/2025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E4226-7721-452B-93B8-4068E8F5D6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16456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FEB93-BDF4-4649-8A64-DC0F6C862361}" type="datetimeFigureOut">
              <a:rPr lang="en-US" smtClean="0"/>
              <a:t>2/2/2025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E4226-7721-452B-93B8-4068E8F5D6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73833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FEB93-BDF4-4649-8A64-DC0F6C862361}" type="datetimeFigureOut">
              <a:rPr lang="en-US" smtClean="0"/>
              <a:t>2/2/2025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E4226-7721-452B-93B8-4068E8F5D6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8108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FEB93-BDF4-4649-8A64-DC0F6C862361}" type="datetimeFigureOut">
              <a:rPr lang="en-US" smtClean="0"/>
              <a:t>2/2/2025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E4226-7721-452B-93B8-4068E8F5D6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2294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FEB93-BDF4-4649-8A64-DC0F6C862361}" type="datetimeFigureOut">
              <a:rPr lang="en-US" smtClean="0"/>
              <a:t>2/2/2025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E4226-7721-452B-93B8-4068E8F5D6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3526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FEB93-BDF4-4649-8A64-DC0F6C862361}" type="datetimeFigureOut">
              <a:rPr lang="en-US" smtClean="0"/>
              <a:t>2/2/2025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E4226-7721-452B-93B8-4068E8F5D6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9582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EFEB93-BDF4-4649-8A64-DC0F6C862361}" type="datetimeFigureOut">
              <a:rPr lang="en-US" smtClean="0"/>
              <a:t>2/2/2025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3E4226-7721-452B-93B8-4068E8F5D6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20421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en.wikipedia.org/wiki/Cocaine" TargetMode="Externa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C:\Users\Lenovo\Desktop\log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46075"/>
            <a:ext cx="1607616" cy="1787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https://uomus.edu.iq/assetsv2/img/uomusLog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8312" y="381000"/>
            <a:ext cx="1716088" cy="1716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1600200" y="2819400"/>
            <a:ext cx="6076156" cy="34588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3200" b="1" dirty="0">
                <a:solidFill>
                  <a:srgbClr val="C00000"/>
                </a:solidFill>
                <a:ea typeface="Calibri"/>
                <a:cs typeface="Arial"/>
              </a:rPr>
              <a:t>Qualitative </a:t>
            </a:r>
            <a:r>
              <a:rPr lang="en-US" sz="3200" b="1" dirty="0" smtClean="0">
                <a:solidFill>
                  <a:srgbClr val="C00000"/>
                </a:solidFill>
                <a:ea typeface="Calibri"/>
                <a:cs typeface="Arial"/>
              </a:rPr>
              <a:t>Analysis: application to </a:t>
            </a:r>
            <a:r>
              <a:rPr lang="en-US" sz="3200" b="1" dirty="0" smtClean="0">
                <a:solidFill>
                  <a:srgbClr val="C00000"/>
                </a:solidFill>
              </a:rPr>
              <a:t>forensic science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b="1" dirty="0" smtClean="0">
                <a:solidFill>
                  <a:srgbClr val="FF0000"/>
                </a:solidFill>
                <a:ea typeface="Calibri"/>
                <a:cs typeface="Arial"/>
              </a:rPr>
              <a:t>First </a:t>
            </a:r>
            <a:r>
              <a:rPr lang="en-US" b="1" dirty="0">
                <a:solidFill>
                  <a:srgbClr val="FF0000"/>
                </a:solidFill>
                <a:ea typeface="Calibri"/>
                <a:cs typeface="Arial"/>
              </a:rPr>
              <a:t>Year Students / </a:t>
            </a:r>
            <a:r>
              <a:rPr lang="en-US" b="1" dirty="0" smtClean="0">
                <a:solidFill>
                  <a:srgbClr val="FF0000"/>
                </a:solidFill>
                <a:ea typeface="Calibri"/>
                <a:cs typeface="Arial"/>
              </a:rPr>
              <a:t>8</a:t>
            </a:r>
            <a:r>
              <a:rPr lang="en-US" b="1" baseline="30000" dirty="0" smtClean="0">
                <a:solidFill>
                  <a:srgbClr val="FF0000"/>
                </a:solidFill>
                <a:ea typeface="Calibri"/>
                <a:cs typeface="Arial"/>
              </a:rPr>
              <a:t>th</a:t>
            </a:r>
            <a:r>
              <a:rPr lang="en-US" b="1" dirty="0" smtClean="0">
                <a:solidFill>
                  <a:srgbClr val="FF0000"/>
                </a:solidFill>
                <a:ea typeface="Calibri"/>
                <a:cs typeface="Arial"/>
              </a:rPr>
              <a:t>  Lecture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endParaRPr lang="en-US" b="1" dirty="0">
              <a:solidFill>
                <a:prstClr val="black"/>
              </a:solidFill>
              <a:ea typeface="Calibri"/>
              <a:cs typeface="Arial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b="1" dirty="0">
                <a:solidFill>
                  <a:srgbClr val="FF0000"/>
                </a:solidFill>
                <a:ea typeface="Calibri"/>
                <a:cs typeface="Arial"/>
              </a:rPr>
              <a:t>2024-2025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i="1" dirty="0">
                <a:solidFill>
                  <a:srgbClr val="FF0000"/>
                </a:solidFill>
                <a:ea typeface="Calibri"/>
                <a:cs typeface="Arial"/>
              </a:rPr>
              <a:t>By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b="1" dirty="0">
                <a:solidFill>
                  <a:srgbClr val="FF0000"/>
                </a:solidFill>
                <a:ea typeface="Calibri"/>
                <a:cs typeface="Arial"/>
              </a:rPr>
              <a:t>Prof. Dr. </a:t>
            </a:r>
            <a:r>
              <a:rPr lang="en-US" b="1" dirty="0" err="1">
                <a:solidFill>
                  <a:srgbClr val="FF0000"/>
                </a:solidFill>
                <a:ea typeface="Calibri"/>
                <a:cs typeface="Arial"/>
              </a:rPr>
              <a:t>Naser</a:t>
            </a:r>
            <a:r>
              <a:rPr lang="en-US" b="1" dirty="0">
                <a:solidFill>
                  <a:srgbClr val="FF0000"/>
                </a:solidFill>
                <a:ea typeface="Calibri"/>
                <a:cs typeface="Arial"/>
              </a:rPr>
              <a:t> </a:t>
            </a:r>
            <a:r>
              <a:rPr lang="en-US" b="1" dirty="0" err="1">
                <a:solidFill>
                  <a:srgbClr val="FF0000"/>
                </a:solidFill>
                <a:ea typeface="Calibri"/>
                <a:cs typeface="Arial"/>
              </a:rPr>
              <a:t>Abdulhasan</a:t>
            </a:r>
            <a:r>
              <a:rPr lang="en-US" b="1" dirty="0">
                <a:solidFill>
                  <a:srgbClr val="FF0000"/>
                </a:solidFill>
                <a:ea typeface="Calibri"/>
                <a:cs typeface="Arial"/>
              </a:rPr>
              <a:t> </a:t>
            </a:r>
            <a:r>
              <a:rPr lang="en-US" b="1" dirty="0" err="1">
                <a:solidFill>
                  <a:srgbClr val="FF0000"/>
                </a:solidFill>
                <a:ea typeface="Calibri"/>
                <a:cs typeface="Arial"/>
              </a:rPr>
              <a:t>Naser</a:t>
            </a:r>
            <a:endParaRPr lang="en-US" b="1" dirty="0">
              <a:solidFill>
                <a:prstClr val="black"/>
              </a:solidFill>
              <a:ea typeface="Calibri"/>
              <a:cs typeface="Arial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667000" y="838200"/>
            <a:ext cx="3733800" cy="10700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2400" b="1" dirty="0">
                <a:solidFill>
                  <a:srgbClr val="0070C0"/>
                </a:solidFill>
                <a:ea typeface="Calibri"/>
                <a:cs typeface="Arial"/>
              </a:rPr>
              <a:t>Al-</a:t>
            </a:r>
            <a:r>
              <a:rPr lang="en-US" sz="2400" b="1" dirty="0" err="1">
                <a:solidFill>
                  <a:srgbClr val="0070C0"/>
                </a:solidFill>
                <a:ea typeface="Calibri"/>
                <a:cs typeface="Arial"/>
              </a:rPr>
              <a:t>Mustaqbal</a:t>
            </a:r>
            <a:r>
              <a:rPr lang="en-US" sz="2400" b="1" dirty="0">
                <a:solidFill>
                  <a:srgbClr val="0070C0"/>
                </a:solidFill>
                <a:ea typeface="Calibri"/>
                <a:cs typeface="Arial"/>
              </a:rPr>
              <a:t> University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2400" b="1" dirty="0">
                <a:solidFill>
                  <a:srgbClr val="0070C0"/>
                </a:solidFill>
                <a:ea typeface="Calibri"/>
                <a:cs typeface="Arial"/>
              </a:rPr>
              <a:t>College of Science</a:t>
            </a:r>
          </a:p>
        </p:txBody>
      </p:sp>
    </p:spTree>
    <p:extLst>
      <p:ext uri="{BB962C8B-B14F-4D97-AF65-F5344CB8AC3E}">
        <p14:creationId xmlns:p14="http://schemas.microsoft.com/office/powerpoint/2010/main" val="6275289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996950"/>
            <a:ext cx="7467600" cy="4862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26264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325" y="1004888"/>
            <a:ext cx="7499350" cy="4846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019831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213" y="990600"/>
            <a:ext cx="7521575" cy="487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082632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3400" y="914400"/>
            <a:ext cx="8305800" cy="4109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b="1" dirty="0" smtClean="0">
                <a:effectLst/>
                <a:latin typeface="Arial"/>
                <a:ea typeface="Calibri"/>
                <a:cs typeface="Arial"/>
              </a:rPr>
              <a:t>Marquis reagent</a:t>
            </a:r>
            <a:r>
              <a:rPr lang="en-US" dirty="0" smtClean="0">
                <a:effectLst/>
                <a:latin typeface="Arial"/>
                <a:ea typeface="Calibri"/>
                <a:cs typeface="Arial"/>
              </a:rPr>
              <a:t> is used as a simple spot-test to presumptively identify </a:t>
            </a:r>
            <a:r>
              <a:rPr lang="en-US" strike="noStrike" dirty="0" smtClean="0">
                <a:effectLst/>
                <a:latin typeface="Arial"/>
                <a:ea typeface="Calibri"/>
                <a:cs typeface="Arial"/>
              </a:rPr>
              <a:t>alkaloids </a:t>
            </a:r>
            <a:r>
              <a:rPr lang="en-US" dirty="0" smtClean="0">
                <a:effectLst/>
                <a:latin typeface="Arial"/>
                <a:ea typeface="Calibri"/>
                <a:cs typeface="Arial"/>
              </a:rPr>
              <a:t> as well as other compounds.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dirty="0" smtClean="0">
                <a:effectLst/>
                <a:latin typeface="Arial"/>
                <a:ea typeface="Calibri"/>
                <a:cs typeface="Arial"/>
              </a:rPr>
              <a:t>It is composed of a mixture of </a:t>
            </a:r>
            <a:r>
              <a:rPr lang="en-US" u="none" strike="noStrike" dirty="0" smtClean="0">
                <a:solidFill>
                  <a:srgbClr val="FF0000"/>
                </a:solidFill>
                <a:effectLst/>
                <a:latin typeface="Arial"/>
                <a:ea typeface="Calibri"/>
                <a:cs typeface="Arial"/>
              </a:rPr>
              <a:t>formaldehyde</a:t>
            </a:r>
            <a:r>
              <a:rPr lang="en-US" dirty="0">
                <a:solidFill>
                  <a:srgbClr val="FF0000"/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dirty="0" smtClean="0">
                <a:solidFill>
                  <a:srgbClr val="FF0000"/>
                </a:solidFill>
                <a:effectLst/>
                <a:latin typeface="Arial"/>
                <a:ea typeface="Calibri"/>
                <a:cs typeface="Arial"/>
              </a:rPr>
              <a:t>and concentrated </a:t>
            </a:r>
            <a:r>
              <a:rPr lang="en-US" u="none" strike="noStrike" dirty="0" smtClean="0">
                <a:solidFill>
                  <a:srgbClr val="FF0000"/>
                </a:solidFill>
                <a:effectLst/>
                <a:latin typeface="Arial"/>
                <a:ea typeface="Calibri"/>
                <a:cs typeface="Arial"/>
              </a:rPr>
              <a:t>sulfuric acid</a:t>
            </a:r>
            <a:r>
              <a:rPr lang="en-US" dirty="0" smtClean="0">
                <a:latin typeface="Arial"/>
                <a:ea typeface="Calibri"/>
                <a:cs typeface="Arial"/>
              </a:rPr>
              <a:t>, </a:t>
            </a:r>
            <a:r>
              <a:rPr lang="en-US" dirty="0" smtClean="0">
                <a:effectLst/>
                <a:latin typeface="Arial"/>
                <a:ea typeface="Calibri"/>
                <a:cs typeface="Arial"/>
              </a:rPr>
              <a:t> which is dripped onto the substance being tested. The </a:t>
            </a:r>
            <a:r>
              <a:rPr lang="en-US" u="none" strike="noStrike" dirty="0" smtClean="0">
                <a:effectLst/>
                <a:latin typeface="Arial"/>
                <a:ea typeface="Calibri"/>
                <a:cs typeface="Arial"/>
              </a:rPr>
              <a:t>United States Department of Justice</a:t>
            </a:r>
            <a:r>
              <a:rPr lang="en-US" dirty="0">
                <a:latin typeface="Arial"/>
                <a:ea typeface="Calibri"/>
                <a:cs typeface="Arial"/>
              </a:rPr>
              <a:t> </a:t>
            </a:r>
            <a:r>
              <a:rPr lang="en-US" dirty="0" smtClean="0">
                <a:effectLst/>
                <a:latin typeface="Arial"/>
                <a:ea typeface="Calibri"/>
                <a:cs typeface="Arial"/>
              </a:rPr>
              <a:t>method for producing the reagent is the addition of 100 mL of concentrated (95–98%) sulfuric acid to 5 mL of 40% formaldehyde.</a:t>
            </a:r>
            <a:endParaRPr lang="en-US" sz="1400" baseline="30000" dirty="0">
              <a:latin typeface="Arial"/>
              <a:ea typeface="Calibri"/>
              <a:cs typeface="Arial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dirty="0" smtClean="0">
                <a:effectLst/>
                <a:latin typeface="Arial"/>
                <a:ea typeface="Calibri"/>
                <a:cs typeface="Arial"/>
              </a:rPr>
              <a:t> Different compounds produce different color reactions. </a:t>
            </a:r>
            <a:r>
              <a:rPr lang="en-US" u="none" strike="noStrike" dirty="0" smtClean="0">
                <a:effectLst/>
                <a:latin typeface="Arial"/>
                <a:ea typeface="Calibri"/>
                <a:cs typeface="Arial"/>
              </a:rPr>
              <a:t>Methanol</a:t>
            </a:r>
            <a:r>
              <a:rPr lang="en-US" dirty="0">
                <a:latin typeface="Arial"/>
                <a:ea typeface="Calibri"/>
                <a:cs typeface="Arial"/>
              </a:rPr>
              <a:t> </a:t>
            </a:r>
            <a:r>
              <a:rPr lang="en-US" dirty="0" smtClean="0">
                <a:effectLst/>
                <a:latin typeface="Arial"/>
                <a:ea typeface="Calibri"/>
                <a:cs typeface="Arial"/>
              </a:rPr>
              <a:t>may be added to slow down the reaction process to allow better observation of the </a:t>
            </a:r>
            <a:r>
              <a:rPr lang="en-US" dirty="0" err="1" smtClean="0">
                <a:effectLst/>
                <a:latin typeface="Arial"/>
                <a:ea typeface="Calibri"/>
                <a:cs typeface="Arial"/>
              </a:rPr>
              <a:t>colour</a:t>
            </a:r>
            <a:r>
              <a:rPr lang="en-US" dirty="0" smtClean="0">
                <a:effectLst/>
                <a:latin typeface="Arial"/>
                <a:ea typeface="Calibri"/>
                <a:cs typeface="Arial"/>
              </a:rPr>
              <a:t> change.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dirty="0" smtClean="0">
                <a:latin typeface="Arial"/>
                <a:ea typeface="Calibri"/>
                <a:cs typeface="Arial"/>
              </a:rPr>
              <a:t>Used for detection </a:t>
            </a:r>
            <a:r>
              <a:rPr lang="en-US" b="1" dirty="0"/>
              <a:t>MDMA</a:t>
            </a:r>
            <a:r>
              <a:rPr lang="en-US" dirty="0"/>
              <a:t> and </a:t>
            </a:r>
            <a:r>
              <a:rPr lang="en-US" b="1" dirty="0" smtClean="0"/>
              <a:t>MDA</a:t>
            </a:r>
            <a:r>
              <a:rPr lang="en-US" dirty="0" smtClean="0"/>
              <a:t> with dark violet color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b="1" dirty="0" smtClean="0"/>
              <a:t>2C-B</a:t>
            </a:r>
            <a:r>
              <a:rPr lang="en-US" dirty="0"/>
              <a:t> </a:t>
            </a:r>
            <a:r>
              <a:rPr lang="en-US" dirty="0" smtClean="0"/>
              <a:t>of yellow to green color</a:t>
            </a:r>
            <a:endParaRPr lang="en-US" dirty="0">
              <a:ea typeface="Calibri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181201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14400" y="1143000"/>
            <a:ext cx="7772400" cy="40472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b="1" dirty="0">
                <a:latin typeface="Arial" pitchFamily="34" charset="0"/>
                <a:ea typeface="Calibri"/>
                <a:cs typeface="Arial" pitchFamily="34" charset="0"/>
              </a:rPr>
              <a:t>Chen- Kao Reagent Test </a:t>
            </a:r>
            <a:endParaRPr lang="en-US" b="1" dirty="0" smtClean="0">
              <a:latin typeface="Arial" pitchFamily="34" charset="0"/>
              <a:ea typeface="Calibri"/>
              <a:cs typeface="Arial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dirty="0" smtClean="0">
                <a:latin typeface="Arial" pitchFamily="34" charset="0"/>
                <a:ea typeface="Calibri"/>
                <a:cs typeface="Arial" pitchFamily="34" charset="0"/>
              </a:rPr>
              <a:t>Preparation </a:t>
            </a:r>
            <a:r>
              <a:rPr lang="en-US" dirty="0">
                <a:latin typeface="Arial" pitchFamily="34" charset="0"/>
                <a:ea typeface="Calibri"/>
                <a:cs typeface="Arial" pitchFamily="34" charset="0"/>
              </a:rPr>
              <a:t>of Reagent: </a:t>
            </a:r>
            <a:endParaRPr lang="en-US" dirty="0" smtClean="0">
              <a:latin typeface="Arial" pitchFamily="34" charset="0"/>
              <a:ea typeface="Calibri"/>
              <a:cs typeface="Arial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dirty="0" smtClean="0">
                <a:latin typeface="Arial" pitchFamily="34" charset="0"/>
                <a:ea typeface="Calibri"/>
                <a:cs typeface="Arial" pitchFamily="34" charset="0"/>
              </a:rPr>
              <a:t>Reagent </a:t>
            </a:r>
            <a:r>
              <a:rPr lang="en-US" dirty="0">
                <a:latin typeface="Arial" pitchFamily="34" charset="0"/>
                <a:ea typeface="Calibri"/>
                <a:cs typeface="Arial" pitchFamily="34" charset="0"/>
              </a:rPr>
              <a:t>1: This is prepared by adding 1 ml of Glacial Acetic Acid in 100 ml of Water, i.e., 1% (V/V) aqueous Acetic Acid solution. </a:t>
            </a:r>
            <a:endParaRPr lang="en-US" dirty="0" smtClean="0">
              <a:latin typeface="Arial" pitchFamily="34" charset="0"/>
              <a:ea typeface="Calibri"/>
              <a:cs typeface="Arial" pitchFamily="34" charset="0"/>
            </a:endParaRP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Symbol"/>
              <a:buChar char="·"/>
            </a:pPr>
            <a:r>
              <a:rPr lang="en-US" dirty="0" smtClean="0">
                <a:latin typeface="Arial" pitchFamily="34" charset="0"/>
                <a:ea typeface="Calibri"/>
                <a:cs typeface="Arial" pitchFamily="34" charset="0"/>
              </a:rPr>
              <a:t>Reagent </a:t>
            </a:r>
            <a:r>
              <a:rPr lang="en-US" dirty="0">
                <a:latin typeface="Arial" pitchFamily="34" charset="0"/>
                <a:ea typeface="Calibri"/>
                <a:cs typeface="Arial" pitchFamily="34" charset="0"/>
              </a:rPr>
              <a:t>2: This is prepared by dissolving 1 </a:t>
            </a:r>
            <a:r>
              <a:rPr lang="en-US" dirty="0" err="1">
                <a:latin typeface="Arial" pitchFamily="34" charset="0"/>
                <a:ea typeface="Calibri"/>
                <a:cs typeface="Arial" pitchFamily="34" charset="0"/>
              </a:rPr>
              <a:t>gm</a:t>
            </a:r>
            <a:r>
              <a:rPr lang="en-US" dirty="0">
                <a:latin typeface="Arial" pitchFamily="34" charset="0"/>
                <a:ea typeface="Calibri"/>
                <a:cs typeface="Arial" pitchFamily="34" charset="0"/>
              </a:rPr>
              <a:t> of Copper (II) </a:t>
            </a:r>
            <a:r>
              <a:rPr lang="en-US" dirty="0" err="1">
                <a:latin typeface="Arial" pitchFamily="34" charset="0"/>
                <a:ea typeface="Calibri"/>
                <a:cs typeface="Arial" pitchFamily="34" charset="0"/>
              </a:rPr>
              <a:t>Sulphate</a:t>
            </a:r>
            <a:r>
              <a:rPr lang="en-US" dirty="0">
                <a:latin typeface="Arial" pitchFamily="34" charset="0"/>
                <a:ea typeface="Calibri"/>
                <a:cs typeface="Arial" pitchFamily="34" charset="0"/>
              </a:rPr>
              <a:t> in 100 ml of Water, i.e., 1% (W/V) aqueous CuSO</a:t>
            </a:r>
            <a:r>
              <a:rPr lang="en-US" sz="1200" dirty="0">
                <a:latin typeface="Arial" pitchFamily="34" charset="0"/>
                <a:ea typeface="Calibri"/>
                <a:cs typeface="Arial" pitchFamily="34" charset="0"/>
              </a:rPr>
              <a:t>4</a:t>
            </a:r>
            <a:r>
              <a:rPr lang="en-US" dirty="0">
                <a:latin typeface="Arial" pitchFamily="34" charset="0"/>
                <a:ea typeface="Calibri"/>
                <a:cs typeface="Arial" pitchFamily="34" charset="0"/>
              </a:rPr>
              <a:t> solution. </a:t>
            </a:r>
            <a:endParaRPr lang="en-US" dirty="0" smtClean="0">
              <a:latin typeface="Arial" pitchFamily="34" charset="0"/>
              <a:ea typeface="Calibri"/>
              <a:cs typeface="Arial" pitchFamily="34" charset="0"/>
            </a:endParaRP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Symbol"/>
              <a:buChar char="·"/>
            </a:pPr>
            <a:r>
              <a:rPr lang="en-US" dirty="0" smtClean="0">
                <a:latin typeface="Arial" pitchFamily="34" charset="0"/>
                <a:ea typeface="Calibri"/>
                <a:cs typeface="Arial" pitchFamily="34" charset="0"/>
              </a:rPr>
              <a:t>Reagent </a:t>
            </a:r>
            <a:r>
              <a:rPr lang="en-US" dirty="0">
                <a:latin typeface="Arial" pitchFamily="34" charset="0"/>
                <a:ea typeface="Calibri"/>
                <a:cs typeface="Arial" pitchFamily="34" charset="0"/>
              </a:rPr>
              <a:t>3: This is prepared by dissolving 8 </a:t>
            </a:r>
            <a:r>
              <a:rPr lang="en-US" dirty="0" err="1">
                <a:latin typeface="Arial" pitchFamily="34" charset="0"/>
                <a:ea typeface="Calibri"/>
                <a:cs typeface="Arial" pitchFamily="34" charset="0"/>
              </a:rPr>
              <a:t>gm</a:t>
            </a:r>
            <a:r>
              <a:rPr lang="en-US" dirty="0">
                <a:latin typeface="Arial" pitchFamily="34" charset="0"/>
                <a:ea typeface="Calibri"/>
                <a:cs typeface="Arial" pitchFamily="34" charset="0"/>
              </a:rPr>
              <a:t> of Sodium Hydroxide in 100 ml of Water, i.e., 2N aqueous Sodium Hydroxide solution</a:t>
            </a:r>
            <a:r>
              <a:rPr lang="en-US" dirty="0" smtClean="0">
                <a:latin typeface="Arial" pitchFamily="34" charset="0"/>
                <a:ea typeface="Calibri"/>
                <a:cs typeface="Arial" pitchFamily="34" charset="0"/>
              </a:rPr>
              <a:t>.</a:t>
            </a: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Symbol"/>
              <a:buChar char="·"/>
            </a:pPr>
            <a:r>
              <a:rPr lang="en-US" dirty="0">
                <a:latin typeface="Arial" pitchFamily="34" charset="0"/>
                <a:cs typeface="Arial" pitchFamily="34" charset="0"/>
              </a:rPr>
              <a:t>A </a:t>
            </a:r>
            <a:r>
              <a:rPr lang="en-US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violet color </a:t>
            </a:r>
            <a:r>
              <a:rPr lang="en-US" dirty="0">
                <a:latin typeface="Arial" pitchFamily="34" charset="0"/>
                <a:cs typeface="Arial" pitchFamily="34" charset="0"/>
              </a:rPr>
              <a:t>indicates presence of ephedrine or pseudoephedrine</a:t>
            </a: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Symbol"/>
              <a:buChar char="·"/>
            </a:pPr>
            <a:endParaRPr lang="en-US" dirty="0">
              <a:ea typeface="Calibri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892065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76200"/>
            <a:ext cx="8610600" cy="42996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dirty="0">
                <a:ea typeface="Calibri"/>
                <a:cs typeface="Arial"/>
              </a:rPr>
              <a:t>Cobalt </a:t>
            </a:r>
            <a:r>
              <a:rPr lang="en-US" dirty="0" err="1">
                <a:ea typeface="Calibri"/>
                <a:cs typeface="Arial"/>
              </a:rPr>
              <a:t>Thiocyanate</a:t>
            </a:r>
            <a:r>
              <a:rPr lang="en-US" dirty="0">
                <a:ea typeface="Calibri"/>
                <a:cs typeface="Arial"/>
              </a:rPr>
              <a:t> </a:t>
            </a:r>
            <a:r>
              <a:rPr lang="en-US" dirty="0" smtClean="0">
                <a:ea typeface="Calibri"/>
                <a:cs typeface="Arial"/>
              </a:rPr>
              <a:t>Test(Scott’s Test)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dirty="0" smtClean="0">
                <a:ea typeface="Calibri"/>
                <a:cs typeface="Arial"/>
              </a:rPr>
              <a:t> </a:t>
            </a:r>
            <a:r>
              <a:rPr lang="en-US" dirty="0">
                <a:ea typeface="Calibri"/>
                <a:cs typeface="Arial"/>
              </a:rPr>
              <a:t>This test is a presumptive field test for illegal drugs. </a:t>
            </a:r>
            <a:endParaRPr lang="en-US" dirty="0" smtClean="0">
              <a:ea typeface="Calibri"/>
              <a:cs typeface="Arial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dirty="0" smtClean="0">
                <a:ea typeface="Calibri"/>
                <a:cs typeface="Arial"/>
              </a:rPr>
              <a:t>The </a:t>
            </a:r>
            <a:r>
              <a:rPr lang="en-US" dirty="0">
                <a:ea typeface="Calibri"/>
                <a:cs typeface="Arial"/>
              </a:rPr>
              <a:t>test reagent is a 2% aqueous solution of Cobalt (II) </a:t>
            </a:r>
            <a:r>
              <a:rPr lang="en-US" dirty="0" err="1">
                <a:ea typeface="Calibri"/>
                <a:cs typeface="Arial"/>
              </a:rPr>
              <a:t>Thiocyanate</a:t>
            </a:r>
            <a:r>
              <a:rPr lang="en-US" dirty="0">
                <a:ea typeface="Calibri"/>
                <a:cs typeface="Arial"/>
              </a:rPr>
              <a:t> which is mixed with a small amount of sample. </a:t>
            </a:r>
            <a:endParaRPr lang="en-US" dirty="0" smtClean="0">
              <a:ea typeface="Calibri"/>
              <a:cs typeface="Arial"/>
            </a:endParaRPr>
          </a:p>
          <a:p>
            <a:pPr>
              <a:lnSpc>
                <a:spcPct val="115000"/>
              </a:lnSpc>
            </a:pPr>
            <a:r>
              <a:rPr lang="en-US" dirty="0" smtClean="0">
                <a:solidFill>
                  <a:srgbClr val="1F1F1F"/>
                </a:solidFill>
                <a:effectLst/>
                <a:latin typeface="Arial"/>
                <a:ea typeface="Times New Roman"/>
                <a:cs typeface="Arial"/>
              </a:rPr>
              <a:t>Scott test is a simple, rapid, and low-cost preliminary test used extensively to suggest the presence of </a:t>
            </a:r>
            <a:r>
              <a:rPr lang="en-US" b="1" dirty="0" smtClean="0">
                <a:solidFill>
                  <a:srgbClr val="1F1F1F"/>
                </a:solidFill>
                <a:effectLst/>
                <a:latin typeface="Arial"/>
                <a:ea typeface="Times New Roman"/>
                <a:cs typeface="Arial"/>
              </a:rPr>
              <a:t>cocaine</a:t>
            </a:r>
            <a:r>
              <a:rPr lang="en-US" dirty="0" smtClean="0">
                <a:solidFill>
                  <a:srgbClr val="1F1F1F"/>
                </a:solidFill>
                <a:effectLst/>
                <a:latin typeface="Arial"/>
                <a:ea typeface="Times New Roman"/>
                <a:cs typeface="Arial"/>
              </a:rPr>
              <a:t> in drug seizures due to the development of a </a:t>
            </a:r>
            <a:r>
              <a:rPr lang="en-US" dirty="0" smtClean="0">
                <a:solidFill>
                  <a:srgbClr val="0070C0"/>
                </a:solidFill>
                <a:effectLst/>
                <a:latin typeface="Arial"/>
                <a:ea typeface="Times New Roman"/>
                <a:cs typeface="Arial"/>
              </a:rPr>
              <a:t>blue color. </a:t>
            </a:r>
            <a:endParaRPr lang="en-US" dirty="0" smtClean="0">
              <a:solidFill>
                <a:srgbClr val="0070C0"/>
              </a:solidFill>
              <a:ea typeface="Calibri"/>
              <a:cs typeface="Arial"/>
            </a:endParaRPr>
          </a:p>
          <a:p>
            <a:pPr>
              <a:lnSpc>
                <a:spcPct val="115000"/>
              </a:lnSpc>
            </a:pPr>
            <a:r>
              <a:rPr lang="en-US" b="1" dirty="0" smtClean="0">
                <a:solidFill>
                  <a:srgbClr val="202122"/>
                </a:solidFill>
                <a:effectLst/>
                <a:latin typeface="Arial"/>
                <a:ea typeface="Calibri"/>
                <a:cs typeface="Arial"/>
              </a:rPr>
              <a:t>Cobalt(II) </a:t>
            </a:r>
            <a:r>
              <a:rPr lang="en-US" b="1" dirty="0" err="1" smtClean="0">
                <a:solidFill>
                  <a:srgbClr val="202122"/>
                </a:solidFill>
                <a:effectLst/>
                <a:latin typeface="Arial"/>
                <a:ea typeface="Calibri"/>
                <a:cs typeface="Arial"/>
              </a:rPr>
              <a:t>thiocyanate</a:t>
            </a:r>
            <a:r>
              <a:rPr lang="en-US" b="1" dirty="0" smtClean="0">
                <a:solidFill>
                  <a:srgbClr val="202122"/>
                </a:solidFill>
                <a:effectLst/>
                <a:latin typeface="Arial"/>
                <a:ea typeface="Calibri"/>
                <a:cs typeface="Arial"/>
              </a:rPr>
              <a:t> </a:t>
            </a:r>
            <a:r>
              <a:rPr lang="en-US" dirty="0" smtClean="0">
                <a:solidFill>
                  <a:srgbClr val="202122"/>
                </a:solidFill>
                <a:effectLst/>
                <a:latin typeface="Arial"/>
                <a:ea typeface="Calibri"/>
                <a:cs typeface="Arial"/>
              </a:rPr>
              <a:t> is an </a:t>
            </a:r>
            <a:r>
              <a:rPr lang="en-US" u="none" strike="noStrike" dirty="0" smtClean="0">
                <a:effectLst/>
                <a:latin typeface="Arial"/>
                <a:ea typeface="Calibri"/>
                <a:cs typeface="Arial"/>
              </a:rPr>
              <a:t>inorganic compound </a:t>
            </a:r>
            <a:r>
              <a:rPr lang="en-US" dirty="0" smtClean="0">
                <a:solidFill>
                  <a:srgbClr val="202122"/>
                </a:solidFill>
                <a:effectLst/>
                <a:latin typeface="Arial"/>
                <a:ea typeface="Calibri"/>
                <a:cs typeface="Arial"/>
              </a:rPr>
              <a:t>with the formula Co(SCN)</a:t>
            </a:r>
            <a:r>
              <a:rPr lang="en-US" baseline="-25000" dirty="0" smtClean="0">
                <a:solidFill>
                  <a:srgbClr val="202122"/>
                </a:solidFill>
                <a:effectLst/>
                <a:latin typeface="Arial"/>
                <a:ea typeface="Calibri"/>
                <a:cs typeface="Arial"/>
              </a:rPr>
              <a:t>2</a:t>
            </a:r>
            <a:r>
              <a:rPr lang="en-US" dirty="0" smtClean="0">
                <a:solidFill>
                  <a:srgbClr val="202122"/>
                </a:solidFill>
                <a:effectLst/>
                <a:latin typeface="Arial"/>
                <a:ea typeface="Calibri"/>
                <a:cs typeface="Arial"/>
              </a:rPr>
              <a:t>.The anhydrous compound is a </a:t>
            </a:r>
            <a:r>
              <a:rPr lang="en-US" u="none" strike="noStrike" dirty="0" smtClean="0">
                <a:effectLst/>
                <a:latin typeface="Arial"/>
                <a:ea typeface="Calibri"/>
                <a:cs typeface="Arial"/>
              </a:rPr>
              <a:t>coordination polymer</a:t>
            </a:r>
            <a:r>
              <a:rPr lang="en-US" dirty="0">
                <a:latin typeface="Arial"/>
                <a:ea typeface="Calibri"/>
                <a:cs typeface="Arial"/>
              </a:rPr>
              <a:t> </a:t>
            </a:r>
            <a:r>
              <a:rPr lang="en-US" dirty="0" smtClean="0">
                <a:solidFill>
                  <a:srgbClr val="202122"/>
                </a:solidFill>
                <a:effectLst/>
                <a:latin typeface="Arial"/>
                <a:ea typeface="Calibri"/>
                <a:cs typeface="Arial"/>
              </a:rPr>
              <a:t>with a layered structure. The </a:t>
            </a:r>
            <a:r>
              <a:rPr lang="en-US" u="none" strike="noStrike" dirty="0" err="1" smtClean="0">
                <a:effectLst/>
                <a:latin typeface="Arial"/>
                <a:ea typeface="Calibri"/>
                <a:cs typeface="Arial"/>
              </a:rPr>
              <a:t>trihydrate</a:t>
            </a:r>
            <a:r>
              <a:rPr lang="en-US" dirty="0" smtClean="0">
                <a:latin typeface="Arial"/>
                <a:ea typeface="Calibri"/>
                <a:cs typeface="Arial"/>
              </a:rPr>
              <a:t>, </a:t>
            </a:r>
            <a:r>
              <a:rPr lang="en-US" dirty="0" smtClean="0">
                <a:effectLst/>
                <a:latin typeface="Arial"/>
                <a:ea typeface="Calibri"/>
                <a:cs typeface="Arial"/>
              </a:rPr>
              <a:t> </a:t>
            </a:r>
            <a:r>
              <a:rPr lang="en-US" dirty="0" smtClean="0">
                <a:solidFill>
                  <a:srgbClr val="202122"/>
                </a:solidFill>
                <a:effectLst/>
                <a:latin typeface="Arial"/>
                <a:ea typeface="Calibri"/>
                <a:cs typeface="Arial"/>
              </a:rPr>
              <a:t>Co(SCN)</a:t>
            </a:r>
            <a:r>
              <a:rPr lang="en-US" baseline="-25000" dirty="0" smtClean="0">
                <a:solidFill>
                  <a:srgbClr val="202122"/>
                </a:solidFill>
                <a:effectLst/>
                <a:latin typeface="Arial"/>
                <a:ea typeface="Calibri"/>
                <a:cs typeface="Arial"/>
              </a:rPr>
              <a:t>2</a:t>
            </a:r>
            <a:r>
              <a:rPr lang="en-US" dirty="0" smtClean="0">
                <a:solidFill>
                  <a:srgbClr val="202122"/>
                </a:solidFill>
                <a:effectLst/>
                <a:latin typeface="Arial"/>
                <a:ea typeface="Calibri"/>
                <a:cs typeface="Arial"/>
              </a:rPr>
              <a:t>(H</a:t>
            </a:r>
            <a:r>
              <a:rPr lang="en-US" baseline="-25000" dirty="0" smtClean="0">
                <a:solidFill>
                  <a:srgbClr val="202122"/>
                </a:solidFill>
                <a:effectLst/>
                <a:latin typeface="Arial"/>
                <a:ea typeface="Calibri"/>
                <a:cs typeface="Arial"/>
              </a:rPr>
              <a:t>2</a:t>
            </a:r>
            <a:r>
              <a:rPr lang="en-US" dirty="0" smtClean="0">
                <a:solidFill>
                  <a:srgbClr val="202122"/>
                </a:solidFill>
                <a:effectLst/>
                <a:latin typeface="Arial"/>
                <a:ea typeface="Calibri"/>
                <a:cs typeface="Arial"/>
              </a:rPr>
              <a:t>O)</a:t>
            </a:r>
            <a:r>
              <a:rPr lang="en-US" baseline="-25000" dirty="0" smtClean="0">
                <a:solidFill>
                  <a:srgbClr val="202122"/>
                </a:solidFill>
                <a:effectLst/>
                <a:latin typeface="Arial"/>
                <a:ea typeface="Calibri"/>
                <a:cs typeface="Arial"/>
              </a:rPr>
              <a:t>3</a:t>
            </a:r>
            <a:r>
              <a:rPr lang="en-US" dirty="0" smtClean="0">
                <a:solidFill>
                  <a:srgbClr val="202122"/>
                </a:solidFill>
                <a:effectLst/>
                <a:latin typeface="Arial"/>
                <a:ea typeface="Calibri"/>
                <a:cs typeface="Arial"/>
              </a:rPr>
              <a:t>, is a </a:t>
            </a:r>
            <a:r>
              <a:rPr lang="en-US" u="none" strike="noStrike" dirty="0" err="1" smtClean="0">
                <a:effectLst/>
                <a:latin typeface="Arial"/>
                <a:ea typeface="Calibri"/>
                <a:cs typeface="Arial"/>
              </a:rPr>
              <a:t>isothiocyanate</a:t>
            </a:r>
            <a:r>
              <a:rPr lang="en-US" u="none" strike="noStrike" dirty="0" smtClean="0">
                <a:effectLst/>
                <a:latin typeface="Arial"/>
                <a:ea typeface="Calibri"/>
                <a:cs typeface="Arial"/>
              </a:rPr>
              <a:t> complex, </a:t>
            </a:r>
            <a:r>
              <a:rPr lang="en-US" dirty="0" smtClean="0">
                <a:solidFill>
                  <a:srgbClr val="202122"/>
                </a:solidFill>
                <a:effectLst/>
                <a:latin typeface="Arial"/>
                <a:ea typeface="Calibri"/>
                <a:cs typeface="Arial"/>
              </a:rPr>
              <a:t>used in the </a:t>
            </a:r>
            <a:r>
              <a:rPr lang="en-US" b="1" dirty="0" smtClean="0">
                <a:solidFill>
                  <a:srgbClr val="202122"/>
                </a:solidFill>
                <a:effectLst/>
                <a:latin typeface="Arial"/>
                <a:ea typeface="Calibri"/>
                <a:cs typeface="Arial"/>
              </a:rPr>
              <a:t>cobalt </a:t>
            </a:r>
            <a:r>
              <a:rPr lang="en-US" b="1" dirty="0" err="1" smtClean="0">
                <a:solidFill>
                  <a:srgbClr val="202122"/>
                </a:solidFill>
                <a:effectLst/>
                <a:latin typeface="Arial"/>
                <a:ea typeface="Calibri"/>
                <a:cs typeface="Arial"/>
              </a:rPr>
              <a:t>thiocyanate</a:t>
            </a:r>
            <a:r>
              <a:rPr lang="en-US" b="1" dirty="0" smtClean="0">
                <a:solidFill>
                  <a:srgbClr val="202122"/>
                </a:solidFill>
                <a:effectLst/>
                <a:latin typeface="Arial"/>
                <a:ea typeface="Calibri"/>
                <a:cs typeface="Arial"/>
              </a:rPr>
              <a:t> test</a:t>
            </a:r>
            <a:r>
              <a:rPr lang="en-US" dirty="0" smtClean="0">
                <a:solidFill>
                  <a:srgbClr val="202122"/>
                </a:solidFill>
                <a:effectLst/>
                <a:latin typeface="Arial"/>
                <a:ea typeface="Calibri"/>
                <a:cs typeface="Arial"/>
              </a:rPr>
              <a:t> (or </a:t>
            </a:r>
            <a:r>
              <a:rPr lang="en-US" b="1" dirty="0" smtClean="0">
                <a:solidFill>
                  <a:srgbClr val="202122"/>
                </a:solidFill>
                <a:effectLst/>
                <a:latin typeface="Arial"/>
                <a:ea typeface="Calibri"/>
                <a:cs typeface="Arial"/>
              </a:rPr>
              <a:t>Scott test</a:t>
            </a:r>
            <a:r>
              <a:rPr lang="en-US" dirty="0" smtClean="0">
                <a:solidFill>
                  <a:srgbClr val="202122"/>
                </a:solidFill>
                <a:effectLst/>
                <a:latin typeface="Arial"/>
                <a:ea typeface="Calibri"/>
                <a:cs typeface="Arial"/>
              </a:rPr>
              <a:t>) for detecting </a:t>
            </a:r>
            <a:r>
              <a:rPr lang="en-US" u="none" strike="noStrike" dirty="0" smtClean="0">
                <a:solidFill>
                  <a:srgbClr val="0000FF"/>
                </a:solidFill>
                <a:effectLst/>
                <a:latin typeface="Arial"/>
                <a:ea typeface="Calibri"/>
                <a:cs typeface="Arial"/>
                <a:hlinkClick r:id="rId2" tooltip="Cocaine"/>
              </a:rPr>
              <a:t>cocaine</a:t>
            </a:r>
            <a:r>
              <a:rPr lang="en-US" dirty="0" smtClean="0">
                <a:solidFill>
                  <a:srgbClr val="202122"/>
                </a:solidFill>
                <a:effectLst/>
                <a:latin typeface="Arial"/>
                <a:ea typeface="Calibri"/>
                <a:cs typeface="Arial"/>
              </a:rPr>
              <a:t>. </a:t>
            </a:r>
            <a:endParaRPr lang="en-US" dirty="0" smtClean="0">
              <a:ea typeface="Calibri"/>
              <a:cs typeface="Arial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en-US" dirty="0">
              <a:ea typeface="Calibri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914103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3400" y="914400"/>
            <a:ext cx="8001000" cy="2578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b="1" dirty="0">
                <a:latin typeface="Arial" pitchFamily="34" charset="0"/>
                <a:ea typeface="Calibri"/>
                <a:cs typeface="Arial" pitchFamily="34" charset="0"/>
              </a:rPr>
              <a:t>Mayer’s Reagent Test </a:t>
            </a:r>
            <a:endParaRPr lang="en-US" b="1" dirty="0" smtClean="0">
              <a:latin typeface="Arial" pitchFamily="34" charset="0"/>
              <a:ea typeface="Calibri"/>
              <a:cs typeface="Arial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dirty="0" smtClean="0">
                <a:latin typeface="Arial" pitchFamily="34" charset="0"/>
                <a:ea typeface="Calibri"/>
                <a:cs typeface="Arial" pitchFamily="34" charset="0"/>
              </a:rPr>
              <a:t>Preparation </a:t>
            </a:r>
            <a:r>
              <a:rPr lang="en-US" dirty="0">
                <a:latin typeface="Arial" pitchFamily="34" charset="0"/>
                <a:ea typeface="Calibri"/>
                <a:cs typeface="Arial" pitchFamily="34" charset="0"/>
              </a:rPr>
              <a:t>of Reagent: Potassium Mercury Iodide prepared by dissolving 1.357 gm. of Mercuric Chloride </a:t>
            </a:r>
            <a:r>
              <a:rPr lang="en-US" dirty="0" smtClean="0">
                <a:latin typeface="Arial" pitchFamily="34" charset="0"/>
                <a:ea typeface="Calibri"/>
                <a:cs typeface="Arial" pitchFamily="34" charset="0"/>
              </a:rPr>
              <a:t> HgCl</a:t>
            </a:r>
            <a:r>
              <a:rPr lang="en-US" sz="1200" dirty="0" smtClean="0">
                <a:latin typeface="Arial" pitchFamily="34" charset="0"/>
                <a:ea typeface="Calibri"/>
                <a:cs typeface="Arial" pitchFamily="34" charset="0"/>
              </a:rPr>
              <a:t>2   </a:t>
            </a:r>
            <a:r>
              <a:rPr lang="en-US" dirty="0" smtClean="0">
                <a:latin typeface="Arial" pitchFamily="34" charset="0"/>
                <a:ea typeface="Calibri"/>
                <a:cs typeface="Arial" pitchFamily="34" charset="0"/>
              </a:rPr>
              <a:t>and </a:t>
            </a:r>
            <a:r>
              <a:rPr lang="en-US" dirty="0">
                <a:latin typeface="Arial" pitchFamily="34" charset="0"/>
                <a:ea typeface="Calibri"/>
                <a:cs typeface="Arial" pitchFamily="34" charset="0"/>
              </a:rPr>
              <a:t>5 </a:t>
            </a:r>
            <a:r>
              <a:rPr lang="en-US" dirty="0" err="1">
                <a:latin typeface="Arial" pitchFamily="34" charset="0"/>
                <a:ea typeface="Calibri"/>
                <a:cs typeface="Arial" pitchFamily="34" charset="0"/>
              </a:rPr>
              <a:t>gms</a:t>
            </a:r>
            <a:r>
              <a:rPr lang="en-US" dirty="0">
                <a:latin typeface="Arial" pitchFamily="34" charset="0"/>
                <a:ea typeface="Calibri"/>
                <a:cs typeface="Arial" pitchFamily="34" charset="0"/>
              </a:rPr>
              <a:t> of Potassium Iodide </a:t>
            </a:r>
            <a:r>
              <a:rPr lang="en-US" dirty="0" smtClean="0">
                <a:latin typeface="Arial" pitchFamily="34" charset="0"/>
                <a:ea typeface="Calibri"/>
                <a:cs typeface="Arial" pitchFamily="34" charset="0"/>
              </a:rPr>
              <a:t>KI  in </a:t>
            </a:r>
            <a:r>
              <a:rPr lang="en-US" dirty="0">
                <a:latin typeface="Arial" pitchFamily="34" charset="0"/>
                <a:ea typeface="Calibri"/>
                <a:cs typeface="Arial" pitchFamily="34" charset="0"/>
              </a:rPr>
              <a:t>100 </a:t>
            </a:r>
            <a:r>
              <a:rPr lang="en-US" dirty="0" smtClean="0">
                <a:latin typeface="Arial" pitchFamily="34" charset="0"/>
                <a:ea typeface="Calibri"/>
                <a:cs typeface="Arial" pitchFamily="34" charset="0"/>
              </a:rPr>
              <a:t>mL of water.</a:t>
            </a:r>
            <a:endParaRPr lang="en-US" dirty="0">
              <a:latin typeface="Arial" pitchFamily="34" charset="0"/>
              <a:ea typeface="Calibri"/>
              <a:cs typeface="Arial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dirty="0">
                <a:latin typeface="Arial" pitchFamily="34" charset="0"/>
                <a:ea typeface="Calibri"/>
                <a:cs typeface="Arial" pitchFamily="34" charset="0"/>
              </a:rPr>
              <a:t> </a:t>
            </a:r>
            <a:r>
              <a:rPr lang="en-US" dirty="0" smtClean="0">
                <a:latin typeface="Arial" pitchFamily="34" charset="0"/>
                <a:ea typeface="Calibri"/>
                <a:cs typeface="Arial" pitchFamily="34" charset="0"/>
              </a:rPr>
              <a:t>This </a:t>
            </a:r>
            <a:r>
              <a:rPr lang="en-US" dirty="0">
                <a:latin typeface="Arial" pitchFamily="34" charset="0"/>
                <a:ea typeface="Calibri"/>
                <a:cs typeface="Arial" pitchFamily="34" charset="0"/>
              </a:rPr>
              <a:t>test is performed for the detection of </a:t>
            </a:r>
            <a:r>
              <a:rPr lang="en-US" b="1" dirty="0">
                <a:latin typeface="Arial" pitchFamily="34" charset="0"/>
                <a:ea typeface="Calibri"/>
                <a:cs typeface="Arial" pitchFamily="34" charset="0"/>
              </a:rPr>
              <a:t>Nicotine</a:t>
            </a:r>
            <a:r>
              <a:rPr lang="en-US" dirty="0">
                <a:latin typeface="Arial" pitchFamily="34" charset="0"/>
                <a:ea typeface="Calibri"/>
                <a:cs typeface="Arial" pitchFamily="34" charset="0"/>
              </a:rPr>
              <a:t>. The dried residue of extract is acidified with Acetic Acid followed by addition of 2 drops of reagent. A white or yellowish precipitate is obtained.</a:t>
            </a:r>
          </a:p>
        </p:txBody>
      </p:sp>
    </p:spTree>
    <p:extLst>
      <p:ext uri="{BB962C8B-B14F-4D97-AF65-F5344CB8AC3E}">
        <p14:creationId xmlns:p14="http://schemas.microsoft.com/office/powerpoint/2010/main" val="16575258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</TotalTime>
  <Words>242</Words>
  <Application>Microsoft Office PowerPoint</Application>
  <PresentationFormat>On-screen Show (4:3)</PresentationFormat>
  <Paragraphs>27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SACC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Maher</dc:creator>
  <cp:lastModifiedBy>Maher</cp:lastModifiedBy>
  <cp:revision>16</cp:revision>
  <dcterms:created xsi:type="dcterms:W3CDTF">2025-02-02T16:36:13Z</dcterms:created>
  <dcterms:modified xsi:type="dcterms:W3CDTF">2025-02-02T19:30:58Z</dcterms:modified>
</cp:coreProperties>
</file>