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1"/>
  </p:notesMasterIdLst>
  <p:handoutMasterIdLst>
    <p:handoutMasterId r:id="rId12"/>
  </p:handoutMasterIdLst>
  <p:sldIdLst>
    <p:sldId id="256" r:id="rId2"/>
    <p:sldId id="323" r:id="rId3"/>
    <p:sldId id="257" r:id="rId4"/>
    <p:sldId id="258" r:id="rId5"/>
    <p:sldId id="259" r:id="rId6"/>
    <p:sldId id="260" r:id="rId7"/>
    <p:sldId id="326" r:id="rId8"/>
    <p:sldId id="261" r:id="rId9"/>
    <p:sldId id="32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445291-2208-4DD4-B4B0-DCB3567000E6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32E66-F246-4D29-A85C-904F660C79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44149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5859F0-37A3-462E-93D5-1A0719D00163}" type="datetimeFigureOut">
              <a:rPr lang="en-US" smtClean="0"/>
              <a:t>1/27/2025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/>
              <a:t>Pysics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DC2750E-9A4F-4E7F-8F0E-F37227384F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910920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FD5639AF-491C-4723-8F14-F6978A1C2810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222D0-E8C8-45BC-A16C-CAC3C9496E32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74A4EC-D85B-4C7F-BD66-21FC5F468822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55D703-CBC3-46BA-BE10-C58BA2D45B28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389C18-1CAC-4707-918A-CF07FEB00D54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7168CE-4682-410F-8D5B-243200511464}" type="datetime1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CDF28-031A-4E0C-AFC7-477AA493654A}" type="datetime1">
              <a:rPr lang="en-US" smtClean="0"/>
              <a:t>1/27/2025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821732-FBF7-49F8-B3E4-A3DA8A720142}" type="datetime1">
              <a:rPr lang="en-US" smtClean="0"/>
              <a:t>1/27/2025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733F4A-8621-4520-8C71-641E7AD4EAE0}" type="datetime1">
              <a:rPr lang="en-US" smtClean="0"/>
              <a:t>1/27/2025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F0C2BF3D-FE6B-49FA-AC22-7007609849CE}" type="datetime1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87A7E677-DE25-4C83-B6A1-3E527C7DE3FB}" type="datetime1">
              <a:rPr lang="en-US" smtClean="0"/>
              <a:t>1/27/2025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60197924-E6EF-456B-9650-C43AC8E5BDBB}" type="datetime1">
              <a:rPr lang="en-US" smtClean="0"/>
              <a:t>1/27/2025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r>
              <a:rPr lang="en-GB"/>
              <a:t>Physics department, University of Babylon, 2018.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405F97FB-85A4-49E9-BA53-E68A7A75332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781421"/>
            <a:ext cx="7772400" cy="1470025"/>
          </a:xfrm>
        </p:spPr>
        <p:txBody>
          <a:bodyPr>
            <a:normAutofit/>
          </a:bodyPr>
          <a:lstStyle/>
          <a:p>
            <a:r>
              <a:rPr lang="en-US" dirty="0"/>
              <a:t>Analogue Electronic</a:t>
            </a:r>
          </a:p>
        </p:txBody>
      </p:sp>
      <p:sp>
        <p:nvSpPr>
          <p:cNvPr id="5" name="عنوان فرعي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6" name="صورة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9600"/>
            <a:ext cx="1325880" cy="13246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565324"/>
            <a:ext cx="1139825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2990850" y="990600"/>
            <a:ext cx="3162300" cy="1219200"/>
          </a:xfrm>
          <a:prstGeom prst="rect">
            <a:avLst/>
          </a:prstGeom>
          <a:solidFill>
            <a:srgbClr val="FFFFFF"/>
          </a:solidFill>
          <a:ln w="9525">
            <a:solidFill>
              <a:sysClr val="window" lastClr="FFFFFF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 w="9525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Calibri"/>
                <a:cs typeface="Arial"/>
              </a:rPr>
              <a:t>University of Al-Mustaqbal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 w="9525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Calibri"/>
                <a:cs typeface="Arial"/>
              </a:rPr>
              <a:t>College of Science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0" cap="none" spc="0" normalizeH="0" baseline="0" noProof="0">
                <a:ln w="9525" cap="rnd" cmpd="sng" algn="ctr">
                  <a:solidFill>
                    <a:srgbClr val="1F497D"/>
                  </a:solidFill>
                  <a:prstDash val="solid"/>
                  <a:bevel/>
                </a:ln>
                <a:solidFill>
                  <a:sysClr val="windowText" lastClr="000000"/>
                </a:solidFill>
                <a:effectLst/>
                <a:uLnTx/>
                <a:uFillTx/>
                <a:latin typeface="Georgia"/>
                <a:ea typeface="Calibri"/>
                <a:cs typeface="Arial"/>
              </a:rPr>
              <a:t>Department of Medical Physics</a:t>
            </a:r>
            <a:endParaRPr kumimoji="0" lang="en-US" sz="11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/>
              <a:ea typeface="Calibr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975560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057400"/>
            <a:ext cx="6965245" cy="2895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Chapter One: Semiconductor Material</a:t>
            </a:r>
            <a:br>
              <a:rPr lang="en-US" b="1" dirty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Lecture 1</a:t>
            </a:r>
            <a:r>
              <a:rPr lang="en-US" dirty="0"/>
              <a:t/>
            </a:r>
            <a:br>
              <a:rPr lang="en-US" dirty="0"/>
            </a:br>
            <a:r>
              <a:rPr lang="ar-IQ" dirty="0"/>
              <a:t/>
            </a:r>
            <a:br>
              <a:rPr lang="ar-IQ" dirty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2056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5021" y="660387"/>
            <a:ext cx="6965245" cy="706418"/>
          </a:xfrm>
        </p:spPr>
        <p:txBody>
          <a:bodyPr>
            <a:normAutofit fontScale="90000"/>
          </a:bodyPr>
          <a:lstStyle/>
          <a:p>
            <a:r>
              <a:rPr lang="en-GB" b="1" dirty="0">
                <a:solidFill>
                  <a:schemeClr val="tx2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Electronics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1" y="1524001"/>
            <a:ext cx="7696200" cy="4800599"/>
          </a:xfrm>
        </p:spPr>
        <p:txBody>
          <a:bodyPr>
            <a:noAutofit/>
          </a:bodyPr>
          <a:lstStyle/>
          <a:p>
            <a:pPr marL="0" indent="0" algn="just" eaLnBrk="0" hangingPunct="0">
              <a:buNone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Electronics is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branch of physics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that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deals with:</a:t>
            </a:r>
          </a:p>
          <a:p>
            <a:pPr marL="457200" indent="-457200" algn="just" eaLnBrk="0" hangingPunct="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emission and effects of electrons</a:t>
            </a:r>
            <a:endParaRPr lang="en-US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marL="457200" indent="-457200" algn="just" eaLnBrk="0" hangingPunct="0">
              <a:buFont typeface="+mj-lt"/>
              <a:buAutoNum type="arabicPeriod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use of electronic devices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i.e., </a:t>
            </a:r>
          </a:p>
          <a:p>
            <a:pPr marL="0" indent="0" algn="just" eaLnBrk="0" hangingPunct="0">
              <a:buNone/>
            </a:pP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Science of the motion of charges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in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gas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vacuum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semiconductor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pPr marL="0" indent="0" algn="just" eaLnBrk="0" hangingPunct="0">
              <a:buNone/>
            </a:pPr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An electronic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building blocks packaged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in a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discrete form with two or more connecting leads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metallic pads.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Components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are 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connected </a:t>
            </a:r>
            <a:r>
              <a:rPr lang="en-US" sz="2000" dirty="0" err="1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togother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to create an electronic circuit 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with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 particular function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, e.g.: an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amplifier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radio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receiver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or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oscillator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Active components are sometimes called </a:t>
            </a:r>
            <a:r>
              <a:rPr lang="en-US" sz="2000" b="1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devices</a:t>
            </a:r>
            <a:r>
              <a:rPr lang="en-US" sz="20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Composed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subsystems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or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electronic circuits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may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include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amplifiers signal sources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power supplies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…, e.g.: Laptop, DVD players, iPod, mobile phone, PDA (Personal Digital Assistant).</a:t>
            </a:r>
            <a:endParaRPr lang="en-GB" sz="2000" dirty="0"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6832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2219" y="443856"/>
            <a:ext cx="6965245" cy="630218"/>
          </a:xfrm>
        </p:spPr>
        <p:txBody>
          <a:bodyPr>
            <a:normAutofit/>
          </a:bodyPr>
          <a:lstStyle/>
          <a:p>
            <a:pPr lvl="1" algn="ctr" rtl="0"/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Atomic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709" y="976511"/>
            <a:ext cx="5638800" cy="5197766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 matter on earth is made of atoms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(made up of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elements or a combination of elements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all atoms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 of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protons,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except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normal hydrogen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which does not have a neutron.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atom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the smallest particle of an element that retains the characteristics of that element.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According to Bohr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atoms have a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planetary orbits structure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that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consists of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central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nucleus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surrounded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by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orbiting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(Figure 1).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nucleus contains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neutrons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similar to the way planets orbit the sun in our solar system.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type of atom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certain number of electrons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protons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distinguish it from atoms of other elements.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Each electron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has its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own orbit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that </a:t>
            </a:r>
            <a:r>
              <a:rPr lang="en-US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corresponds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to different </a:t>
            </a:r>
            <a:r>
              <a:rPr lang="en-US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 levels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an atom, orbits are grouped into energy bands known as shells. Each shell has a fixed maximum number of electrons at allowed energy levels. The maximum number of electrons           </a:t>
            </a:r>
          </a:p>
          <a:p>
            <a:pPr marL="0" indent="0" algn="just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that can exist in each shell can be calculated as,</a:t>
            </a:r>
          </a:p>
          <a:p>
            <a:pPr marL="0" indent="0" algn="just">
              <a:buNone/>
            </a:pP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where n is the number of the shell.</a:t>
            </a:r>
          </a:p>
          <a:p>
            <a:pPr algn="just">
              <a:buFont typeface="Wingdings" panose="05000000000000000000" pitchFamily="2" charset="2"/>
              <a:buChar char="§"/>
            </a:pPr>
            <a:endParaRPr 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4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60"/>
          <a:stretch/>
        </p:blipFill>
        <p:spPr bwMode="auto">
          <a:xfrm>
            <a:off x="6428509" y="2226842"/>
            <a:ext cx="2514600" cy="25908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Rectangle 4"/>
          <p:cNvSpPr/>
          <p:nvPr/>
        </p:nvSpPr>
        <p:spPr>
          <a:xfrm>
            <a:off x="7010400" y="5114499"/>
            <a:ext cx="11416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>
                <a:latin typeface="Tempus Sans ITC" panose="04020404030D07020202" pitchFamily="82" charset="0"/>
                <a:ea typeface="Tahoma" panose="020B0604030504040204" pitchFamily="34" charset="0"/>
                <a:cs typeface="Tahoma" panose="020B0604030504040204" pitchFamily="34" charset="0"/>
              </a:rPr>
              <a:t>Figure (1)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3167" y="5690089"/>
            <a:ext cx="381000" cy="2381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77730" y="5644734"/>
            <a:ext cx="1047750" cy="390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990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838200"/>
            <a:ext cx="5715000" cy="5486400"/>
          </a:xfrm>
        </p:spPr>
        <p:txBody>
          <a:bodyPr>
            <a:normAutofit fontScale="92500" lnSpcReduction="2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orbits farther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nucleus have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higher energy and are less tightly bound to the atom than those closer to the nucleus.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with the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highest energy exist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the outermost shell of an atom and are relatively loosely bound to the atom.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outermost shell is known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valence shell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electrons in this shell are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called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contribute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chemical reactions and bonding within the structure of a material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determine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electrical properties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Maximum number of valence electrons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 8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 atom is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stable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if it has 8 valence electrons.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number of valence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determines the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ability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 to conduct current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650062" y="58674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/>
              <a:t>5</a:t>
            </a:fld>
            <a:endParaRPr lang="en-US"/>
          </a:p>
        </p:txBody>
      </p:sp>
      <p:pic>
        <p:nvPicPr>
          <p:cNvPr id="8" name="Picture 7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45" t="2455"/>
          <a:stretch/>
        </p:blipFill>
        <p:spPr bwMode="auto">
          <a:xfrm>
            <a:off x="6553200" y="1524000"/>
            <a:ext cx="2589663" cy="24384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Rectangle 1"/>
          <p:cNvSpPr/>
          <p:nvPr/>
        </p:nvSpPr>
        <p:spPr>
          <a:xfrm>
            <a:off x="6786349" y="4096434"/>
            <a:ext cx="228145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Figure 2: Illustration of the Bohr model of the silicon atom.</a:t>
            </a:r>
            <a:endParaRPr lang="en-GB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0107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685800"/>
            <a:ext cx="8001000" cy="5562600"/>
          </a:xfrm>
        </p:spPr>
        <p:txBody>
          <a:bodyPr>
            <a:noAutofit/>
          </a:bodyPr>
          <a:lstStyle/>
          <a:p>
            <a:pPr marL="365760" lvl="1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Materials Classification </a:t>
            </a:r>
          </a:p>
          <a:p>
            <a:pPr marL="365760" lvl="1" indent="0" algn="just">
              <a:buNone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(Insulators, Conductors, and Semiconductors)</a:t>
            </a:r>
          </a:p>
          <a:p>
            <a:pPr marL="365760" lvl="1" indent="0" algn="just">
              <a:buNone/>
            </a:pP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 terms of their electrical properties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materials can be classified into three groups: conductors, semiconductors, and insulators. </a:t>
            </a:r>
          </a:p>
          <a:p>
            <a:pPr marL="365760" lvl="1" indent="0" algn="just">
              <a:buNone/>
            </a:pP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Insulators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 An insulator is a material that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does not conduct electrical current under normal conditions.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tightly bound to the atoms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therefore, an insulator has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very few free electrons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energy gap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an insulator is very wide (</a:t>
            </a:r>
            <a:r>
              <a:rPr lang="en-US" sz="2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≥ 6 eV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Valence electron requires a large electric field to gain enough energy to jump into the conduction band.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Examples of insulators are rubber, plastics, glass, mica, and quartz.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3706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611676"/>
            <a:ext cx="7772400" cy="571292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Conductors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conductor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a material that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easily conducts electrical current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Most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metals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good conductors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best conductors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(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with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one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e.g.: copper (Cu), silver (Ag), gold (Au), and aluminum (Al), which are characterized by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atoms with only one valence electron very loosely bound to the atom.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a conductor, the valence band and the conductor band overlaps</a:t>
            </a:r>
          </a:p>
          <a:p>
            <a:pPr marL="0" indent="0" algn="just">
              <a:buNone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(≤ 0.01 eV).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Only a little energy or voltage is needed for the electron to jump into the conduction band.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Semiconductors</a:t>
            </a:r>
            <a:r>
              <a:rPr lang="en-US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 semiconductor is a material that is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between conductors and insulators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ability to conduct electrical current. A semiconductor in </a:t>
            </a:r>
            <a:r>
              <a:rPr lang="en-US" sz="19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its pure (intrinsic) state is neither a good conductor nor a good insulator. 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Single-element semiconductors are silicon (Si), germanium (Ge), antimony (Sb), arsenic (As), astatine (At), boron (B), polonium (Po) and tellurium (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GB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Atoms with four valence electrons </a:t>
            </a:r>
            <a:r>
              <a:rPr lang="en-GB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characterize these semiconductors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Compound semiconductors such as gallium arsenide, indium phosphide, gallium nitride, silicon carbide, and silicon germanium are also commonly used. </a:t>
            </a:r>
            <a:r>
              <a:rPr lang="en-US" sz="19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the most commonly used semiconductor.</a:t>
            </a:r>
            <a:endParaRPr lang="en-GB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§"/>
            </a:pPr>
            <a:endParaRPr lang="en-GB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382000" y="6477000"/>
            <a:ext cx="554023" cy="365125"/>
          </a:xfrm>
        </p:spPr>
        <p:txBody>
          <a:bodyPr/>
          <a:lstStyle/>
          <a:p>
            <a:fld id="{405F97FB-85A4-49E9-BA53-E68A7A753320}" type="slidenum">
              <a:rPr lang="en-US" smtClean="0">
                <a:solidFill>
                  <a:schemeClr val="bg1"/>
                </a:solidFill>
              </a:rPr>
              <a:t>7</a:t>
            </a:fld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9817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685800"/>
            <a:ext cx="7620000" cy="5638800"/>
          </a:xfrm>
        </p:spPr>
        <p:txBody>
          <a:bodyPr>
            <a:normAutofit lnSpcReduction="10000"/>
          </a:bodyPr>
          <a:lstStyle/>
          <a:p>
            <a:pPr algn="just"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semiconductor, and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Copper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 a conductor.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Bohr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diagrams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silicon atom and the Copper atom are shown in following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3.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atom has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electrons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valence ring. This makes it a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semiconductor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>
              <a:buFont typeface="Wingdings" panose="05000000000000000000" pitchFamily="2" charset="2"/>
              <a:buChar char="§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Copper atom has only </a:t>
            </a:r>
            <a:r>
              <a:rPr lang="en-US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electron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its valence ring. This makes it a good </a:t>
            </a:r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conductor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3: Diagrams of the silicon and copper atoms.</a:t>
            </a: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en-GB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8</a:t>
            </a:fld>
            <a:endParaRPr lang="en-US"/>
          </a:p>
        </p:txBody>
      </p:sp>
      <p:pic>
        <p:nvPicPr>
          <p:cNvPr id="7" name="Picture 6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22"/>
          <a:stretch/>
        </p:blipFill>
        <p:spPr bwMode="auto">
          <a:xfrm>
            <a:off x="2647950" y="3276600"/>
            <a:ext cx="3848100" cy="2362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787157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9377" y="304800"/>
            <a:ext cx="6965245" cy="858818"/>
          </a:xfrm>
        </p:spPr>
        <p:txBody>
          <a:bodyPr>
            <a:normAutofit/>
          </a:bodyPr>
          <a:lstStyle/>
          <a:p>
            <a:pPr lvl="2" algn="ctr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Silicon and Germanium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1998" y="1040048"/>
            <a:ext cx="5165474" cy="5572191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atomic structures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silicon and germanium are compared in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Figure 4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pPr marL="0" indent="0" algn="just">
              <a:buNone/>
            </a:pP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Both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silicon and germanium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have the characteristic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four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endParaRPr lang="en-US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valence electrons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are in 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fourth shell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while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those in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are in the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third shell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closer to the nucleus.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means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the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valence electrons are at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higher energy levels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than those in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silicon.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just">
              <a:buNone/>
            </a:pP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Therefore, requires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smaller amount 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additional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energy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 escape from the atom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This property makes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germanium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more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unstable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at </a:t>
            </a:r>
            <a:r>
              <a:rPr lang="en-US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high temperatures</a:t>
            </a:r>
            <a:r>
              <a:rPr lang="en-US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resulting in excessive reverse current. </a:t>
            </a:r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is why silicon is a more widely used semiconductive material.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5F97FB-85A4-49E9-BA53-E68A7A753320}" type="slidenum">
              <a:rPr lang="en-US" smtClean="0"/>
              <a:t>9</a:t>
            </a:fld>
            <a:endParaRPr lang="en-US"/>
          </a:p>
        </p:txBody>
      </p:sp>
      <p:pic>
        <p:nvPicPr>
          <p:cNvPr id="6" name="Picture 5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86"/>
          <a:stretch/>
        </p:blipFill>
        <p:spPr bwMode="auto">
          <a:xfrm>
            <a:off x="5927472" y="2057400"/>
            <a:ext cx="3192465" cy="19132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Rectangle 6"/>
          <p:cNvSpPr/>
          <p:nvPr/>
        </p:nvSpPr>
        <p:spPr>
          <a:xfrm>
            <a:off x="7205998" y="4191000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Figure 4 </a:t>
            </a:r>
          </a:p>
        </p:txBody>
      </p:sp>
    </p:spTree>
    <p:extLst>
      <p:ext uri="{BB962C8B-B14F-4D97-AF65-F5344CB8AC3E}">
        <p14:creationId xmlns:p14="http://schemas.microsoft.com/office/powerpoint/2010/main" val="154238448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ushpin">
  <a:themeElements>
    <a:clrScheme name="Pushpin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Pushpin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ushpin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4482</TotalTime>
  <Words>1003</Words>
  <Application>Microsoft Office PowerPoint</Application>
  <PresentationFormat>عرض على الشاشة (3:4)‏</PresentationFormat>
  <Paragraphs>71</Paragraphs>
  <Slides>9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9</vt:i4>
      </vt:variant>
    </vt:vector>
  </HeadingPairs>
  <TitlesOfParts>
    <vt:vector size="10" baseType="lpstr">
      <vt:lpstr>Pushpin</vt:lpstr>
      <vt:lpstr>Analogue Electronic</vt:lpstr>
      <vt:lpstr>  Chapter One: Semiconductor Material  Lecture 1  </vt:lpstr>
      <vt:lpstr>Electronics</vt:lpstr>
      <vt:lpstr>Atomic structure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Silicon and Germanium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الميكانيك الاحصائي</dc:title>
  <dc:creator>EDJ</dc:creator>
  <cp:lastModifiedBy>DR.Ahmed Saker 2O11</cp:lastModifiedBy>
  <cp:revision>153</cp:revision>
  <dcterms:created xsi:type="dcterms:W3CDTF">2018-02-25T19:08:07Z</dcterms:created>
  <dcterms:modified xsi:type="dcterms:W3CDTF">2025-01-27T19:42:50Z</dcterms:modified>
</cp:coreProperties>
</file>