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5"/>
  </p:notesMasterIdLst>
  <p:handoutMasterIdLst>
    <p:handoutMasterId r:id="rId16"/>
  </p:handoutMasterIdLst>
  <p:sldIdLst>
    <p:sldId id="354" r:id="rId2"/>
    <p:sldId id="323" r:id="rId3"/>
    <p:sldId id="332" r:id="rId4"/>
    <p:sldId id="333" r:id="rId5"/>
    <p:sldId id="334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3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1/26/2025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1/26/2025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1/26/2025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1/26/2025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1/26/2025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1/26/2025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81421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Analogue Electronic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924545"/>
            <a:ext cx="9144000" cy="1868097"/>
          </a:xfrm>
        </p:spPr>
        <p:txBody>
          <a:bodyPr>
            <a:noAutofit/>
          </a:bodyPr>
          <a:lstStyle/>
          <a:p>
            <a:endParaRPr lang="ar-IQ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semester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rtl="1"/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/>
            <a:endParaRPr lang="ar-IQ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طلبة جامعة المستقبل كلية التمريض">
            <a:extLst>
              <a:ext uri="{FF2B5EF4-FFF2-40B4-BE49-F238E27FC236}">
                <a16:creationId xmlns:a16="http://schemas.microsoft.com/office/drawing/2014/main" xmlns="" id="{EAD188D1-0F55-3C48-57F7-6F45EF965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t="13333" r="15850" b="16667"/>
          <a:stretch/>
        </p:blipFill>
        <p:spPr bwMode="auto">
          <a:xfrm>
            <a:off x="152400" y="161495"/>
            <a:ext cx="1828800" cy="180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0715C76-931C-9AFD-3363-2568E8EE8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800" y="16149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412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1999" y="685800"/>
                <a:ext cx="7620000" cy="570314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In saturation,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 increase in </a:t>
                </a:r>
                <a:r>
                  <a:rPr lang="en-US" sz="20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base current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does not affect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the collector current,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and the relation IC=β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DC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2000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no longer valid.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2000">
                              <a:latin typeface="Cambria Math" panose="02040503050406030204" pitchFamily="18" charset="0"/>
                            </a:rPr>
                            <m:t>C</m:t>
                          </m:r>
                          <m:r>
                            <a:rPr lang="en-US" sz="2000" baseline="-2500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m:rPr>
                              <m:sty m:val="p"/>
                            </m:rPr>
                            <a:rPr lang="en-US" sz="2000" baseline="-25000">
                              <a:latin typeface="Cambria Math" panose="02040503050406030204" pitchFamily="18" charset="0"/>
                            </a:rPr>
                            <m:t>SAT</m:t>
                          </m:r>
                          <m:r>
                            <a:rPr lang="en-US" sz="2000" baseline="-25000">
                              <a:latin typeface="Cambria Math" panose="02040503050406030204" pitchFamily="18" charset="0"/>
                            </a:rPr>
                            <m:t>) </m:t>
                          </m:r>
                        </m:sub>
                      </m:sSub>
                      <m:r>
                        <a:rPr lang="en-US" sz="200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CC</m:t>
                              </m:r>
                            </m:sub>
                          </m:sSub>
                          <m:r>
                            <a:rPr lang="en-US" sz="2000">
                              <a:latin typeface="Cambria Math" panose="02040503050406030204" pitchFamily="18" charset="0"/>
                            </a:rPr>
                            <m:t> –</m:t>
                          </m:r>
                          <m:sSub>
                            <m:sSub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V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CE</m:t>
                              </m:r>
                              <m:r>
                                <a:rPr lang="en-US" sz="2000" baseline="-2500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sz="2000" baseline="-25000">
                                  <a:latin typeface="Cambria Math" panose="02040503050406030204" pitchFamily="18" charset="0"/>
                                </a:rPr>
                                <m:t>SAT</m:t>
                              </m:r>
                              <m:r>
                                <a:rPr lang="en-US" sz="2000" baseline="-25000">
                                  <a:latin typeface="Cambria Math" panose="02040503050406030204" pitchFamily="18" charset="0"/>
                                </a:rPr>
                                <m:t>) 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 panose="02040503050406030204" pitchFamily="18" charset="0"/>
                                </a:rPr>
                                <m:t>C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transistor current is maximum, and the voltage across the collector is minimum for a given load.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endParaRPr lang="ar-IQ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Figure : Base-emitter and base-collector junctions are forward-biased.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buNone/>
                </a:pPr>
                <a:endParaRPr lang="en-US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9" y="685800"/>
                <a:ext cx="7620000" cy="5703145"/>
              </a:xfrm>
              <a:blipFill>
                <a:blip r:embed="rId2"/>
                <a:stretch>
                  <a:fillRect l="-800" t="-107" r="-8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10</a:t>
            </a:fld>
            <a:endParaRPr lang="en-US" dirty="0"/>
          </a:p>
        </p:txBody>
      </p:sp>
      <p:pic>
        <p:nvPicPr>
          <p:cNvPr id="8" name="Picture 7"/>
          <p:cNvPicPr/>
          <p:nvPr/>
        </p:nvPicPr>
        <p:blipFill rotWithShape="1">
          <a:blip r:embed="rId3"/>
          <a:srcRect l="1416" b="5751"/>
          <a:stretch/>
        </p:blipFill>
        <p:spPr bwMode="auto">
          <a:xfrm>
            <a:off x="2988308" y="3200400"/>
            <a:ext cx="4174491" cy="2286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190209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533400"/>
            <a:ext cx="7543800" cy="58691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increased further and exceeds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0.7 V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base-collector junction becomes reverse-biased,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the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transistor goes into </a:t>
            </a:r>
            <a:r>
              <a:rPr lang="en-GB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operation's active, or linear, region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levels off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remains essentially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constant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a given value of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V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continues to increase. The value of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determined only by the relationship expressed as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=β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A family of collector characteristic curves is produced when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versus V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plotted for several values of 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illustrated in Figure </a:t>
            </a:r>
            <a:r>
              <a:rPr lang="en-GB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below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It can be read from the curves.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value of β</a:t>
            </a:r>
            <a:r>
              <a:rPr lang="en-US" sz="1800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is nearly the same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wherever it is read in the active region. In 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BJT, the cutoff is the condition of no base current (I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=0)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results in only an extremely small leakage current (I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in the collector circuit. 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subscript CEO represents collector to emitter with the base open. For practical work, 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current is assumed to be zero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In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cutoff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neither the BE junction nor the BC junction is forward-biased.</a:t>
            </a: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Figure: Cutoff: Base-emitter and 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base-collector junctions are reverse-biased.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11</a:t>
            </a:fld>
            <a:endParaRPr lang="en-US" dirty="0"/>
          </a:p>
        </p:txBody>
      </p:sp>
      <p:pic>
        <p:nvPicPr>
          <p:cNvPr id="18" name="Picture 17"/>
          <p:cNvPicPr/>
          <p:nvPr/>
        </p:nvPicPr>
        <p:blipFill rotWithShape="1">
          <a:blip r:embed="rId2"/>
          <a:srcRect t="3018" b="4956"/>
          <a:stretch/>
        </p:blipFill>
        <p:spPr bwMode="auto">
          <a:xfrm>
            <a:off x="5257800" y="4800600"/>
            <a:ext cx="2922905" cy="1454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06365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288" y="685800"/>
            <a:ext cx="7620000" cy="55347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whether or not the transistor in the following figure is in saturation. Assume V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(sat)= 0.2V.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	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shows that with the specified β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this base current can produce an I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greater than I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(sat). Therefore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 transistor is saturated.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12</a:t>
            </a:fld>
            <a:endParaRPr lang="en-US" dirty="0"/>
          </a:p>
        </p:txBody>
      </p:sp>
      <p:pic>
        <p:nvPicPr>
          <p:cNvPr id="14" name="Picture 13"/>
          <p:cNvPicPr/>
          <p:nvPr/>
        </p:nvPicPr>
        <p:blipFill>
          <a:blip r:embed="rId2"/>
          <a:stretch>
            <a:fillRect/>
          </a:stretch>
        </p:blipFill>
        <p:spPr>
          <a:xfrm>
            <a:off x="4865889" y="1533875"/>
            <a:ext cx="2982711" cy="1676400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 rotWithShape="1">
          <a:blip r:embed="rId3"/>
          <a:srcRect l="10024" b="32123"/>
          <a:stretch/>
        </p:blipFill>
        <p:spPr bwMode="auto">
          <a:xfrm>
            <a:off x="1447800" y="3392273"/>
            <a:ext cx="6400800" cy="20332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17288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762000"/>
            <a:ext cx="7620000" cy="56405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BJT as a Switch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BJT can be used as a switching device in logic circuits to turn on or off the current to a load. As a switch, the transistor is normally in either cutoff (load is OFF) or saturation (load is ON).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Figure: Switching action of an ideal transistor.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t="4854"/>
          <a:stretch/>
        </p:blipFill>
        <p:spPr bwMode="auto">
          <a:xfrm>
            <a:off x="1524000" y="2590800"/>
            <a:ext cx="6096000" cy="2895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8841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57400"/>
            <a:ext cx="6965245" cy="2895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4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Transistor 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Lecture 9</a:t>
            </a:r>
            <a:r>
              <a:rPr lang="en-US" dirty="0"/>
              <a:t/>
            </a:r>
            <a:br>
              <a:rPr lang="en-US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609600"/>
            <a:ext cx="7620000" cy="57929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Transistor Currents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conventional current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flows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arrow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emitter terminal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emitter current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sum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and the small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current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0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is,              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 = IC + IB </a:t>
            </a: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small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compared to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 or 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The capital-letter subscripts indicate DC values.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voltage drop between the base and emitter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whereas the voltage drop between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collector and base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called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Figure: 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Transistor currents.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819400" y="4127297"/>
            <a:ext cx="6324600" cy="264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81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09417"/>
            <a:ext cx="7620000" cy="563382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BJT Characteristics and Parameters	</a:t>
            </a:r>
          </a:p>
          <a:p>
            <a:pPr marL="0" indent="0" algn="just">
              <a:buNone/>
            </a:pPr>
            <a:endParaRPr lang="en-US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Two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important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parameters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 current gain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and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used to analyze a BJT circuit.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When a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transistor is connected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 bias voltages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as shown in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below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npn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pnp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types,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BB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forward-biases the base-emitter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junction, and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reverse-biases 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base-collector junction.</a:t>
            </a: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Figures of transistor DC bias circuits.</a:t>
            </a:r>
          </a:p>
          <a:p>
            <a:pPr marL="0" indent="0" algn="just">
              <a:buNone/>
            </a:pPr>
            <a:endParaRPr lang="en-US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collector current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directly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proportional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current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∝ I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transistor is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ratio</a:t>
            </a:r>
            <a:r>
              <a:rPr lang="en-US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DC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collector current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to the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base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current (I</a:t>
            </a:r>
            <a:r>
              <a:rPr lang="en-US" sz="1800" b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equation explains the amplification of current. </a:t>
            </a:r>
          </a:p>
          <a:p>
            <a:pPr marL="0" indent="0" algn="just">
              <a:buNone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ratio of the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collector current (I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to the 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emitter current (IE) is the (α</a:t>
            </a:r>
            <a:r>
              <a:rPr lang="en-US" sz="1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is always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less than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4572000" y="1969548"/>
            <a:ext cx="4281094" cy="16880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4543686"/>
            <a:ext cx="992797" cy="6958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6125" y="5484923"/>
            <a:ext cx="1458419" cy="7583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5638800"/>
            <a:ext cx="511043" cy="38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493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9" y="609601"/>
            <a:ext cx="7620000" cy="57929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</a:p>
          <a:p>
            <a:pPr marL="0" indent="0" algn="ctr">
              <a:buNone/>
            </a:pP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 the dc current gain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the emitter current IE for a transistor where I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=50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and I</a:t>
            </a:r>
            <a:r>
              <a:rPr 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3.65 mA.</a:t>
            </a:r>
          </a:p>
          <a:p>
            <a:pPr marL="0" indent="0" algn="ctr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</a:t>
            </a:r>
          </a:p>
          <a:p>
            <a:pPr marL="0" indent="0" algn="ctr">
              <a:buNone/>
            </a:pP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799" y="3733800"/>
            <a:ext cx="62484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481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20000" cy="563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BJT Circuit Analysis</a:t>
            </a:r>
          </a:p>
          <a:p>
            <a:pPr marL="0" indent="0" algn="just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 the basic transistor bias circuit configuration in the Figure below. Three transistor DC currents and three DC voltages can be identified.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I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DC base current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DC emitter current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DC collector current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DC voltage across the base-emitter junction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DC voltage across collector-emitter junction</a:t>
            </a:r>
          </a:p>
          <a:p>
            <a:pPr marL="0" indent="0" algn="just">
              <a:buNone/>
            </a:pP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1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DC voltage across collector-base junction</a:t>
            </a:r>
          </a:p>
          <a:p>
            <a:pPr marL="0" indent="0" algn="ctr">
              <a:buNone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4: Transistor currents and voltages.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t="4132"/>
          <a:stretch/>
        </p:blipFill>
        <p:spPr bwMode="auto">
          <a:xfrm>
            <a:off x="4648200" y="4191000"/>
            <a:ext cx="3322897" cy="19855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0898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2000"/>
            <a:ext cx="7500327" cy="55721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the base-emitter junction is forward-biased,</a:t>
            </a: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like a forward-biased diode and has a forward voltage drop of   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≅0.7 V</a:t>
            </a: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voltage at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collector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concerning the grounded emitter is</a:t>
            </a: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I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(I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current across I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</a:t>
            </a: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voltage across 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reverse-biased collector-base junctio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 is</a:t>
            </a: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7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600" y="4191000"/>
            <a:ext cx="6105525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041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603122" cy="556439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Example: Determine I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the circuit of the following Figure. The transistor has a β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150.</a:t>
            </a: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Solution: </a:t>
            </a: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VBE≅ 0.7 V, Calculate the base, collector, and emitter currents as follows:</a:t>
            </a: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Since the collector is at a higher voltage than the base, the CB junction is reverse-biased.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011911" y="6402593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2"/>
          <a:srcRect b="22955"/>
          <a:stretch/>
        </p:blipFill>
        <p:spPr bwMode="auto">
          <a:xfrm>
            <a:off x="1091005" y="3355783"/>
            <a:ext cx="6792711" cy="2438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076" y="1220367"/>
            <a:ext cx="2124858" cy="1527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581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685800"/>
            <a:ext cx="7696199" cy="723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Collector Characteristic Curves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collector characteristic curves show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three modes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operation of the transistor. The collector current I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variation varies with the V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a specified value of base current I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Assume that V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BB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set to produce a certain value of I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V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CC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zero, and V</a:t>
            </a:r>
            <a:r>
              <a:rPr lang="en-US" sz="20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zero.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V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increased, IC increases until I</a:t>
            </a:r>
            <a:r>
              <a:rPr lang="en-US" sz="20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becomes constant.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BE, and BC junctions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forward biased,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transistor is in the saturation region.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/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: Collector </a:t>
            </a:r>
          </a:p>
          <a:p>
            <a:pPr algn="just"/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curves.</a:t>
            </a: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2" r="2790" b="13033"/>
          <a:stretch/>
        </p:blipFill>
        <p:spPr bwMode="auto">
          <a:xfrm>
            <a:off x="3220425" y="3671751"/>
            <a:ext cx="5003800" cy="24752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644769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5717</TotalTime>
  <Words>789</Words>
  <Application>Microsoft Office PowerPoint</Application>
  <PresentationFormat>عرض على الشاشة (3:4)‏</PresentationFormat>
  <Paragraphs>145</Paragraphs>
  <Slides>13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14" baseType="lpstr">
      <vt:lpstr>Pushpin</vt:lpstr>
      <vt:lpstr>Analogue Electronic</vt:lpstr>
      <vt:lpstr>  Chapter 4  Transistor   Lecture 9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262</cp:revision>
  <dcterms:created xsi:type="dcterms:W3CDTF">2018-02-25T19:08:07Z</dcterms:created>
  <dcterms:modified xsi:type="dcterms:W3CDTF">2025-01-26T12:36:31Z</dcterms:modified>
</cp:coreProperties>
</file>