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3"/>
  </p:notesMasterIdLst>
  <p:handoutMasterIdLst>
    <p:handoutMasterId r:id="rId14"/>
  </p:handoutMasterIdLst>
  <p:sldIdLst>
    <p:sldId id="353" r:id="rId2"/>
    <p:sldId id="323" r:id="rId3"/>
    <p:sldId id="260" r:id="rId4"/>
    <p:sldId id="326" r:id="rId5"/>
    <p:sldId id="324" r:id="rId6"/>
    <p:sldId id="325" r:id="rId7"/>
    <p:sldId id="262" r:id="rId8"/>
    <p:sldId id="328" r:id="rId9"/>
    <p:sldId id="329" r:id="rId10"/>
    <p:sldId id="330" r:id="rId11"/>
    <p:sldId id="33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C2750E-9A4F-4E7F-8F0E-F37227384F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046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781421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Analogue Electronic</a:t>
            </a:r>
          </a:p>
        </p:txBody>
      </p:sp>
      <p:pic>
        <p:nvPicPr>
          <p:cNvPr id="1026" name="Picture 2" descr="طلبة جامعة المستقبل كلية التمريض">
            <a:extLst>
              <a:ext uri="{FF2B5EF4-FFF2-40B4-BE49-F238E27FC236}">
                <a16:creationId xmlns="" xmlns:a16="http://schemas.microsoft.com/office/drawing/2014/main" id="{EAD188D1-0F55-3C48-57F7-6F45EF965B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3333" r="15850" b="16667"/>
          <a:stretch/>
        </p:blipFill>
        <p:spPr bwMode="auto">
          <a:xfrm>
            <a:off x="152400" y="161495"/>
            <a:ext cx="1828800" cy="180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عنوان فرعي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" name="صورة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405592"/>
            <a:ext cx="1140460" cy="131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57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6666" y="488750"/>
            <a:ext cx="6965245" cy="535193"/>
          </a:xfrm>
        </p:spPr>
        <p:txBody>
          <a:bodyPr>
            <a:normAutofit fontScale="90000"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Photodiode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288" y="961002"/>
            <a:ext cx="7620000" cy="52595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device that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operates in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 bias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shown in Figure 13,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is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 light current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small transparent window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allows light to strike the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junction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differs from a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rectifier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diode in that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current increases with the 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 intensity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its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junction is 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exposed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light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When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 incident light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 current,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is almost negligible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is called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dark current.</a:t>
            </a:r>
          </a:p>
          <a:p>
            <a:pPr marL="0" indent="0" algn="ctr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13:Photodiode.</a:t>
            </a:r>
          </a:p>
          <a:p>
            <a:pPr marL="0" indent="0" algn="ctr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10</a:t>
            </a:fld>
            <a:endParaRPr lang="en-US" dirty="0"/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1507" t="6620" r="1925" b="-2"/>
          <a:stretch/>
        </p:blipFill>
        <p:spPr bwMode="auto">
          <a:xfrm>
            <a:off x="1295400" y="4114800"/>
            <a:ext cx="6172200" cy="1676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23052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762000"/>
            <a:ext cx="7620000" cy="56405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are less likely to encounter several types of diodes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technician. Among these are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 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Schottky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 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step-recovery 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tunnel 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current regulator diode.</a:t>
            </a:r>
          </a:p>
          <a:p>
            <a:pPr marL="0" indent="0" algn="just">
              <a:buNone/>
            </a:pP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Laser Diode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Laser light is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monochromatic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meaning it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consists of a single color, not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mixture of colors, compared to incoherent light, which consists of a wide band of wavelengths.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laser diode normally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coherent light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whereas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 emits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incoherent light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14: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Symbol for a Laser Diode.	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t="15504" b="22545"/>
          <a:stretch/>
        </p:blipFill>
        <p:spPr bwMode="auto">
          <a:xfrm>
            <a:off x="3657600" y="4724400"/>
            <a:ext cx="1905000" cy="838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72067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057400"/>
            <a:ext cx="6965245" cy="2895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3</a:t>
            </a:r>
            <a:br>
              <a:rPr lang="en-US" b="1" dirty="0"/>
            </a:br>
            <a:r>
              <a:rPr lang="en-US" b="1" dirty="0"/>
              <a:t>Special-Purpose Diodes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err="1"/>
              <a:t>Lec</a:t>
            </a:r>
            <a:r>
              <a:rPr lang="en-US" b="1" dirty="0"/>
              <a:t>. 7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001000" cy="5562600"/>
          </a:xfrm>
        </p:spPr>
        <p:txBody>
          <a:bodyPr>
            <a:noAutofit/>
          </a:bodyPr>
          <a:lstStyle/>
          <a:p>
            <a:pPr marL="365760" lvl="1" indent="0" algn="just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Zener Regulation with variable load</a:t>
            </a:r>
          </a:p>
          <a:p>
            <a:pPr marL="365760" lvl="1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 shows a zener voltage regulator with a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variable load resistor across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terminals. </a:t>
            </a:r>
          </a:p>
          <a:p>
            <a:pPr marL="365760" lvl="1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zener diode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maintains a nearly constant voltage across R</a:t>
            </a:r>
            <a:r>
              <a:rPr 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long 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zener current is greater than I</a:t>
            </a:r>
            <a:r>
              <a:rPr 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ZK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than I</a:t>
            </a:r>
            <a:r>
              <a:rPr 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5760" lvl="1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65760" lvl="1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1: Zener regulation with a variable load.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t="3341" b="11513"/>
          <a:stretch/>
        </p:blipFill>
        <p:spPr bwMode="auto">
          <a:xfrm>
            <a:off x="2791536" y="3276600"/>
            <a:ext cx="3760787" cy="2256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99370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62000"/>
            <a:ext cx="7391400" cy="55625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=∞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(open-cut),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current is zero,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the current passes through the Zener diode.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divided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the </a:t>
            </a:r>
            <a:r>
              <a:rPr lang="en-GB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Zener diode and R</a:t>
            </a:r>
            <a:r>
              <a:rPr lang="en-GB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RL is connected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current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 R remains constant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long 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Zener is regulated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decreases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increases,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decreases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Zener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continues to regulate the voltage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reaches its minimum value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Now,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current is maximum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full-load condition exists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82000" y="6477000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t="3341" b="11513"/>
          <a:stretch/>
        </p:blipFill>
        <p:spPr bwMode="auto">
          <a:xfrm>
            <a:off x="2653506" y="768824"/>
            <a:ext cx="3899694" cy="25839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8981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7" y="304800"/>
            <a:ext cx="6965245" cy="858818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898" y="916477"/>
            <a:ext cx="7696202" cy="55721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the Zener diode in Figure 3 will maintain regulation.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value of R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can be used?  V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12 V,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 mA and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50 mA. Assume an ideal Zener diode where Z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 Ω and V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remains a constant 12 V over the range of current values. </a:t>
            </a: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=0, (R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=∞),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Zmax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  <a:p>
            <a:pPr marL="0" indent="0" algn="just">
              <a:buNone/>
            </a:pPr>
            <a:endParaRPr lang="en-US" sz="18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(Z(max))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(V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-V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)/R= (24-12)/470= 25.5 mA</a:t>
            </a:r>
          </a:p>
          <a:p>
            <a:pPr marL="0" indent="0" algn="just">
              <a:buNone/>
            </a:pPr>
            <a:r>
              <a:rPr lang="en-GB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GB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removed 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disturbing regulation if this value is less than 50 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L(min)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 A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L(max)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occurs when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minimum (I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L(max)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(min)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25.5 mA −1 mA = 24.5 mA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minimum value of R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</a:p>
          <a:p>
            <a:pPr marL="0" indent="0" algn="just">
              <a:buNone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(L(min))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=V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/I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(L(max))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12 V/ 24.5 mA= 490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Regulation is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maintained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any value of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between 490 </a:t>
            </a:r>
            <a:r>
              <a:rPr lang="el-G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infinity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5565284" y="2057400"/>
            <a:ext cx="2686650" cy="134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84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6666" y="455247"/>
            <a:ext cx="6965245" cy="708495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Zener Limiter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234" y="991388"/>
            <a:ext cx="7729688" cy="5411205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Zener diodes can be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Figure 4 shows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basic ways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limiting action of a Zener diode can be used.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the negative alternation, the Zener acts as 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forward-biased diode and limits the negative voltage to 0.7V, as in part (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Zener is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turned around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in part (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 peak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limited by Zener action, and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 voltage is limited to +0.7V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back-to-back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Zeners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peaks to the Zener voltage          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± 0.7V,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shown in part (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4: Basic Zener limiting action with a sinusoidal input voltage.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t="4125"/>
          <a:stretch/>
        </p:blipFill>
        <p:spPr bwMode="auto">
          <a:xfrm>
            <a:off x="2099460" y="3472645"/>
            <a:ext cx="4859655" cy="22423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4722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7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1" y="685800"/>
            <a:ext cx="74622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Varactor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Diode	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varactor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diode is a special-purpose diode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 bias to form a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voltage-controlled capacitor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rather than traditional diodes. 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applied voltage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capacitance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hence the resonant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width of the depletion region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reverse bias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devices are commonly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systems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Varactor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diodes are also referred to as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tuning diodes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5: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reverse-biased varactor diode acts as a variable capacitor.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2781300" y="3276600"/>
            <a:ext cx="3505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7" y="521732"/>
            <a:ext cx="6965245" cy="708495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Optical Diodes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1091110"/>
            <a:ext cx="7620000" cy="529783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GB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section introduces three types of optoelectronic devices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light-emitting diode, quantum dots, and the photodiode.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Light-Emitting Diode (LED)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 Emitting Diodes (LEDs), diodes can be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emit light electroluminescence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sense light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forward-biased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 cross the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junction from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n-type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recombine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holes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p-type material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electrons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conduction band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at a higher energy than 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holes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valence band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 in energy between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holes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of visible light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recombination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takes place, 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recombining electrons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release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in the form of 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photons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154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7" y="521732"/>
            <a:ext cx="6965245" cy="708495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Conduction Electrons and Holes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1218577"/>
            <a:ext cx="7620000" cy="5297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emitted light tends to be monochromatic (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color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depending on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band gap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other factors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A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exposed surface area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one layer of the semiconductive material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permits the photons to be emitted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visible light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This process, called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electroluminescence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illustrated in Figure 6. LEDs vary widely in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brightness–from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indicating lights and displays to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high-intensity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LEDs used in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traffic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signals, outdoor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general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illumination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9</a:t>
            </a:fld>
            <a:endParaRPr lang="en-US" dirty="0"/>
          </a:p>
        </p:txBody>
      </p:sp>
      <p:pic>
        <p:nvPicPr>
          <p:cNvPr id="11" name="Picture 10"/>
          <p:cNvPicPr/>
          <p:nvPr/>
        </p:nvPicPr>
        <p:blipFill rotWithShape="1">
          <a:blip r:embed="rId2"/>
          <a:srcRect t="10923" b="11023"/>
          <a:stretch/>
        </p:blipFill>
        <p:spPr bwMode="auto">
          <a:xfrm>
            <a:off x="1678106" y="3576349"/>
            <a:ext cx="1485900" cy="19232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804192" y="5604468"/>
            <a:ext cx="3452098" cy="635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568575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6 A: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Symbol for an LED. When forward-biased, it emits light.</a:t>
            </a:r>
            <a:endParaRPr lang="en-US" sz="1600" dirty="0">
              <a:effectLst/>
              <a:latin typeface="Cambria Math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2"/>
          <a:stretch/>
        </p:blipFill>
        <p:spPr bwMode="auto">
          <a:xfrm>
            <a:off x="5563668" y="3505399"/>
            <a:ext cx="1772285" cy="20990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72000" y="5612858"/>
            <a:ext cx="34399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6 B: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Electroluminescence 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 a forward-biased LED.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033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4707</TotalTime>
  <Words>914</Words>
  <Application>Microsoft Office PowerPoint</Application>
  <PresentationFormat>عرض على الشاشة (3:4)‏</PresentationFormat>
  <Paragraphs>115</Paragraphs>
  <Slides>11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Pushpin</vt:lpstr>
      <vt:lpstr>Analogue Electronic</vt:lpstr>
      <vt:lpstr>  Chapter 3 Special-Purpose Diodes  Lec. 7   </vt:lpstr>
      <vt:lpstr>عرض تقديمي في PowerPoint</vt:lpstr>
      <vt:lpstr>عرض تقديمي في PowerPoint</vt:lpstr>
      <vt:lpstr>Example: </vt:lpstr>
      <vt:lpstr>Zener Limiter</vt:lpstr>
      <vt:lpstr>عرض تقديمي في PowerPoint</vt:lpstr>
      <vt:lpstr>Optical Diodes</vt:lpstr>
      <vt:lpstr>Conduction Electrons and Holes</vt:lpstr>
      <vt:lpstr>The Photodiode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2O11</cp:lastModifiedBy>
  <cp:revision>223</cp:revision>
  <dcterms:created xsi:type="dcterms:W3CDTF">2018-02-25T19:08:07Z</dcterms:created>
  <dcterms:modified xsi:type="dcterms:W3CDTF">2025-01-29T07:04:10Z</dcterms:modified>
</cp:coreProperties>
</file>