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notesMasterIdLst>
    <p:notesMasterId r:id="rId17"/>
  </p:notesMasterIdLst>
  <p:sldIdLst>
    <p:sldId id="256" r:id="rId2"/>
    <p:sldId id="290" r:id="rId3"/>
    <p:sldId id="279" r:id="rId4"/>
    <p:sldId id="281" r:id="rId5"/>
    <p:sldId id="283" r:id="rId6"/>
    <p:sldId id="284" r:id="rId7"/>
    <p:sldId id="285" r:id="rId8"/>
    <p:sldId id="291" r:id="rId9"/>
    <p:sldId id="297" r:id="rId10"/>
    <p:sldId id="287" r:id="rId11"/>
    <p:sldId id="278" r:id="rId12"/>
    <p:sldId id="292" r:id="rId13"/>
    <p:sldId id="286" r:id="rId14"/>
    <p:sldId id="282" r:id="rId15"/>
    <p:sldId id="296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60033"/>
    <a:srgbClr val="000000"/>
    <a:srgbClr val="E31B2E"/>
    <a:srgbClr val="008000"/>
    <a:srgbClr val="FF6600"/>
    <a:srgbClr val="990033"/>
    <a:srgbClr val="3B0A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6" autoAdjust="0"/>
    <p:restoredTop sz="94660"/>
  </p:normalViewPr>
  <p:slideViewPr>
    <p:cSldViewPr>
      <p:cViewPr varScale="1">
        <p:scale>
          <a:sx n="78" d="100"/>
          <a:sy n="78" d="100"/>
        </p:scale>
        <p:origin x="160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29267C13-4934-BA15-CACB-E5ABD3B6952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F6A440B9-B0BC-66AB-5E55-E1BB01CC3AA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C3BC4D91-387B-444F-8D5A-CC4DFA47C3A6}" type="datetimeFigureOut">
              <a:rPr lang="en-GB"/>
              <a:pPr>
                <a:defRPr/>
              </a:pPr>
              <a:t>09/02/2024</a:t>
            </a:fld>
            <a:endParaRPr lang="en-GB"/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616C14B7-595E-F51C-E473-1172E9F120F2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F697AADD-A47B-EB06-DFCD-1ECC6B77952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43B8FE1C-2B9D-5C09-DBE1-53624C89B2C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86455525-BEDD-507D-E971-FE1B1F229B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A8D1F3B-BBE1-4F2C-93A4-F7E5B6814D8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BF08EFD9-E960-9A61-A8BF-BFA113B897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8753A1D5-B2FC-B95C-A6E0-46DB0D1183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897062E3-F589-29EE-D00E-0C59E5C056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450B852-F8CE-3A7B-AE1E-2AF436D67E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DBCD3C28-784E-5C38-F491-92D9268DA82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F0A422B6-BFDE-5BEE-4C60-F5390A0CA5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EB0DB24-0816-B629-D228-B8E519B8E7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57B3764D-1C34-F771-A841-6EE075F5C4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F4823B30-9AA5-D62D-841C-09AEEA64D5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44430C28-D770-5132-5018-0BED53BDAE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29CC290C-5BEF-9F78-5514-20AA413809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CD637B48-D256-9AA6-D02F-A3D538BC88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B1D59F04-F08B-05EF-BB9C-EC5FC15B1E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FD22985A-23BE-368B-6689-66D28F2849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F67C59D9-4232-E2C0-8C20-F514658CA6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A06EDBB-15AF-D866-FA2C-DCD48DAAB9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4EC85FE-A253-0B3F-EB09-1D1CBD6B6D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8DCCA6D6-12A6-20E7-41EB-84E53A8A81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E305C771-9976-EBDC-88A0-242EB6FA95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B77981F5-EA3B-31F1-7D31-29A74C4ACF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/>
          <a:lstStyle>
            <a:lvl1pPr>
              <a:defRPr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71612"/>
            <a:ext cx="8429684" cy="4929222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  <a:lvl2pPr>
              <a:defRPr sz="3200">
                <a:solidFill>
                  <a:schemeClr val="accent6">
                    <a:lumMod val="20000"/>
                    <a:lumOff val="80000"/>
                  </a:schemeClr>
                </a:solidFill>
              </a:defRPr>
            </a:lvl2pPr>
            <a:lvl3pPr>
              <a:defRPr sz="2800">
                <a:solidFill>
                  <a:schemeClr val="accent6">
                    <a:lumMod val="20000"/>
                    <a:lumOff val="80000"/>
                  </a:schemeClr>
                </a:solidFill>
              </a:defRPr>
            </a:lvl3pPr>
            <a:lvl4pPr>
              <a:defRPr sz="2800">
                <a:solidFill>
                  <a:schemeClr val="accent6">
                    <a:lumMod val="20000"/>
                    <a:lumOff val="80000"/>
                  </a:schemeClr>
                </a:solidFill>
              </a:defRPr>
            </a:lvl4pPr>
            <a:lvl5pPr>
              <a:defRPr sz="2800">
                <a:solidFill>
                  <a:schemeClr val="accent6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8F97EEFC-46BA-1A6B-43A5-F1717A4B3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404CAC98-6921-FDE0-886D-3B3C92069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DCB7242-F8FF-52A8-07F9-ADAB4B30E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84774-F6AB-4295-9A15-4C11615A4B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2649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gradFill rotWithShape="1">
          <a:gsLst>
            <a:gs pos="0">
              <a:srgbClr val="7030A0"/>
            </a:gs>
            <a:gs pos="3999">
              <a:srgbClr val="381850"/>
            </a:gs>
            <a:gs pos="99001">
              <a:srgbClr val="002C3D"/>
            </a:gs>
            <a:gs pos="100000">
              <a:srgbClr val="002C3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CBF24-4E2A-E3E7-C4A7-D448ED9A0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F9F89F-E311-F7B7-1AB3-333D91A49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12482-1A37-9170-2EC1-98E3A3ECE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3F0B1"/>
                </a:solidFill>
              </a:defRPr>
            </a:lvl1pPr>
          </a:lstStyle>
          <a:p>
            <a:fld id="{13CD0182-E4EC-455D-B45B-3B5BCE74F5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33247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171BABA4-B4B2-A723-50A2-F3CF6266E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id="{1C8D02D1-386F-B553-BC82-16D9B2469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id="{6E761D6E-50C0-14CB-0ED9-C94E7823B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4B1EB-F4DC-4827-8AAF-3E59366B6A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6340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D448BBED-BEDA-0DC1-6B58-2516B012E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21">
            <a:extLst>
              <a:ext uri="{FF2B5EF4-FFF2-40B4-BE49-F238E27FC236}">
                <a16:creationId xmlns:a16="http://schemas.microsoft.com/office/drawing/2014/main" id="{50B8D27A-C15A-E9B6-32E4-F6102B74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7">
            <a:extLst>
              <a:ext uri="{FF2B5EF4-FFF2-40B4-BE49-F238E27FC236}">
                <a16:creationId xmlns:a16="http://schemas.microsoft.com/office/drawing/2014/main" id="{2283B0C5-529D-58A9-DD5B-F98751419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BC40B-14F8-4CF0-B445-496C0385EF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06734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id="{FB2C6DAE-FFED-7B8B-E027-9C4C26038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21">
            <a:extLst>
              <a:ext uri="{FF2B5EF4-FFF2-40B4-BE49-F238E27FC236}">
                <a16:creationId xmlns:a16="http://schemas.microsoft.com/office/drawing/2014/main" id="{16701737-340E-D3C8-E3B7-3AE348194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>
            <a:extLst>
              <a:ext uri="{FF2B5EF4-FFF2-40B4-BE49-F238E27FC236}">
                <a16:creationId xmlns:a16="http://schemas.microsoft.com/office/drawing/2014/main" id="{48026241-650D-BC5C-FA91-92F9746FA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72D99-B5A1-491C-B39C-371CCC176C8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3575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721C8F0A-6743-8BF5-4B9C-BC38E6D98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1">
            <a:extLst>
              <a:ext uri="{FF2B5EF4-FFF2-40B4-BE49-F238E27FC236}">
                <a16:creationId xmlns:a16="http://schemas.microsoft.com/office/drawing/2014/main" id="{DA6D3EA0-FB56-F5C3-09B9-73DC07A90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>
            <a:extLst>
              <a:ext uri="{FF2B5EF4-FFF2-40B4-BE49-F238E27FC236}">
                <a16:creationId xmlns:a16="http://schemas.microsoft.com/office/drawing/2014/main" id="{79A3EE97-7FCB-1E9B-1A82-49D37CAE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37EE3D-D7B2-4B5F-AF8D-B5267AF7C6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6558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F361ED94-C7F0-4E65-6847-2B1C2E678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id="{879F24F0-1FEA-6190-592E-0B6D95AE4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id="{896949E1-7F25-DBFA-CC2F-BCB1D0CDA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A6732-7A26-4F4D-B1BC-9EB21E0632F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583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13">
            <a:extLst>
              <a:ext uri="{FF2B5EF4-FFF2-40B4-BE49-F238E27FC236}">
                <a16:creationId xmlns:a16="http://schemas.microsoft.com/office/drawing/2014/main" id="{3B5019F1-4E6A-0F0B-C49D-961CEACB7EFF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C58D93E4-F6A8-212D-AE2B-15B679B52DFF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15">
            <a:extLst>
              <a:ext uri="{FF2B5EF4-FFF2-40B4-BE49-F238E27FC236}">
                <a16:creationId xmlns:a16="http://schemas.microsoft.com/office/drawing/2014/main" id="{F41D3386-8852-2A15-D32C-6ABD54AA506F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16">
            <a:extLst>
              <a:ext uri="{FF2B5EF4-FFF2-40B4-BE49-F238E27FC236}">
                <a16:creationId xmlns:a16="http://schemas.microsoft.com/office/drawing/2014/main" id="{11E9A797-9A8B-6A2D-11DD-E66F80CE4541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D243318F-40DF-9B2E-F6CD-4AB843BDE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0C0F6104-9D0B-1E3C-001A-073B48F08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5596909C-896F-1EBF-A7D9-A47B52C4E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CF643A75-7BD0-4B2E-B504-1721D5F95AA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269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CBA22A8D-9A78-F784-9F87-B5B9C518C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E53AD1CA-C9DF-C95B-DB2B-14EF1D476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B70D934B-F691-2779-8D37-E1069A2D8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E9969B-1BB5-4B2B-BED5-A88D94443D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6458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27D46C88-D02E-E046-BA4B-1CCD3E434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05AB7AC6-0B9A-CC9C-E440-024402D88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37FE2526-85A6-EB61-F23F-D09F50C0E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46C0D-5270-43C7-B15E-E11663A80D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8383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6379A325-F20A-E16B-690E-4EDEC018B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>
            <a:extLst>
              <a:ext uri="{FF2B5EF4-FFF2-40B4-BE49-F238E27FC236}">
                <a16:creationId xmlns:a16="http://schemas.microsoft.com/office/drawing/2014/main" id="{0AF568C6-A36C-1DF5-9081-0170BAB4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9035B89-338E-6413-3804-E5C39DF89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F3F5A9-3A0E-4295-A0AA-2B88BCBAFD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6961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7030A0"/>
            </a:gs>
            <a:gs pos="3999">
              <a:srgbClr val="381850"/>
            </a:gs>
            <a:gs pos="99001">
              <a:srgbClr val="00648D"/>
            </a:gs>
            <a:gs pos="100000">
              <a:srgbClr val="00648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4EBE9092-C44A-887C-F2DA-11F451616D51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75E7B7A7-0A9F-78FE-F245-03A99DDFFEBA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>
            <a:extLst>
              <a:ext uri="{FF2B5EF4-FFF2-40B4-BE49-F238E27FC236}">
                <a16:creationId xmlns:a16="http://schemas.microsoft.com/office/drawing/2014/main" id="{1D9C2C1C-C253-6E31-4409-9AE40D1D5BF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29">
            <a:extLst>
              <a:ext uri="{FF2B5EF4-FFF2-40B4-BE49-F238E27FC236}">
                <a16:creationId xmlns:a16="http://schemas.microsoft.com/office/drawing/2014/main" id="{9D0E750B-4ABD-C3A0-EC63-E6C281B39D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55F639C4-224F-0EFF-BAC5-079EFE6755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53238DCB-4F0F-2C45-0DFB-D6A529AC50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1C49595C-C95C-6924-C76E-10CF9E00C5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397626"/>
                </a:solidFill>
              </a:defRPr>
            </a:lvl1pPr>
          </a:lstStyle>
          <a:p>
            <a:fld id="{B5CEEF54-44C0-4213-A3DD-CBC3A6263560}" type="slidenum">
              <a:rPr lang="en-GB" altLang="en-US"/>
              <a:pPr/>
              <a:t>‹#›</a:t>
            </a:fld>
            <a:endParaRPr lang="en-GB" altLang="en-US"/>
          </a:p>
        </p:txBody>
      </p:sp>
      <p:grpSp>
        <p:nvGrpSpPr>
          <p:cNvPr id="1033" name="Group 1">
            <a:extLst>
              <a:ext uri="{FF2B5EF4-FFF2-40B4-BE49-F238E27FC236}">
                <a16:creationId xmlns:a16="http://schemas.microsoft.com/office/drawing/2014/main" id="{FB69AA5A-CB04-7C7F-5644-FD0D904DE3BF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3A04B5E5-5040-3E9A-4795-E7984AD6F1B9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4A9CDD8F-3606-9ACF-6B19-B95CEC19AC1C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47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8" r:id="rId8"/>
    <p:sldLayoutId id="2147483744" r:id="rId9"/>
    <p:sldLayoutId id="2147483745" r:id="rId10"/>
    <p:sldLayoutId id="214748374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D34F75C4-023E-C42D-FAB5-7C16B33B97C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3228975"/>
            <a:ext cx="7854950" cy="1752600"/>
          </a:xfrm>
        </p:spPr>
        <p:txBody>
          <a:bodyPr lIns="0" rIns="18288"/>
          <a:lstStyle/>
          <a:p>
            <a:pPr marL="0" indent="0" algn="r" eaLnBrk="1" hangingPunct="1">
              <a:buFont typeface="Wingdings 2" panose="05020102010507070707" pitchFamily="18" charset="2"/>
              <a:buNone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BD25D8D-8142-1A70-668B-2CC361D45A0B}"/>
              </a:ext>
            </a:extLst>
          </p:cNvPr>
          <p:cNvSpPr/>
          <p:nvPr/>
        </p:nvSpPr>
        <p:spPr>
          <a:xfrm>
            <a:off x="642910" y="1285860"/>
            <a:ext cx="4857784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en-NZ" sz="9600" b="1" dirty="0">
                <a:ln w="38100">
                  <a:solidFill>
                    <a:srgbClr val="3B0A70"/>
                  </a:solidFill>
                </a:ln>
                <a:solidFill>
                  <a:srgbClr val="660033"/>
                </a:solidFill>
                <a:latin typeface="Narkisim" pitchFamily="34" charset="-79"/>
                <a:ea typeface="GungsuhChe" pitchFamily="49" charset="-127"/>
                <a:cs typeface="Narkisim" pitchFamily="34" charset="-79"/>
              </a:rPr>
              <a:t>DNA</a:t>
            </a:r>
          </a:p>
          <a:p>
            <a:pPr algn="ctr">
              <a:defRPr/>
            </a:pPr>
            <a:r>
              <a:rPr lang="en-NZ" sz="7200" b="1" dirty="0">
                <a:ln w="38100">
                  <a:solidFill>
                    <a:srgbClr val="3B0A70"/>
                  </a:solidFill>
                </a:ln>
                <a:solidFill>
                  <a:srgbClr val="660033"/>
                </a:solidFill>
                <a:latin typeface="Narkisim" pitchFamily="34" charset="-79"/>
                <a:ea typeface="GungsuhChe" pitchFamily="49" charset="-127"/>
                <a:cs typeface="Narkisim" pitchFamily="34" charset="-79"/>
              </a:rPr>
              <a:t>Structure</a:t>
            </a:r>
            <a:endParaRPr lang="en-NZ" sz="9600" b="1" dirty="0">
              <a:ln w="38100">
                <a:solidFill>
                  <a:srgbClr val="3B0A70"/>
                </a:solidFill>
              </a:ln>
              <a:solidFill>
                <a:srgbClr val="660033"/>
              </a:solidFill>
              <a:latin typeface="Narkisim" pitchFamily="34" charset="-79"/>
              <a:ea typeface="GungsuhChe" pitchFamily="49" charset="-127"/>
              <a:cs typeface="Narkisim" pitchFamily="34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62E7836-164A-E663-DC2A-558845544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hlink"/>
                </a:solidFill>
                <a:latin typeface="Calibri" panose="020F0502020204030204" pitchFamily="34" charset="0"/>
              </a:rPr>
              <a:t>DNA stands for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1983A6AE-5DC5-CA00-761F-2789AEF09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659312"/>
          </a:xfrm>
        </p:spPr>
        <p:txBody>
          <a:bodyPr/>
          <a:lstStyle/>
          <a:p>
            <a:pPr eaLnBrk="1" hangingPunct="1"/>
            <a:r>
              <a:rPr lang="en-US" altLang="en-US" sz="4800" dirty="0">
                <a:solidFill>
                  <a:srgbClr val="FF6600"/>
                </a:solidFill>
              </a:rPr>
              <a:t>Deoxyribonucleic acid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en-US" sz="4800" dirty="0">
              <a:solidFill>
                <a:srgbClr val="FF6600"/>
              </a:solidFill>
            </a:endParaRPr>
          </a:p>
          <a:p>
            <a:pPr eaLnBrk="1" hangingPunct="1"/>
            <a:endParaRPr lang="en-US" altLang="en-US" sz="4800" dirty="0">
              <a:solidFill>
                <a:srgbClr val="FF6600"/>
              </a:solidFill>
            </a:endParaRP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A54205FE-C15B-3BCB-6829-D086323C6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71800"/>
            <a:ext cx="53530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B4684-E1C6-29BF-98CF-57E5E5695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DNA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AC2CD-CDC2-38A7-BC42-22AECDE3E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DNA consists of two molecules that are arranged into a ladder-like structure called a </a:t>
            </a:r>
            <a:r>
              <a:rPr lang="en-CA" dirty="0">
                <a:solidFill>
                  <a:srgbClr val="FFFF00"/>
                </a:solidFill>
              </a:rPr>
              <a:t>Double Helix</a:t>
            </a:r>
            <a:r>
              <a:rPr lang="en-CA" dirty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A molecule of DNA is made up of millions of tiny subunits called </a:t>
            </a:r>
            <a:r>
              <a:rPr lang="en-CA" dirty="0">
                <a:solidFill>
                  <a:srgbClr val="FFFF00"/>
                </a:solidFill>
              </a:rPr>
              <a:t>Nucleotides</a:t>
            </a:r>
            <a:r>
              <a:rPr lang="en-CA" dirty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Each nucleotide consists of:</a:t>
            </a:r>
          </a:p>
          <a:p>
            <a:pPr marL="907542" lvl="1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/>
              <a:t>Phosphate group</a:t>
            </a:r>
          </a:p>
          <a:p>
            <a:pPr marL="907542" lvl="1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/>
              <a:t>Pentose sugar</a:t>
            </a:r>
          </a:p>
          <a:p>
            <a:pPr marL="907542" lvl="1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CA" dirty="0"/>
              <a:t>Nitrogenous base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  <p:pic>
        <p:nvPicPr>
          <p:cNvPr id="6148" name="Picture 5">
            <a:extLst>
              <a:ext uri="{FF2B5EF4-FFF2-40B4-BE49-F238E27FC236}">
                <a16:creationId xmlns:a16="http://schemas.microsoft.com/office/drawing/2014/main" id="{0996A00A-F8B7-69B2-C50F-2A753C55A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860800"/>
            <a:ext cx="2520950" cy="276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A56F9-F3F1-E5CE-8200-C8CFC0F17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Nucleotides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22423-3CA9-D366-A5A1-17A9A891D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4D78D96-15A2-0E28-7E3F-19DC1114E532}"/>
              </a:ext>
            </a:extLst>
          </p:cNvPr>
          <p:cNvSpPr/>
          <p:nvPr/>
        </p:nvSpPr>
        <p:spPr>
          <a:xfrm>
            <a:off x="930069" y="1803389"/>
            <a:ext cx="2173741" cy="1785950"/>
          </a:xfrm>
          <a:prstGeom prst="ellipse">
            <a:avLst/>
          </a:prstGeom>
          <a:ln>
            <a:solidFill>
              <a:srgbClr val="000000"/>
            </a:solidFill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000" b="1" dirty="0">
                <a:solidFill>
                  <a:srgbClr val="000000"/>
                </a:solidFill>
              </a:rPr>
              <a:t>Phosphate</a:t>
            </a:r>
          </a:p>
        </p:txBody>
      </p:sp>
      <p:sp>
        <p:nvSpPr>
          <p:cNvPr id="5" name="Regular Pentagon 4">
            <a:extLst>
              <a:ext uri="{FF2B5EF4-FFF2-40B4-BE49-F238E27FC236}">
                <a16:creationId xmlns:a16="http://schemas.microsoft.com/office/drawing/2014/main" id="{E7D12C2F-F92F-67BA-0F19-125416853AE9}"/>
              </a:ext>
            </a:extLst>
          </p:cNvPr>
          <p:cNvSpPr/>
          <p:nvPr/>
        </p:nvSpPr>
        <p:spPr>
          <a:xfrm>
            <a:off x="3143240" y="3214686"/>
            <a:ext cx="2286016" cy="2286016"/>
          </a:xfrm>
          <a:prstGeom prst="pentagon">
            <a:avLst/>
          </a:prstGeom>
          <a:solidFill>
            <a:srgbClr val="008000"/>
          </a:solidFill>
          <a:ln>
            <a:solidFill>
              <a:srgbClr val="000000"/>
            </a:solidFill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400" b="1" dirty="0">
                <a:solidFill>
                  <a:srgbClr val="000000"/>
                </a:solidFill>
              </a:rPr>
              <a:t>Pentose</a:t>
            </a:r>
          </a:p>
          <a:p>
            <a:pPr algn="ctr">
              <a:defRPr/>
            </a:pPr>
            <a:r>
              <a:rPr lang="en-CA" sz="2400" b="1" dirty="0">
                <a:solidFill>
                  <a:srgbClr val="000000"/>
                </a:solidFill>
              </a:rPr>
              <a:t>Sugar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CD9B6C-63E4-19A2-E047-B66F27AA79AF}"/>
              </a:ext>
            </a:extLst>
          </p:cNvPr>
          <p:cNvSpPr/>
          <p:nvPr/>
        </p:nvSpPr>
        <p:spPr>
          <a:xfrm>
            <a:off x="6286512" y="2786058"/>
            <a:ext cx="207170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000000"/>
            </a:solidFill>
          </a:ln>
          <a:scene3d>
            <a:camera prst="orthographicFront"/>
            <a:lightRig rig="threePt" dir="t"/>
          </a:scene3d>
          <a:sp3d>
            <a:bevelT w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400" b="1" dirty="0">
                <a:solidFill>
                  <a:srgbClr val="000000"/>
                </a:solidFill>
              </a:rPr>
              <a:t>Nitrogenous</a:t>
            </a:r>
          </a:p>
          <a:p>
            <a:pPr algn="ctr">
              <a:defRPr/>
            </a:pPr>
            <a:r>
              <a:rPr lang="en-CA" sz="2400" b="1" dirty="0">
                <a:solidFill>
                  <a:srgbClr val="000000"/>
                </a:solidFill>
              </a:rPr>
              <a:t>Base</a:t>
            </a:r>
          </a:p>
        </p:txBody>
      </p:sp>
      <p:cxnSp>
        <p:nvCxnSpPr>
          <p:cNvPr id="7181" name="Straight Connector 7">
            <a:extLst>
              <a:ext uri="{FF2B5EF4-FFF2-40B4-BE49-F238E27FC236}">
                <a16:creationId xmlns:a16="http://schemas.microsoft.com/office/drawing/2014/main" id="{6A6A0210-C6A2-69AE-4E04-D7683D206D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40038" y="3309938"/>
            <a:ext cx="268287" cy="1042987"/>
          </a:xfrm>
          <a:prstGeom prst="line">
            <a:avLst/>
          </a:prstGeom>
          <a:noFill/>
          <a:ln w="38100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9FE5B48-1B7C-D4D6-00B5-5E0A3F18D9FD}"/>
              </a:ext>
            </a:extLst>
          </p:cNvPr>
          <p:cNvCxnSpPr>
            <a:stCxn id="0" idx="5"/>
            <a:endCxn id="0" idx="2"/>
          </p:cNvCxnSpPr>
          <p:nvPr/>
        </p:nvCxnSpPr>
        <p:spPr>
          <a:xfrm flipV="1">
            <a:off x="5429250" y="4071938"/>
            <a:ext cx="1893888" cy="15875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37D92-02F0-B5B8-FBA5-0532F1A63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Nucleotides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6F6E3-E13D-693E-7A29-97B20523A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The phosphate and sugar form the backbone of the DNA molecule, whereas the bases form the “rungs”.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There are four types of nitrogenous bases.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2AB3CE-0620-0C8C-2D49-1CDB2355A30F}"/>
              </a:ext>
            </a:extLst>
          </p:cNvPr>
          <p:cNvSpPr/>
          <p:nvPr/>
        </p:nvSpPr>
        <p:spPr>
          <a:xfrm>
            <a:off x="1071538" y="3429000"/>
            <a:ext cx="7215238" cy="2857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grpSp>
        <p:nvGrpSpPr>
          <p:cNvPr id="16" name="Group 21">
            <a:extLst>
              <a:ext uri="{FF2B5EF4-FFF2-40B4-BE49-F238E27FC236}">
                <a16:creationId xmlns:a16="http://schemas.microsoft.com/office/drawing/2014/main" id="{989EA02A-12D4-1443-AE37-03C7C222C804}"/>
              </a:ext>
            </a:extLst>
          </p:cNvPr>
          <p:cNvGrpSpPr>
            <a:grpSpLocks/>
          </p:cNvGrpSpPr>
          <p:nvPr/>
        </p:nvGrpSpPr>
        <p:grpSpPr bwMode="auto">
          <a:xfrm>
            <a:off x="1357313" y="3643313"/>
            <a:ext cx="6786562" cy="1214437"/>
            <a:chOff x="1357290" y="3643314"/>
            <a:chExt cx="6786610" cy="1214446"/>
          </a:xfrm>
        </p:grpSpPr>
        <p:sp>
          <p:nvSpPr>
            <p:cNvPr id="6" name="Parallelogram 5">
              <a:extLst>
                <a:ext uri="{FF2B5EF4-FFF2-40B4-BE49-F238E27FC236}">
                  <a16:creationId xmlns:a16="http://schemas.microsoft.com/office/drawing/2014/main" id="{BB5680CC-E9EE-0D48-8002-597D891833E7}"/>
                </a:ext>
              </a:extLst>
            </p:cNvPr>
            <p:cNvSpPr/>
            <p:nvPr/>
          </p:nvSpPr>
          <p:spPr>
            <a:xfrm>
              <a:off x="135729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7" name="Parallelogram 6">
              <a:extLst>
                <a:ext uri="{FF2B5EF4-FFF2-40B4-BE49-F238E27FC236}">
                  <a16:creationId xmlns:a16="http://schemas.microsoft.com/office/drawing/2014/main" id="{01EE9246-D053-54DD-12E5-02C7E220D5C2}"/>
                </a:ext>
              </a:extLst>
            </p:cNvPr>
            <p:cNvSpPr/>
            <p:nvPr/>
          </p:nvSpPr>
          <p:spPr>
            <a:xfrm>
              <a:off x="207167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8" name="Parallelogram 7">
              <a:extLst>
                <a:ext uri="{FF2B5EF4-FFF2-40B4-BE49-F238E27FC236}">
                  <a16:creationId xmlns:a16="http://schemas.microsoft.com/office/drawing/2014/main" id="{0FEA7044-F391-D689-0D52-73250D4BE209}"/>
                </a:ext>
              </a:extLst>
            </p:cNvPr>
            <p:cNvSpPr/>
            <p:nvPr/>
          </p:nvSpPr>
          <p:spPr>
            <a:xfrm>
              <a:off x="278605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9" name="Parallelogram 8">
              <a:extLst>
                <a:ext uri="{FF2B5EF4-FFF2-40B4-BE49-F238E27FC236}">
                  <a16:creationId xmlns:a16="http://schemas.microsoft.com/office/drawing/2014/main" id="{4470468A-1B4C-29B7-F6D6-34A468360A5C}"/>
                </a:ext>
              </a:extLst>
            </p:cNvPr>
            <p:cNvSpPr/>
            <p:nvPr/>
          </p:nvSpPr>
          <p:spPr>
            <a:xfrm>
              <a:off x="350043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0" name="Parallelogram 9">
              <a:extLst>
                <a:ext uri="{FF2B5EF4-FFF2-40B4-BE49-F238E27FC236}">
                  <a16:creationId xmlns:a16="http://schemas.microsoft.com/office/drawing/2014/main" id="{918756AD-8B38-CD19-529E-E346D687D5F2}"/>
                </a:ext>
              </a:extLst>
            </p:cNvPr>
            <p:cNvSpPr/>
            <p:nvPr/>
          </p:nvSpPr>
          <p:spPr>
            <a:xfrm>
              <a:off x="421481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1" name="Parallelogram 10">
              <a:extLst>
                <a:ext uri="{FF2B5EF4-FFF2-40B4-BE49-F238E27FC236}">
                  <a16:creationId xmlns:a16="http://schemas.microsoft.com/office/drawing/2014/main" id="{78C9F746-9DBF-5A6E-2116-E02D0370E00B}"/>
                </a:ext>
              </a:extLst>
            </p:cNvPr>
            <p:cNvSpPr/>
            <p:nvPr/>
          </p:nvSpPr>
          <p:spPr>
            <a:xfrm>
              <a:off x="492919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2" name="Parallelogram 11">
              <a:extLst>
                <a:ext uri="{FF2B5EF4-FFF2-40B4-BE49-F238E27FC236}">
                  <a16:creationId xmlns:a16="http://schemas.microsoft.com/office/drawing/2014/main" id="{56B3F6DB-9855-516B-0789-25158BA31430}"/>
                </a:ext>
              </a:extLst>
            </p:cNvPr>
            <p:cNvSpPr/>
            <p:nvPr/>
          </p:nvSpPr>
          <p:spPr>
            <a:xfrm>
              <a:off x="564357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3" name="Parallelogram 12">
              <a:extLst>
                <a:ext uri="{FF2B5EF4-FFF2-40B4-BE49-F238E27FC236}">
                  <a16:creationId xmlns:a16="http://schemas.microsoft.com/office/drawing/2014/main" id="{10E3A9EF-983C-2006-A69E-F9459EB35FE5}"/>
                </a:ext>
              </a:extLst>
            </p:cNvPr>
            <p:cNvSpPr/>
            <p:nvPr/>
          </p:nvSpPr>
          <p:spPr>
            <a:xfrm>
              <a:off x="635795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4" name="Parallelogram 13">
              <a:extLst>
                <a:ext uri="{FF2B5EF4-FFF2-40B4-BE49-F238E27FC236}">
                  <a16:creationId xmlns:a16="http://schemas.microsoft.com/office/drawing/2014/main" id="{5488485A-AA6A-D947-5A19-E4540A48FED4}"/>
                </a:ext>
              </a:extLst>
            </p:cNvPr>
            <p:cNvSpPr/>
            <p:nvPr/>
          </p:nvSpPr>
          <p:spPr>
            <a:xfrm>
              <a:off x="707233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28DCFEC1-895A-98B6-C425-F178BBA1B80E}"/>
                </a:ext>
              </a:extLst>
            </p:cNvPr>
            <p:cNvSpPr/>
            <p:nvPr/>
          </p:nvSpPr>
          <p:spPr>
            <a:xfrm>
              <a:off x="7786710" y="3643314"/>
              <a:ext cx="357190" cy="1214446"/>
            </a:xfrm>
            <a:prstGeom prst="parallelogram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136DF2A-BDCF-E9F3-976E-6C56EE809B0C}"/>
              </a:ext>
            </a:extLst>
          </p:cNvPr>
          <p:cNvSpPr/>
          <p:nvPr/>
        </p:nvSpPr>
        <p:spPr>
          <a:xfrm>
            <a:off x="1071538" y="4786322"/>
            <a:ext cx="7215238" cy="2857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B1D41-0E9A-030F-6502-766616B18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Nucleotides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AD802-F8B4-4D74-5DE4-4FF7C9FFFD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  <p:grpSp>
        <p:nvGrpSpPr>
          <p:cNvPr id="4" name="Group 43">
            <a:extLst>
              <a:ext uri="{FF2B5EF4-FFF2-40B4-BE49-F238E27FC236}">
                <a16:creationId xmlns:a16="http://schemas.microsoft.com/office/drawing/2014/main" id="{A59F4042-7D7D-1F71-EE05-554AFA4484DE}"/>
              </a:ext>
            </a:extLst>
          </p:cNvPr>
          <p:cNvGrpSpPr>
            <a:grpSpLocks/>
          </p:cNvGrpSpPr>
          <p:nvPr/>
        </p:nvGrpSpPr>
        <p:grpSpPr bwMode="auto">
          <a:xfrm>
            <a:off x="571500" y="1571625"/>
            <a:ext cx="4286250" cy="1800225"/>
            <a:chOff x="571472" y="1571612"/>
            <a:chExt cx="4286248" cy="1800000"/>
          </a:xfrm>
        </p:grpSpPr>
        <p:grpSp>
          <p:nvGrpSpPr>
            <p:cNvPr id="9249" name="Group 32">
              <a:extLst>
                <a:ext uri="{FF2B5EF4-FFF2-40B4-BE49-F238E27FC236}">
                  <a16:creationId xmlns:a16="http://schemas.microsoft.com/office/drawing/2014/main" id="{478D4DC6-A74E-DC66-FB1E-514D859B491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71472" y="1571612"/>
              <a:ext cx="3750000" cy="1800000"/>
              <a:chOff x="500034" y="1142984"/>
              <a:chExt cx="3714776" cy="1785950"/>
            </a:xfrm>
          </p:grpSpPr>
          <p:grpSp>
            <p:nvGrpSpPr>
              <p:cNvPr id="9251" name="Group 16">
                <a:extLst>
                  <a:ext uri="{FF2B5EF4-FFF2-40B4-BE49-F238E27FC236}">
                    <a16:creationId xmlns:a16="http://schemas.microsoft.com/office/drawing/2014/main" id="{24303D16-345B-1579-FDB9-372DCF316F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0003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C504FA94-2F43-31A8-D8D9-156660CD589F}"/>
                    </a:ext>
                  </a:extLst>
                </p:cNvPr>
                <p:cNvSpPr/>
                <p:nvPr/>
              </p:nvSpPr>
              <p:spPr>
                <a:xfrm>
                  <a:off x="857224" y="2071680"/>
                  <a:ext cx="1500505" cy="1427565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37" name="Regular Pentagon 36">
                  <a:extLst>
                    <a:ext uri="{FF2B5EF4-FFF2-40B4-BE49-F238E27FC236}">
                      <a16:creationId xmlns:a16="http://schemas.microsoft.com/office/drawing/2014/main" id="{DA62228E-C012-2067-915B-0617AD5B5DFE}"/>
                    </a:ext>
                  </a:extLst>
                </p:cNvPr>
                <p:cNvSpPr/>
                <p:nvPr/>
              </p:nvSpPr>
              <p:spPr>
                <a:xfrm>
                  <a:off x="2715735" y="3428814"/>
                  <a:ext cx="1926996" cy="171470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EB5ACFD1-E7A9-E945-DE7B-641CC41FD2D4}"/>
                    </a:ext>
                  </a:extLst>
                </p:cNvPr>
                <p:cNvCxnSpPr>
                  <a:stCxn id="37" idx="1"/>
                  <a:endCxn id="36" idx="5"/>
                </p:cNvCxnSpPr>
                <p:nvPr/>
              </p:nvCxnSpPr>
              <p:spPr>
                <a:xfrm rot="10800000">
                  <a:off x="2136701" y="3290662"/>
                  <a:ext cx="579033" cy="793694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>
                  <a:extLst>
                    <a:ext uri="{FF2B5EF4-FFF2-40B4-BE49-F238E27FC236}">
                      <a16:creationId xmlns:a16="http://schemas.microsoft.com/office/drawing/2014/main" id="{1F0082A0-82FB-4FE9-F93F-AC9EB04EF7E2}"/>
                    </a:ext>
                  </a:extLst>
                </p:cNvPr>
                <p:cNvCxnSpPr>
                  <a:stCxn id="37" idx="5"/>
                </p:cNvCxnSpPr>
                <p:nvPr/>
              </p:nvCxnSpPr>
              <p:spPr>
                <a:xfrm flipV="1">
                  <a:off x="4642731" y="4000381"/>
                  <a:ext cx="1214102" cy="83975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5" name="Pentagon 34">
                <a:extLst>
                  <a:ext uri="{FF2B5EF4-FFF2-40B4-BE49-F238E27FC236}">
                    <a16:creationId xmlns:a16="http://schemas.microsoft.com/office/drawing/2014/main" id="{C2CF8B51-AC4A-14EF-564C-F4645D95BC4E}"/>
                  </a:ext>
                </a:extLst>
              </p:cNvPr>
              <p:cNvSpPr/>
              <p:nvPr/>
            </p:nvSpPr>
            <p:spPr>
              <a:xfrm>
                <a:off x="3000448" y="1500489"/>
                <a:ext cx="1214038" cy="785881"/>
              </a:xfrm>
              <a:prstGeom prst="homePlat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A</a:t>
                </a:r>
                <a:endParaRPr lang="en-CA" sz="1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sp>
          <p:nvSpPr>
            <p:cNvPr id="9250" name="TextBox 39">
              <a:extLst>
                <a:ext uri="{FF2B5EF4-FFF2-40B4-BE49-F238E27FC236}">
                  <a16:creationId xmlns:a16="http://schemas.microsoft.com/office/drawing/2014/main" id="{28E15A7B-BD9E-17B8-32AD-9C23104406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0298" y="2714620"/>
              <a:ext cx="235742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CA" altLang="en-US" sz="3200" b="1">
                  <a:solidFill>
                    <a:srgbClr val="FFFFFF"/>
                  </a:solidFill>
                  <a:latin typeface="Constantia" panose="02030602050306030303" pitchFamily="18" charset="0"/>
                </a:rPr>
                <a:t>Adenine</a:t>
              </a:r>
              <a:endParaRPr lang="en-CA" altLang="en-US" b="1">
                <a:solidFill>
                  <a:srgbClr val="FFFFFF"/>
                </a:solidFill>
                <a:latin typeface="Constantia" panose="02030602050306030303" pitchFamily="18" charset="0"/>
              </a:endParaRPr>
            </a:p>
          </p:txBody>
        </p:sp>
      </p:grpSp>
      <p:grpSp>
        <p:nvGrpSpPr>
          <p:cNvPr id="7" name="Group 44">
            <a:extLst>
              <a:ext uri="{FF2B5EF4-FFF2-40B4-BE49-F238E27FC236}">
                <a16:creationId xmlns:a16="http://schemas.microsoft.com/office/drawing/2014/main" id="{8E40588A-8C25-CF1F-DC73-EBE59CCCC83E}"/>
              </a:ext>
            </a:extLst>
          </p:cNvPr>
          <p:cNvGrpSpPr>
            <a:grpSpLocks/>
          </p:cNvGrpSpPr>
          <p:nvPr/>
        </p:nvGrpSpPr>
        <p:grpSpPr bwMode="auto">
          <a:xfrm>
            <a:off x="5000625" y="1571625"/>
            <a:ext cx="4143375" cy="1800225"/>
            <a:chOff x="5000628" y="1571612"/>
            <a:chExt cx="4143372" cy="1800000"/>
          </a:xfrm>
        </p:grpSpPr>
        <p:grpSp>
          <p:nvGrpSpPr>
            <p:cNvPr id="9240" name="Group 16">
              <a:extLst>
                <a:ext uri="{FF2B5EF4-FFF2-40B4-BE49-F238E27FC236}">
                  <a16:creationId xmlns:a16="http://schemas.microsoft.com/office/drawing/2014/main" id="{ECE16631-CEB2-B272-DB23-8BEE03EB7FA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000628" y="1571612"/>
              <a:ext cx="3600000" cy="1800000"/>
              <a:chOff x="5143504" y="1142984"/>
              <a:chExt cx="3643338" cy="1785950"/>
            </a:xfrm>
          </p:grpSpPr>
          <p:grpSp>
            <p:nvGrpSpPr>
              <p:cNvPr id="9242" name="Group 32">
                <a:extLst>
                  <a:ext uri="{FF2B5EF4-FFF2-40B4-BE49-F238E27FC236}">
                    <a16:creationId xmlns:a16="http://schemas.microsoft.com/office/drawing/2014/main" id="{E0B15DB7-D1F8-0DDF-813B-F03764EE0A2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197C18A4-043A-7ACA-806E-778BAA7348BA}"/>
                    </a:ext>
                  </a:extLst>
                </p:cNvPr>
                <p:cNvSpPr/>
                <p:nvPr/>
              </p:nvSpPr>
              <p:spPr>
                <a:xfrm>
                  <a:off x="857224" y="2071680"/>
                  <a:ext cx="1501163" cy="1427565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22" name="Regular Pentagon 21">
                  <a:extLst>
                    <a:ext uri="{FF2B5EF4-FFF2-40B4-BE49-F238E27FC236}">
                      <a16:creationId xmlns:a16="http://schemas.microsoft.com/office/drawing/2014/main" id="{C26F39A4-5E17-1BA1-67D0-B576B6EE351B}"/>
                    </a:ext>
                  </a:extLst>
                </p:cNvPr>
                <p:cNvSpPr/>
                <p:nvPr/>
              </p:nvSpPr>
              <p:spPr>
                <a:xfrm>
                  <a:off x="2714595" y="3428814"/>
                  <a:ext cx="1933702" cy="171470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FA53DB79-1536-4EA8-7C19-73B7358A5641}"/>
                    </a:ext>
                  </a:extLst>
                </p:cNvPr>
                <p:cNvCxnSpPr>
                  <a:stCxn id="22" idx="1"/>
                  <a:endCxn id="21" idx="5"/>
                </p:cNvCxnSpPr>
                <p:nvPr/>
              </p:nvCxnSpPr>
              <p:spPr>
                <a:xfrm rot="10800000">
                  <a:off x="2138938" y="3290662"/>
                  <a:ext cx="575657" cy="793694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>
                  <a:extLst>
                    <a:ext uri="{FF2B5EF4-FFF2-40B4-BE49-F238E27FC236}">
                      <a16:creationId xmlns:a16="http://schemas.microsoft.com/office/drawing/2014/main" id="{761DA1FC-F254-3515-D05C-C0F750EDB9D2}"/>
                    </a:ext>
                  </a:extLst>
                </p:cNvPr>
                <p:cNvCxnSpPr>
                  <a:stCxn id="22" idx="5"/>
                </p:cNvCxnSpPr>
                <p:nvPr/>
              </p:nvCxnSpPr>
              <p:spPr>
                <a:xfrm flipV="1">
                  <a:off x="4648297" y="4000381"/>
                  <a:ext cx="1214924" cy="83975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7EB47ADB-CBD6-A2E3-BB0F-405C3A235347}"/>
                  </a:ext>
                </a:extLst>
              </p:cNvPr>
              <p:cNvSpPr/>
              <p:nvPr/>
            </p:nvSpPr>
            <p:spPr>
              <a:xfrm>
                <a:off x="7572698" y="1500489"/>
                <a:ext cx="571953" cy="78588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0" name="Chevron 19">
                <a:extLst>
                  <a:ext uri="{FF2B5EF4-FFF2-40B4-BE49-F238E27FC236}">
                    <a16:creationId xmlns:a16="http://schemas.microsoft.com/office/drawing/2014/main" id="{C9DC69CF-F5EC-9122-41F6-4493CDC68AC4}"/>
                  </a:ext>
                </a:extLst>
              </p:cNvPr>
              <p:cNvSpPr/>
              <p:nvPr/>
            </p:nvSpPr>
            <p:spPr>
              <a:xfrm flipH="1">
                <a:off x="7572698" y="1500489"/>
                <a:ext cx="1214597" cy="785881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T</a:t>
                </a:r>
                <a:endParaRPr lang="en-CA" sz="1200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sp>
          <p:nvSpPr>
            <p:cNvPr id="9241" name="TextBox 40">
              <a:extLst>
                <a:ext uri="{FF2B5EF4-FFF2-40B4-BE49-F238E27FC236}">
                  <a16:creationId xmlns:a16="http://schemas.microsoft.com/office/drawing/2014/main" id="{356CE154-D6CB-3471-BB3D-426543EB5D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6578" y="2786058"/>
              <a:ext cx="235742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CA" altLang="en-US" sz="3200" b="1">
                  <a:solidFill>
                    <a:srgbClr val="FFFFFF"/>
                  </a:solidFill>
                  <a:latin typeface="Constantia" panose="02030602050306030303" pitchFamily="18" charset="0"/>
                </a:rPr>
                <a:t>Thymine</a:t>
              </a:r>
              <a:endParaRPr lang="en-CA" altLang="en-US" b="1">
                <a:solidFill>
                  <a:srgbClr val="FFFFFF"/>
                </a:solidFill>
                <a:latin typeface="Constantia" panose="02030602050306030303" pitchFamily="18" charset="0"/>
              </a:endParaRPr>
            </a:p>
          </p:txBody>
        </p:sp>
      </p:grpSp>
      <p:grpSp>
        <p:nvGrpSpPr>
          <p:cNvPr id="10" name="Group 46">
            <a:extLst>
              <a:ext uri="{FF2B5EF4-FFF2-40B4-BE49-F238E27FC236}">
                <a16:creationId xmlns:a16="http://schemas.microsoft.com/office/drawing/2014/main" id="{5A565C16-5DB3-F15F-D55F-073D6AF27D82}"/>
              </a:ext>
            </a:extLst>
          </p:cNvPr>
          <p:cNvGrpSpPr>
            <a:grpSpLocks/>
          </p:cNvGrpSpPr>
          <p:nvPr/>
        </p:nvGrpSpPr>
        <p:grpSpPr bwMode="auto">
          <a:xfrm>
            <a:off x="5000625" y="4214813"/>
            <a:ext cx="4349750" cy="1800225"/>
            <a:chOff x="5000628" y="4214818"/>
            <a:chExt cx="4350000" cy="1800000"/>
          </a:xfrm>
        </p:grpSpPr>
        <p:grpSp>
          <p:nvGrpSpPr>
            <p:cNvPr id="9231" name="Group 24">
              <a:extLst>
                <a:ext uri="{FF2B5EF4-FFF2-40B4-BE49-F238E27FC236}">
                  <a16:creationId xmlns:a16="http://schemas.microsoft.com/office/drawing/2014/main" id="{62554867-C772-B95C-2CC8-FDB5AECDEF7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000628" y="4214818"/>
              <a:ext cx="4350000" cy="1800000"/>
              <a:chOff x="5143504" y="4357694"/>
              <a:chExt cx="4357718" cy="1785950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6799C595-F4DC-52BF-51B8-2DE8CB5A831F}"/>
                  </a:ext>
                </a:extLst>
              </p:cNvPr>
              <p:cNvSpPr/>
              <p:nvPr/>
            </p:nvSpPr>
            <p:spPr>
              <a:xfrm>
                <a:off x="7572058" y="4642753"/>
                <a:ext cx="1215072" cy="858327"/>
              </a:xfrm>
              <a:prstGeom prst="rect">
                <a:avLst/>
              </a:prstGeom>
              <a:solidFill>
                <a:srgbClr val="E31B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    G</a:t>
                </a:r>
                <a:endParaRPr lang="en-CA" sz="3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grpSp>
            <p:nvGrpSpPr>
              <p:cNvPr id="9234" name="Group 24">
                <a:extLst>
                  <a:ext uri="{FF2B5EF4-FFF2-40B4-BE49-F238E27FC236}">
                    <a16:creationId xmlns:a16="http://schemas.microsoft.com/office/drawing/2014/main" id="{48B0ABCB-BC5B-468B-F281-969FC26575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435769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8E93ACD0-D3A1-E350-613D-7DFFA138C69F}"/>
                    </a:ext>
                  </a:extLst>
                </p:cNvPr>
                <p:cNvSpPr/>
                <p:nvPr/>
              </p:nvSpPr>
              <p:spPr>
                <a:xfrm>
                  <a:off x="857224" y="2071680"/>
                  <a:ext cx="1498619" cy="142756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30" name="Regular Pentagon 29">
                  <a:extLst>
                    <a:ext uri="{FF2B5EF4-FFF2-40B4-BE49-F238E27FC236}">
                      <a16:creationId xmlns:a16="http://schemas.microsoft.com/office/drawing/2014/main" id="{01BE6FE2-0C58-BAFF-A4CC-A4C8D53A5982}"/>
                    </a:ext>
                  </a:extLst>
                </p:cNvPr>
                <p:cNvSpPr/>
                <p:nvPr/>
              </p:nvSpPr>
              <p:spPr>
                <a:xfrm>
                  <a:off x="2714755" y="3428813"/>
                  <a:ext cx="1926795" cy="1714703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31" name="Straight Connector 30">
                  <a:extLst>
                    <a:ext uri="{FF2B5EF4-FFF2-40B4-BE49-F238E27FC236}">
                      <a16:creationId xmlns:a16="http://schemas.microsoft.com/office/drawing/2014/main" id="{039BA912-B3C6-2BED-8F76-B05E598F639E}"/>
                    </a:ext>
                  </a:extLst>
                </p:cNvPr>
                <p:cNvCxnSpPr>
                  <a:stCxn id="30" idx="1"/>
                  <a:endCxn id="29" idx="5"/>
                </p:cNvCxnSpPr>
                <p:nvPr/>
              </p:nvCxnSpPr>
              <p:spPr>
                <a:xfrm rot="10800000">
                  <a:off x="2138607" y="3290662"/>
                  <a:ext cx="576149" cy="793692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D7F5CC4F-C943-9002-22B6-BCE32F208505}"/>
                    </a:ext>
                  </a:extLst>
                </p:cNvPr>
                <p:cNvCxnSpPr>
                  <a:stCxn id="30" idx="5"/>
                </p:cNvCxnSpPr>
                <p:nvPr/>
              </p:nvCxnSpPr>
              <p:spPr>
                <a:xfrm flipV="1">
                  <a:off x="4641551" y="4000381"/>
                  <a:ext cx="1215266" cy="83973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 useBgFill="1">
            <p:nvSpPr>
              <p:cNvPr id="28" name="Flowchart: Delay 27">
                <a:extLst>
                  <a:ext uri="{FF2B5EF4-FFF2-40B4-BE49-F238E27FC236}">
                    <a16:creationId xmlns:a16="http://schemas.microsoft.com/office/drawing/2014/main" id="{0DA8C897-1914-320D-7447-85CC28C49815}"/>
                  </a:ext>
                </a:extLst>
              </p:cNvPr>
              <p:cNvSpPr/>
              <p:nvPr/>
            </p:nvSpPr>
            <p:spPr>
              <a:xfrm flipH="1">
                <a:off x="8357719" y="4642753"/>
                <a:ext cx="1143503" cy="861477"/>
              </a:xfrm>
              <a:prstGeom prst="flowChartDelay">
                <a:avLst/>
              </a:prstGeom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sp>
          <p:nvSpPr>
            <p:cNvPr id="9232" name="TextBox 41">
              <a:extLst>
                <a:ext uri="{FF2B5EF4-FFF2-40B4-BE49-F238E27FC236}">
                  <a16:creationId xmlns:a16="http://schemas.microsoft.com/office/drawing/2014/main" id="{47B18520-9C7D-5E22-3F16-EF552B8B09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6578" y="5357826"/>
              <a:ext cx="235742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CA" altLang="en-US" sz="3200" b="1">
                  <a:solidFill>
                    <a:srgbClr val="FFFFFF"/>
                  </a:solidFill>
                  <a:latin typeface="Constantia" panose="02030602050306030303" pitchFamily="18" charset="0"/>
                </a:rPr>
                <a:t>Guanine</a:t>
              </a:r>
              <a:endParaRPr lang="en-CA" altLang="en-US" b="1">
                <a:solidFill>
                  <a:srgbClr val="FFFFFF"/>
                </a:solidFill>
                <a:latin typeface="Constantia" panose="02030602050306030303" pitchFamily="18" charset="0"/>
              </a:endParaRPr>
            </a:p>
          </p:txBody>
        </p:sp>
      </p:grpSp>
      <p:grpSp>
        <p:nvGrpSpPr>
          <p:cNvPr id="18" name="Group 45">
            <a:extLst>
              <a:ext uri="{FF2B5EF4-FFF2-40B4-BE49-F238E27FC236}">
                <a16:creationId xmlns:a16="http://schemas.microsoft.com/office/drawing/2014/main" id="{AEF95104-5B5C-003E-7E2E-138A30664B5D}"/>
              </a:ext>
            </a:extLst>
          </p:cNvPr>
          <p:cNvGrpSpPr>
            <a:grpSpLocks/>
          </p:cNvGrpSpPr>
          <p:nvPr/>
        </p:nvGrpSpPr>
        <p:grpSpPr bwMode="auto">
          <a:xfrm>
            <a:off x="571500" y="4214813"/>
            <a:ext cx="4286250" cy="1800225"/>
            <a:chOff x="571472" y="4214818"/>
            <a:chExt cx="4286248" cy="1800000"/>
          </a:xfrm>
        </p:grpSpPr>
        <p:grpSp>
          <p:nvGrpSpPr>
            <p:cNvPr id="9224" name="Group 10">
              <a:extLst>
                <a:ext uri="{FF2B5EF4-FFF2-40B4-BE49-F238E27FC236}">
                  <a16:creationId xmlns:a16="http://schemas.microsoft.com/office/drawing/2014/main" id="{3216B9E3-0FE6-ED6C-2404-C74D2767445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571472" y="4214818"/>
              <a:ext cx="3600000" cy="1800000"/>
              <a:chOff x="857224" y="2071678"/>
              <a:chExt cx="6929486" cy="3071834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85BF50F6-14AB-EE44-DC2C-5724DD338E08}"/>
                  </a:ext>
                </a:extLst>
              </p:cNvPr>
              <p:cNvSpPr/>
              <p:nvPr/>
            </p:nvSpPr>
            <p:spPr>
              <a:xfrm>
                <a:off x="857224" y="2071678"/>
                <a:ext cx="1500354" cy="142756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>
            <p:nvSpPr>
              <p:cNvPr id="13" name="Regular Pentagon 12">
                <a:extLst>
                  <a:ext uri="{FF2B5EF4-FFF2-40B4-BE49-F238E27FC236}">
                    <a16:creationId xmlns:a16="http://schemas.microsoft.com/office/drawing/2014/main" id="{2DCB6DBA-81AD-1598-8EC1-2DA908A05A75}"/>
                  </a:ext>
                </a:extLst>
              </p:cNvPr>
              <p:cNvSpPr/>
              <p:nvPr/>
            </p:nvSpPr>
            <p:spPr>
              <a:xfrm>
                <a:off x="2715095" y="3428810"/>
                <a:ext cx="1928153" cy="1714702"/>
              </a:xfrm>
              <a:prstGeom prst="pentagon">
                <a:avLst/>
              </a:prstGeom>
              <a:gradFill flip="none" rotWithShape="1">
                <a:gsLst>
                  <a:gs pos="0">
                    <a:srgbClr val="008000">
                      <a:shade val="30000"/>
                      <a:satMod val="115000"/>
                    </a:srgbClr>
                  </a:gs>
                  <a:gs pos="50000">
                    <a:srgbClr val="008000">
                      <a:shade val="67500"/>
                      <a:satMod val="115000"/>
                    </a:srgbClr>
                  </a:gs>
                  <a:gs pos="100000">
                    <a:srgbClr val="0080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>
            <p:nvSpPr>
              <p:cNvPr id="14" name="Flowchart: Delay 13">
                <a:extLst>
                  <a:ext uri="{FF2B5EF4-FFF2-40B4-BE49-F238E27FC236}">
                    <a16:creationId xmlns:a16="http://schemas.microsoft.com/office/drawing/2014/main" id="{D7186186-0A24-68EE-47C4-B6ED1373EDA8}"/>
                  </a:ext>
                </a:extLst>
              </p:cNvPr>
              <p:cNvSpPr/>
              <p:nvPr/>
            </p:nvSpPr>
            <p:spPr>
              <a:xfrm>
                <a:off x="5859421" y="2643244"/>
                <a:ext cx="1928152" cy="1357134"/>
              </a:xfrm>
              <a:prstGeom prst="flowChartDelay">
                <a:avLst/>
              </a:prstGeom>
              <a:solidFill>
                <a:srgbClr val="7030A0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C</a:t>
                </a: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E44E6928-B522-7B15-C96C-F2FC7C425F96}"/>
                  </a:ext>
                </a:extLst>
              </p:cNvPr>
              <p:cNvCxnSpPr>
                <a:stCxn id="13" idx="1"/>
                <a:endCxn id="12" idx="5"/>
              </p:cNvCxnSpPr>
              <p:nvPr/>
            </p:nvCxnSpPr>
            <p:spPr>
              <a:xfrm rot="10800000">
                <a:off x="2137567" y="3290660"/>
                <a:ext cx="577528" cy="793692"/>
              </a:xfrm>
              <a:prstGeom prst="line">
                <a:avLst/>
              </a:prstGeom>
              <a:ln w="381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48B7A13-9FF2-31ED-DE13-A74FA0C1CE9C}"/>
                  </a:ext>
                </a:extLst>
              </p:cNvPr>
              <p:cNvCxnSpPr>
                <a:stCxn id="13" idx="5"/>
              </p:cNvCxnSpPr>
              <p:nvPr/>
            </p:nvCxnSpPr>
            <p:spPr>
              <a:xfrm flipV="1">
                <a:off x="4643249" y="4000378"/>
                <a:ext cx="1216172" cy="83973"/>
              </a:xfrm>
              <a:prstGeom prst="line">
                <a:avLst/>
              </a:prstGeom>
              <a:ln w="381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225" name="TextBox 42">
              <a:extLst>
                <a:ext uri="{FF2B5EF4-FFF2-40B4-BE49-F238E27FC236}">
                  <a16:creationId xmlns:a16="http://schemas.microsoft.com/office/drawing/2014/main" id="{D1FAEEAD-6C8C-9792-52BF-D8278AD4B6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0298" y="5429264"/>
              <a:ext cx="235742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Garamond" panose="02020404030301010803" pitchFamily="18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CA" altLang="en-US" sz="3200" b="1">
                  <a:solidFill>
                    <a:srgbClr val="FFFFFF"/>
                  </a:solidFill>
                  <a:latin typeface="Constantia" panose="02030602050306030303" pitchFamily="18" charset="0"/>
                </a:rPr>
                <a:t>Cytosine</a:t>
              </a:r>
              <a:endParaRPr lang="en-CA" altLang="en-US" b="1">
                <a:solidFill>
                  <a:srgbClr val="FFFFFF"/>
                </a:solidFill>
                <a:latin typeface="Constantia" panose="02030602050306030303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BDCBF-25F9-A80B-42CE-32CA15E86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Nucleotides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A13A5-402B-E31C-0C87-220D87020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Each base will only bond with </a:t>
            </a:r>
            <a:r>
              <a:rPr lang="en-CA" dirty="0">
                <a:solidFill>
                  <a:srgbClr val="FFFF00"/>
                </a:solidFill>
              </a:rPr>
              <a:t>one</a:t>
            </a:r>
            <a:r>
              <a:rPr lang="en-CA" dirty="0"/>
              <a:t> other specific base.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6270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Adenine (A)</a:t>
            </a:r>
          </a:p>
          <a:p>
            <a:pPr marL="6270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Thymine (T)</a:t>
            </a:r>
          </a:p>
          <a:p>
            <a:pPr marL="6270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6270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Cytosine (C)</a:t>
            </a:r>
          </a:p>
          <a:p>
            <a:pPr marL="627063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Guanine (G)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B9514FD9-3D6F-5F26-E002-8A247467D519}"/>
              </a:ext>
            </a:extLst>
          </p:cNvPr>
          <p:cNvSpPr/>
          <p:nvPr/>
        </p:nvSpPr>
        <p:spPr>
          <a:xfrm>
            <a:off x="3357563" y="3214688"/>
            <a:ext cx="428625" cy="1143000"/>
          </a:xfrm>
          <a:prstGeom prst="rightBrac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DB12E199-E46A-892F-46C7-E198BC8D351B}"/>
              </a:ext>
            </a:extLst>
          </p:cNvPr>
          <p:cNvSpPr/>
          <p:nvPr/>
        </p:nvSpPr>
        <p:spPr>
          <a:xfrm>
            <a:off x="3357563" y="5000625"/>
            <a:ext cx="428625" cy="1143000"/>
          </a:xfrm>
          <a:prstGeom prst="rightBrac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DD36B7-81EB-6BE9-8482-0166D1401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3500438"/>
            <a:ext cx="3571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CA" altLang="en-US" sz="3200" dirty="0">
                <a:solidFill>
                  <a:srgbClr val="FFFF00"/>
                </a:solidFill>
                <a:latin typeface="Constantia" panose="02030602050306030303" pitchFamily="18" charset="0"/>
              </a:rPr>
              <a:t>Form a base pair.</a:t>
            </a:r>
            <a:endParaRPr lang="en-CA" altLang="en-US" dirty="0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ADC7B2-F1F9-322D-79C7-CC46CC398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5286375"/>
            <a:ext cx="3571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CA" altLang="en-US" sz="3200">
                <a:solidFill>
                  <a:srgbClr val="FFFF00"/>
                </a:solidFill>
                <a:latin typeface="Constantia" panose="02030602050306030303" pitchFamily="18" charset="0"/>
              </a:rPr>
              <a:t>Form a base pair.</a:t>
            </a:r>
            <a:endParaRPr lang="en-CA" altLang="en-US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37DE8171-8D7B-F76D-A954-8DDA2161C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250" y="274638"/>
            <a:ext cx="8699500" cy="822325"/>
          </a:xfrm>
        </p:spPr>
        <p:txBody>
          <a:bodyPr tIns="0" anchor="t"/>
          <a:lstStyle/>
          <a:p>
            <a:pPr eaLnBrk="1" hangingPunct="1">
              <a:lnSpc>
                <a:spcPct val="95000"/>
              </a:lnSpc>
            </a:pPr>
            <a:r>
              <a:rPr lang="en-US" altLang="en-US" sz="4900" u="sng">
                <a:solidFill>
                  <a:schemeClr val="hlink"/>
                </a:solidFill>
                <a:latin typeface="Arial" panose="020B0604020202020204" pitchFamily="34" charset="0"/>
              </a:rPr>
              <a:t>Base-Pair Rule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D7B63CD-242E-341C-9526-3833499B0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588" y="1179513"/>
            <a:ext cx="4525962" cy="1798637"/>
          </a:xfrm>
        </p:spPr>
        <p:txBody>
          <a:bodyPr lIns="0" tIns="0" rIns="0" bIns="0"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800">
                <a:solidFill>
                  <a:schemeClr val="hlink"/>
                </a:solidFill>
                <a:latin typeface="Arial" panose="020B0604020202020204" pitchFamily="34" charset="0"/>
              </a:rPr>
              <a:t>Adenine &lt;==&gt; Thymine</a:t>
            </a:r>
            <a:endParaRPr lang="en-US" altLang="en-US" sz="2600">
              <a:solidFill>
                <a:schemeClr val="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2800">
              <a:solidFill>
                <a:schemeClr val="hlink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800">
                <a:solidFill>
                  <a:schemeClr val="hlink"/>
                </a:solidFill>
                <a:latin typeface="Arial" panose="020B0604020202020204" pitchFamily="34" charset="0"/>
              </a:rPr>
              <a:t>Guanine &lt;==&gt; Cytosine</a:t>
            </a: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CC9E1459-51E1-ECDC-E628-6C779D621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844550"/>
            <a:ext cx="4030662" cy="601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>
            <a:extLst>
              <a:ext uri="{FF2B5EF4-FFF2-40B4-BE49-F238E27FC236}">
                <a16:creationId xmlns:a16="http://schemas.microsoft.com/office/drawing/2014/main" id="{21DB0CF3-2154-0C11-753B-E8F80F782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3500438"/>
            <a:ext cx="4249737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22325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 defTabSz="822325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 defTabSz="822325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 defTabSz="822325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 defTabSz="822325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defTabSz="822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defTabSz="822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defTabSz="822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defTabSz="822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</a:pPr>
            <a:r>
              <a:rPr lang="en-US" altLang="en-US" sz="3200" dirty="0">
                <a:solidFill>
                  <a:schemeClr val="hlink"/>
                </a:solidFill>
                <a:latin typeface="Arial" panose="020B0604020202020204" pitchFamily="34" charset="0"/>
              </a:rPr>
              <a:t>The sides of the DNA ladder are </a:t>
            </a:r>
            <a:r>
              <a:rPr lang="en-US" altLang="en-US" sz="3200" u="sng" dirty="0">
                <a:solidFill>
                  <a:schemeClr val="hlink"/>
                </a:solidFill>
                <a:latin typeface="Arial" panose="020B0604020202020204" pitchFamily="34" charset="0"/>
              </a:rPr>
              <a:t>phosphate</a:t>
            </a:r>
            <a:r>
              <a:rPr lang="en-US" altLang="en-US" sz="3200" dirty="0">
                <a:solidFill>
                  <a:schemeClr val="hlink"/>
                </a:solidFill>
                <a:latin typeface="Arial" panose="020B0604020202020204" pitchFamily="34" charset="0"/>
              </a:rPr>
              <a:t> &amp; </a:t>
            </a:r>
            <a:r>
              <a:rPr lang="en-US" altLang="en-US" sz="3200" u="sng" dirty="0">
                <a:solidFill>
                  <a:schemeClr val="hlink"/>
                </a:solidFill>
                <a:latin typeface="Arial" panose="020B0604020202020204" pitchFamily="34" charset="0"/>
              </a:rPr>
              <a:t>sugar</a:t>
            </a:r>
            <a:r>
              <a:rPr lang="en-US" altLang="en-US" sz="3200" dirty="0">
                <a:solidFill>
                  <a:schemeClr val="hlink"/>
                </a:solidFill>
                <a:latin typeface="Arial" panose="020B0604020202020204" pitchFamily="34" charset="0"/>
              </a:rPr>
              <a:t> held together by  </a:t>
            </a:r>
            <a:r>
              <a:rPr lang="en-US" altLang="en-US" sz="3200" u="sng" dirty="0">
                <a:solidFill>
                  <a:schemeClr val="hlink"/>
                </a:solidFill>
                <a:latin typeface="Arial" panose="020B0604020202020204" pitchFamily="34" charset="0"/>
              </a:rPr>
              <a:t>hydrogen bonds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 descr="صورة تحتوي على نص, لقطة شاشة, الخط, أزرق كهربائي&#10;&#10;تم إنشاء الوصف تلقائياً">
            <a:extLst>
              <a:ext uri="{FF2B5EF4-FFF2-40B4-BE49-F238E27FC236}">
                <a16:creationId xmlns:a16="http://schemas.microsoft.com/office/drawing/2014/main" id="{243403AA-E4C1-1011-92F8-48A052348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0" y="397426"/>
            <a:ext cx="7574720" cy="5675104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57F1FD40-CDA0-1DDB-9E02-94313F2B4664}"/>
              </a:ext>
            </a:extLst>
          </p:cNvPr>
          <p:cNvSpPr txBox="1"/>
          <p:nvPr/>
        </p:nvSpPr>
        <p:spPr>
          <a:xfrm>
            <a:off x="611560" y="1124744"/>
            <a:ext cx="576064" cy="7920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rtlCol="1">
            <a:spAutoFit/>
          </a:bodyPr>
          <a:lstStyle/>
          <a:p>
            <a:endParaRPr lang="ar-EG" dirty="0">
              <a:solidFill>
                <a:schemeClr val="tx2">
                  <a:lumMod val="25000"/>
                </a:schemeClr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33870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20DD3-BA8A-2CA8-5B98-AF072C5A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DNA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5088C-2C63-7972-4D3E-59FFFF8D3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Because of this </a:t>
            </a:r>
            <a:r>
              <a:rPr lang="en-CA" dirty="0">
                <a:solidFill>
                  <a:srgbClr val="FFFF00"/>
                </a:solidFill>
              </a:rPr>
              <a:t>complementary</a:t>
            </a:r>
            <a:r>
              <a:rPr lang="en-CA" dirty="0"/>
              <a:t> base pairing, the order of the bases in one strand determines the order of the bases in the other strand.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">
            <a:extLst>
              <a:ext uri="{FF2B5EF4-FFF2-40B4-BE49-F238E27FC236}">
                <a16:creationId xmlns:a16="http://schemas.microsoft.com/office/drawing/2014/main" id="{A8478472-BD7F-8C43-5EC6-4B75BF49FE60}"/>
              </a:ext>
            </a:extLst>
          </p:cNvPr>
          <p:cNvGrpSpPr>
            <a:grpSpLocks/>
          </p:cNvGrpSpPr>
          <p:nvPr/>
        </p:nvGrpSpPr>
        <p:grpSpPr bwMode="auto">
          <a:xfrm>
            <a:off x="5500688" y="500063"/>
            <a:ext cx="2071687" cy="6000750"/>
            <a:chOff x="4143372" y="500042"/>
            <a:chExt cx="2071702" cy="6000792"/>
          </a:xfrm>
        </p:grpSpPr>
        <p:grpSp>
          <p:nvGrpSpPr>
            <p:cNvPr id="13372" name="Group 81">
              <a:extLst>
                <a:ext uri="{FF2B5EF4-FFF2-40B4-BE49-F238E27FC236}">
                  <a16:creationId xmlns:a16="http://schemas.microsoft.com/office/drawing/2014/main" id="{24810184-9A92-F1D3-AFF8-EB4A415F83EE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143372" y="1357298"/>
              <a:ext cx="2071702" cy="857256"/>
              <a:chOff x="5143504" y="4357694"/>
              <a:chExt cx="4357718" cy="1785950"/>
            </a:xfrm>
          </p:grpSpPr>
          <p:grpSp>
            <p:nvGrpSpPr>
              <p:cNvPr id="13411" name="Group 24">
                <a:extLst>
                  <a:ext uri="{FF2B5EF4-FFF2-40B4-BE49-F238E27FC236}">
                    <a16:creationId xmlns:a16="http://schemas.microsoft.com/office/drawing/2014/main" id="{C06B9714-25C3-97D0-DAA4-A7EC6E1B231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435769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86" name="Oval 85">
                  <a:extLst>
                    <a:ext uri="{FF2B5EF4-FFF2-40B4-BE49-F238E27FC236}">
                      <a16:creationId xmlns:a16="http://schemas.microsoft.com/office/drawing/2014/main" id="{C0C5A857-A824-E10F-BD2A-2A37DDD59932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500547" cy="142783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87" name="Regular Pentagon 86">
                  <a:extLst>
                    <a:ext uri="{FF2B5EF4-FFF2-40B4-BE49-F238E27FC236}">
                      <a16:creationId xmlns:a16="http://schemas.microsoft.com/office/drawing/2014/main" id="{2A30C942-1A90-4B2A-CAF4-900F3EC48694}"/>
                    </a:ext>
                  </a:extLst>
                </p:cNvPr>
                <p:cNvSpPr/>
                <p:nvPr/>
              </p:nvSpPr>
              <p:spPr>
                <a:xfrm>
                  <a:off x="2714730" y="3431247"/>
                  <a:ext cx="1923614" cy="1712265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88" name="Straight Connector 87">
                  <a:extLst>
                    <a:ext uri="{FF2B5EF4-FFF2-40B4-BE49-F238E27FC236}">
                      <a16:creationId xmlns:a16="http://schemas.microsoft.com/office/drawing/2014/main" id="{7C000039-536B-F67A-8C5D-0FB8F7699610}"/>
                    </a:ext>
                  </a:extLst>
                </p:cNvPr>
                <p:cNvCxnSpPr>
                  <a:stCxn id="87" idx="1"/>
                  <a:endCxn id="86" idx="5"/>
                </p:cNvCxnSpPr>
                <p:nvPr/>
              </p:nvCxnSpPr>
              <p:spPr>
                <a:xfrm rot="10800000">
                  <a:off x="2139632" y="3289034"/>
                  <a:ext cx="575098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Straight Connector 88">
                  <a:extLst>
                    <a:ext uri="{FF2B5EF4-FFF2-40B4-BE49-F238E27FC236}">
                      <a16:creationId xmlns:a16="http://schemas.microsoft.com/office/drawing/2014/main" id="{0A5620F4-B772-E4D0-3D0A-EE04E871821A}"/>
                    </a:ext>
                  </a:extLst>
                </p:cNvPr>
                <p:cNvCxnSpPr>
                  <a:stCxn id="87" idx="5"/>
                </p:cNvCxnSpPr>
                <p:nvPr/>
              </p:nvCxnSpPr>
              <p:spPr>
                <a:xfrm flipV="1">
                  <a:off x="4638344" y="4000105"/>
                  <a:ext cx="1216304" cy="8533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1AB67142-997B-E0B5-9529-FAF20F01CE94}"/>
                  </a:ext>
                </a:extLst>
              </p:cNvPr>
              <p:cNvSpPr/>
              <p:nvPr/>
            </p:nvSpPr>
            <p:spPr>
              <a:xfrm>
                <a:off x="7571136" y="4642123"/>
                <a:ext cx="1215486" cy="859902"/>
              </a:xfrm>
              <a:prstGeom prst="rect">
                <a:avLst/>
              </a:prstGeom>
              <a:solidFill>
                <a:srgbClr val="E31B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  G</a:t>
                </a:r>
                <a:endParaRPr lang="en-CA" sz="3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 useBgFill="1">
            <p:nvSpPr>
              <p:cNvPr id="85" name="Flowchart: Delay 84">
                <a:extLst>
                  <a:ext uri="{FF2B5EF4-FFF2-40B4-BE49-F238E27FC236}">
                    <a16:creationId xmlns:a16="http://schemas.microsoft.com/office/drawing/2014/main" id="{EFD6FA22-EE21-A08E-59D5-0C6FBD030CBF}"/>
                  </a:ext>
                </a:extLst>
              </p:cNvPr>
              <p:cNvSpPr/>
              <p:nvPr/>
            </p:nvSpPr>
            <p:spPr>
              <a:xfrm flipH="1">
                <a:off x="8359199" y="4642123"/>
                <a:ext cx="1142023" cy="863208"/>
              </a:xfrm>
              <a:prstGeom prst="flowChartDelay">
                <a:avLst/>
              </a:prstGeom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73" name="Group 89">
              <a:extLst>
                <a:ext uri="{FF2B5EF4-FFF2-40B4-BE49-F238E27FC236}">
                  <a16:creationId xmlns:a16="http://schemas.microsoft.com/office/drawing/2014/main" id="{6D5043B0-A253-3851-4E4C-0F3443CCE11E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143372" y="3000372"/>
              <a:ext cx="2071702" cy="857256"/>
              <a:chOff x="5143504" y="4357694"/>
              <a:chExt cx="4357718" cy="1785950"/>
            </a:xfrm>
          </p:grpSpPr>
          <p:grpSp>
            <p:nvGrpSpPr>
              <p:cNvPr id="13404" name="Group 24">
                <a:extLst>
                  <a:ext uri="{FF2B5EF4-FFF2-40B4-BE49-F238E27FC236}">
                    <a16:creationId xmlns:a16="http://schemas.microsoft.com/office/drawing/2014/main" id="{FD23E7C4-C599-6507-00DD-4C0E490B83A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435769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94" name="Oval 93">
                  <a:extLst>
                    <a:ext uri="{FF2B5EF4-FFF2-40B4-BE49-F238E27FC236}">
                      <a16:creationId xmlns:a16="http://schemas.microsoft.com/office/drawing/2014/main" id="{93F8B852-6E37-EA72-5853-C5294B7B5424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500547" cy="142783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95" name="Regular Pentagon 94">
                  <a:extLst>
                    <a:ext uri="{FF2B5EF4-FFF2-40B4-BE49-F238E27FC236}">
                      <a16:creationId xmlns:a16="http://schemas.microsoft.com/office/drawing/2014/main" id="{116AC3B3-1581-9CCA-53ED-0FAE4D4D584D}"/>
                    </a:ext>
                  </a:extLst>
                </p:cNvPr>
                <p:cNvSpPr/>
                <p:nvPr/>
              </p:nvSpPr>
              <p:spPr>
                <a:xfrm>
                  <a:off x="2714730" y="3431251"/>
                  <a:ext cx="1923614" cy="171226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FFB6C646-00D1-6FE8-6CE9-07CFC6174147}"/>
                    </a:ext>
                  </a:extLst>
                </p:cNvPr>
                <p:cNvCxnSpPr>
                  <a:stCxn id="95" idx="1"/>
                  <a:endCxn id="94" idx="5"/>
                </p:cNvCxnSpPr>
                <p:nvPr/>
              </p:nvCxnSpPr>
              <p:spPr>
                <a:xfrm rot="10800000">
                  <a:off x="2139632" y="3289034"/>
                  <a:ext cx="575098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8A0258A2-C281-3447-BFF6-9826B9A045F9}"/>
                    </a:ext>
                  </a:extLst>
                </p:cNvPr>
                <p:cNvCxnSpPr>
                  <a:stCxn id="95" idx="5"/>
                </p:cNvCxnSpPr>
                <p:nvPr/>
              </p:nvCxnSpPr>
              <p:spPr>
                <a:xfrm flipV="1">
                  <a:off x="4638344" y="4000109"/>
                  <a:ext cx="1216304" cy="85327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769710B9-4849-095D-43F2-1264AAD298D9}"/>
                  </a:ext>
                </a:extLst>
              </p:cNvPr>
              <p:cNvSpPr/>
              <p:nvPr/>
            </p:nvSpPr>
            <p:spPr>
              <a:xfrm>
                <a:off x="7571136" y="4642123"/>
                <a:ext cx="1215486" cy="859902"/>
              </a:xfrm>
              <a:prstGeom prst="rect">
                <a:avLst/>
              </a:prstGeom>
              <a:solidFill>
                <a:srgbClr val="E31B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  G</a:t>
                </a:r>
                <a:endParaRPr lang="en-CA" sz="3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 useBgFill="1">
            <p:nvSpPr>
              <p:cNvPr id="93" name="Flowchart: Delay 92">
                <a:extLst>
                  <a:ext uri="{FF2B5EF4-FFF2-40B4-BE49-F238E27FC236}">
                    <a16:creationId xmlns:a16="http://schemas.microsoft.com/office/drawing/2014/main" id="{481DBFC9-3613-F54B-96EE-06FCA78119AD}"/>
                  </a:ext>
                </a:extLst>
              </p:cNvPr>
              <p:cNvSpPr/>
              <p:nvPr/>
            </p:nvSpPr>
            <p:spPr>
              <a:xfrm flipH="1">
                <a:off x="8359199" y="4642123"/>
                <a:ext cx="1142023" cy="863210"/>
              </a:xfrm>
              <a:prstGeom prst="flowChartDelay">
                <a:avLst/>
              </a:prstGeom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74" name="Group 66">
              <a:extLst>
                <a:ext uri="{FF2B5EF4-FFF2-40B4-BE49-F238E27FC236}">
                  <a16:creationId xmlns:a16="http://schemas.microsoft.com/office/drawing/2014/main" id="{275AE2E6-2E81-9747-7FE7-A77CC97B634A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429124" y="2143116"/>
              <a:ext cx="1785950" cy="857256"/>
              <a:chOff x="500034" y="1142984"/>
              <a:chExt cx="3714776" cy="1785950"/>
            </a:xfrm>
          </p:grpSpPr>
          <p:grpSp>
            <p:nvGrpSpPr>
              <p:cNvPr id="13398" name="Group 16">
                <a:extLst>
                  <a:ext uri="{FF2B5EF4-FFF2-40B4-BE49-F238E27FC236}">
                    <a16:creationId xmlns:a16="http://schemas.microsoft.com/office/drawing/2014/main" id="{F7582D2D-B074-B8ED-8DB6-6FD0DC7707A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0003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70" name="Oval 69">
                  <a:extLst>
                    <a:ext uri="{FF2B5EF4-FFF2-40B4-BE49-F238E27FC236}">
                      <a16:creationId xmlns:a16="http://schemas.microsoft.com/office/drawing/2014/main" id="{6FF8B29F-AB51-65BE-A019-9A4588C1ABA6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496892" cy="142783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71" name="Regular Pentagon 70">
                  <a:extLst>
                    <a:ext uri="{FF2B5EF4-FFF2-40B4-BE49-F238E27FC236}">
                      <a16:creationId xmlns:a16="http://schemas.microsoft.com/office/drawing/2014/main" id="{C43CCCD4-936A-9178-1D53-B0920DD01E08}"/>
                    </a:ext>
                  </a:extLst>
                </p:cNvPr>
                <p:cNvSpPr/>
                <p:nvPr/>
              </p:nvSpPr>
              <p:spPr>
                <a:xfrm>
                  <a:off x="2713635" y="3431251"/>
                  <a:ext cx="1928312" cy="171226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04192479-B0E5-AA35-743F-EB8848FDB385}"/>
                    </a:ext>
                  </a:extLst>
                </p:cNvPr>
                <p:cNvCxnSpPr>
                  <a:stCxn id="71" idx="1"/>
                  <a:endCxn id="70" idx="5"/>
                </p:cNvCxnSpPr>
                <p:nvPr/>
              </p:nvCxnSpPr>
              <p:spPr>
                <a:xfrm rot="10800000">
                  <a:off x="2138409" y="3289034"/>
                  <a:ext cx="575226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>
                  <a:extLst>
                    <a:ext uri="{FF2B5EF4-FFF2-40B4-BE49-F238E27FC236}">
                      <a16:creationId xmlns:a16="http://schemas.microsoft.com/office/drawing/2014/main" id="{75AC0C44-DE05-C6B6-FC42-A442403F91AE}"/>
                    </a:ext>
                  </a:extLst>
                </p:cNvPr>
                <p:cNvCxnSpPr>
                  <a:stCxn id="71" idx="5"/>
                </p:cNvCxnSpPr>
                <p:nvPr/>
              </p:nvCxnSpPr>
              <p:spPr>
                <a:xfrm flipV="1">
                  <a:off x="4641946" y="4000109"/>
                  <a:ext cx="1215818" cy="85327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9" name="Pentagon 68">
                <a:extLst>
                  <a:ext uri="{FF2B5EF4-FFF2-40B4-BE49-F238E27FC236}">
                    <a16:creationId xmlns:a16="http://schemas.microsoft.com/office/drawing/2014/main" id="{03D6125F-5FC9-AC84-1FB3-CB4B7957213E}"/>
                  </a:ext>
                </a:extLst>
              </p:cNvPr>
              <p:cNvSpPr/>
              <p:nvPr/>
            </p:nvSpPr>
            <p:spPr>
              <a:xfrm>
                <a:off x="2999665" y="1500174"/>
                <a:ext cx="1215145" cy="787141"/>
              </a:xfrm>
              <a:prstGeom prst="homePlat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A</a:t>
                </a:r>
                <a:endParaRPr lang="en-CA" sz="1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75" name="Group 73">
              <a:extLst>
                <a:ext uri="{FF2B5EF4-FFF2-40B4-BE49-F238E27FC236}">
                  <a16:creationId xmlns:a16="http://schemas.microsoft.com/office/drawing/2014/main" id="{9C25C9E2-584C-F411-4209-D4486761C08E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500562" y="500042"/>
              <a:ext cx="1714512" cy="857256"/>
              <a:chOff x="5143504" y="1142984"/>
              <a:chExt cx="3643338" cy="1785950"/>
            </a:xfrm>
          </p:grpSpPr>
          <p:grpSp>
            <p:nvGrpSpPr>
              <p:cNvPr id="13391" name="Group 32">
                <a:extLst>
                  <a:ext uri="{FF2B5EF4-FFF2-40B4-BE49-F238E27FC236}">
                    <a16:creationId xmlns:a16="http://schemas.microsoft.com/office/drawing/2014/main" id="{691CBEAA-A949-1A06-5FB0-9C6E6E678B6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78" name="Oval 77">
                  <a:extLst>
                    <a:ext uri="{FF2B5EF4-FFF2-40B4-BE49-F238E27FC236}">
                      <a16:creationId xmlns:a16="http://schemas.microsoft.com/office/drawing/2014/main" id="{2EC23F9A-7D34-13B6-01E6-2AEF1631C209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502565" cy="142783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79" name="Regular Pentagon 78">
                  <a:extLst>
                    <a:ext uri="{FF2B5EF4-FFF2-40B4-BE49-F238E27FC236}">
                      <a16:creationId xmlns:a16="http://schemas.microsoft.com/office/drawing/2014/main" id="{F5491A93-15ED-8F09-0618-E8EE530F8CFA}"/>
                    </a:ext>
                  </a:extLst>
                </p:cNvPr>
                <p:cNvSpPr/>
                <p:nvPr/>
              </p:nvSpPr>
              <p:spPr>
                <a:xfrm>
                  <a:off x="2713729" y="3431247"/>
                  <a:ext cx="1929961" cy="1712265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80" name="Straight Connector 79">
                  <a:extLst>
                    <a:ext uri="{FF2B5EF4-FFF2-40B4-BE49-F238E27FC236}">
                      <a16:creationId xmlns:a16="http://schemas.microsoft.com/office/drawing/2014/main" id="{2852952E-7778-427F-118B-1A719D43986A}"/>
                    </a:ext>
                  </a:extLst>
                </p:cNvPr>
                <p:cNvCxnSpPr>
                  <a:stCxn id="79" idx="1"/>
                  <a:endCxn id="78" idx="5"/>
                </p:cNvCxnSpPr>
                <p:nvPr/>
              </p:nvCxnSpPr>
              <p:spPr>
                <a:xfrm rot="10800000">
                  <a:off x="2139414" y="3289034"/>
                  <a:ext cx="574314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1" name="Straight Connector 80">
                  <a:extLst>
                    <a:ext uri="{FF2B5EF4-FFF2-40B4-BE49-F238E27FC236}">
                      <a16:creationId xmlns:a16="http://schemas.microsoft.com/office/drawing/2014/main" id="{63E4A7C9-29B9-1EED-BCE5-28D7DC95335F}"/>
                    </a:ext>
                  </a:extLst>
                </p:cNvPr>
                <p:cNvCxnSpPr>
                  <a:stCxn id="79" idx="5"/>
                </p:cNvCxnSpPr>
                <p:nvPr/>
              </p:nvCxnSpPr>
              <p:spPr>
                <a:xfrm flipV="1">
                  <a:off x="4643690" y="4000105"/>
                  <a:ext cx="1215410" cy="8533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138B5CFD-15A9-9B09-E217-420941EB65CD}"/>
                  </a:ext>
                </a:extLst>
              </p:cNvPr>
              <p:cNvSpPr/>
              <p:nvPr/>
            </p:nvSpPr>
            <p:spPr>
              <a:xfrm>
                <a:off x="7572396" y="1500174"/>
                <a:ext cx="570114" cy="78714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77" name="Chevron 76">
                <a:extLst>
                  <a:ext uri="{FF2B5EF4-FFF2-40B4-BE49-F238E27FC236}">
                    <a16:creationId xmlns:a16="http://schemas.microsoft.com/office/drawing/2014/main" id="{89E777EF-D51E-25FF-E24C-230E21221844}"/>
                  </a:ext>
                </a:extLst>
              </p:cNvPr>
              <p:cNvSpPr/>
              <p:nvPr/>
            </p:nvSpPr>
            <p:spPr>
              <a:xfrm flipH="1">
                <a:off x="7572396" y="1500174"/>
                <a:ext cx="1214446" cy="787141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T</a:t>
                </a:r>
                <a:endParaRPr lang="en-CA" sz="1200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76" name="Group 97">
              <a:extLst>
                <a:ext uri="{FF2B5EF4-FFF2-40B4-BE49-F238E27FC236}">
                  <a16:creationId xmlns:a16="http://schemas.microsoft.com/office/drawing/2014/main" id="{ED426963-8079-46F0-B62A-06CE8709691C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500562" y="3857628"/>
              <a:ext cx="1714512" cy="857256"/>
              <a:chOff x="5143504" y="1142984"/>
              <a:chExt cx="3643338" cy="1785950"/>
            </a:xfrm>
          </p:grpSpPr>
          <p:grpSp>
            <p:nvGrpSpPr>
              <p:cNvPr id="13384" name="Group 32">
                <a:extLst>
                  <a:ext uri="{FF2B5EF4-FFF2-40B4-BE49-F238E27FC236}">
                    <a16:creationId xmlns:a16="http://schemas.microsoft.com/office/drawing/2014/main" id="{071F1CE0-B43D-74E9-28EF-8C66A1CF879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102" name="Oval 101">
                  <a:extLst>
                    <a:ext uri="{FF2B5EF4-FFF2-40B4-BE49-F238E27FC236}">
                      <a16:creationId xmlns:a16="http://schemas.microsoft.com/office/drawing/2014/main" id="{0E8839F2-75D3-A4DB-812A-14B44E7A603C}"/>
                    </a:ext>
                  </a:extLst>
                </p:cNvPr>
                <p:cNvSpPr/>
                <p:nvPr/>
              </p:nvSpPr>
              <p:spPr>
                <a:xfrm>
                  <a:off x="857224" y="2071674"/>
                  <a:ext cx="1502565" cy="142783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103" name="Regular Pentagon 102">
                  <a:extLst>
                    <a:ext uri="{FF2B5EF4-FFF2-40B4-BE49-F238E27FC236}">
                      <a16:creationId xmlns:a16="http://schemas.microsoft.com/office/drawing/2014/main" id="{DBB086B8-CD4E-95AE-EFE5-F4181D116C92}"/>
                    </a:ext>
                  </a:extLst>
                </p:cNvPr>
                <p:cNvSpPr/>
                <p:nvPr/>
              </p:nvSpPr>
              <p:spPr>
                <a:xfrm>
                  <a:off x="2713729" y="3431247"/>
                  <a:ext cx="1929961" cy="171226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6AF43FAA-604E-D94C-740E-C8947DAA4010}"/>
                    </a:ext>
                  </a:extLst>
                </p:cNvPr>
                <p:cNvCxnSpPr>
                  <a:stCxn id="103" idx="1"/>
                  <a:endCxn id="102" idx="5"/>
                </p:cNvCxnSpPr>
                <p:nvPr/>
              </p:nvCxnSpPr>
              <p:spPr>
                <a:xfrm rot="10800000">
                  <a:off x="2139414" y="3289031"/>
                  <a:ext cx="574314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B452BE57-0867-745E-595D-1BD06CD40543}"/>
                    </a:ext>
                  </a:extLst>
                </p:cNvPr>
                <p:cNvCxnSpPr>
                  <a:stCxn id="103" idx="5"/>
                </p:cNvCxnSpPr>
                <p:nvPr/>
              </p:nvCxnSpPr>
              <p:spPr>
                <a:xfrm flipV="1">
                  <a:off x="4643690" y="4000105"/>
                  <a:ext cx="1215410" cy="85327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13C4735C-FA29-081D-231F-2ADA73D8B0C6}"/>
                  </a:ext>
                </a:extLst>
              </p:cNvPr>
              <p:cNvSpPr/>
              <p:nvPr/>
            </p:nvSpPr>
            <p:spPr>
              <a:xfrm>
                <a:off x="7572396" y="1500172"/>
                <a:ext cx="570114" cy="78714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101" name="Chevron 100">
                <a:extLst>
                  <a:ext uri="{FF2B5EF4-FFF2-40B4-BE49-F238E27FC236}">
                    <a16:creationId xmlns:a16="http://schemas.microsoft.com/office/drawing/2014/main" id="{DB6E23EB-221E-8F71-36A1-E7EB5465B572}"/>
                  </a:ext>
                </a:extLst>
              </p:cNvPr>
              <p:cNvSpPr/>
              <p:nvPr/>
            </p:nvSpPr>
            <p:spPr>
              <a:xfrm flipH="1">
                <a:off x="7572396" y="1500172"/>
                <a:ext cx="1214446" cy="787141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T</a:t>
                </a:r>
                <a:endParaRPr lang="en-CA" sz="1200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77" name="Group 105">
              <a:extLst>
                <a:ext uri="{FF2B5EF4-FFF2-40B4-BE49-F238E27FC236}">
                  <a16:creationId xmlns:a16="http://schemas.microsoft.com/office/drawing/2014/main" id="{C001C5DD-0A72-CF9B-7607-66EA0BE0240D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429124" y="5643578"/>
              <a:ext cx="1785950" cy="857256"/>
              <a:chOff x="500034" y="1142984"/>
              <a:chExt cx="3714776" cy="1785950"/>
            </a:xfrm>
          </p:grpSpPr>
          <p:grpSp>
            <p:nvGrpSpPr>
              <p:cNvPr id="13378" name="Group 16">
                <a:extLst>
                  <a:ext uri="{FF2B5EF4-FFF2-40B4-BE49-F238E27FC236}">
                    <a16:creationId xmlns:a16="http://schemas.microsoft.com/office/drawing/2014/main" id="{43A589DD-1EF8-1680-671F-E57FD5616F2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0003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109" name="Oval 108">
                  <a:extLst>
                    <a:ext uri="{FF2B5EF4-FFF2-40B4-BE49-F238E27FC236}">
                      <a16:creationId xmlns:a16="http://schemas.microsoft.com/office/drawing/2014/main" id="{E8C63AED-C14A-B092-347E-0E624E9B9A26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496892" cy="142783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110" name="Regular Pentagon 109">
                  <a:extLst>
                    <a:ext uri="{FF2B5EF4-FFF2-40B4-BE49-F238E27FC236}">
                      <a16:creationId xmlns:a16="http://schemas.microsoft.com/office/drawing/2014/main" id="{0D770E34-3D64-1B0B-C342-174AB28BBF46}"/>
                    </a:ext>
                  </a:extLst>
                </p:cNvPr>
                <p:cNvSpPr/>
                <p:nvPr/>
              </p:nvSpPr>
              <p:spPr>
                <a:xfrm>
                  <a:off x="2713635" y="3431247"/>
                  <a:ext cx="1928312" cy="1712265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111" name="Straight Connector 110">
                  <a:extLst>
                    <a:ext uri="{FF2B5EF4-FFF2-40B4-BE49-F238E27FC236}">
                      <a16:creationId xmlns:a16="http://schemas.microsoft.com/office/drawing/2014/main" id="{B9976BB4-47DC-8F24-D5C7-15A733F51887}"/>
                    </a:ext>
                  </a:extLst>
                </p:cNvPr>
                <p:cNvCxnSpPr>
                  <a:stCxn id="110" idx="1"/>
                  <a:endCxn id="109" idx="5"/>
                </p:cNvCxnSpPr>
                <p:nvPr/>
              </p:nvCxnSpPr>
              <p:spPr>
                <a:xfrm rot="10800000">
                  <a:off x="2138409" y="3289034"/>
                  <a:ext cx="575226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8451452D-9F34-C189-DFC5-22CFB169BCDB}"/>
                    </a:ext>
                  </a:extLst>
                </p:cNvPr>
                <p:cNvCxnSpPr>
                  <a:stCxn id="110" idx="5"/>
                </p:cNvCxnSpPr>
                <p:nvPr/>
              </p:nvCxnSpPr>
              <p:spPr>
                <a:xfrm flipV="1">
                  <a:off x="4641946" y="4000105"/>
                  <a:ext cx="1215818" cy="8533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8" name="Pentagon 107">
                <a:extLst>
                  <a:ext uri="{FF2B5EF4-FFF2-40B4-BE49-F238E27FC236}">
                    <a16:creationId xmlns:a16="http://schemas.microsoft.com/office/drawing/2014/main" id="{6732C343-8787-69B8-125F-EA01B04B417D}"/>
                  </a:ext>
                </a:extLst>
              </p:cNvPr>
              <p:cNvSpPr/>
              <p:nvPr/>
            </p:nvSpPr>
            <p:spPr>
              <a:xfrm>
                <a:off x="2999665" y="1500174"/>
                <a:ext cx="1215145" cy="787141"/>
              </a:xfrm>
              <a:prstGeom prst="homePlat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A</a:t>
                </a:r>
                <a:endParaRPr lang="en-CA" sz="1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</p:grpSp>
      <p:grpSp>
        <p:nvGrpSpPr>
          <p:cNvPr id="37" name="Group 165">
            <a:extLst>
              <a:ext uri="{FF2B5EF4-FFF2-40B4-BE49-F238E27FC236}">
                <a16:creationId xmlns:a16="http://schemas.microsoft.com/office/drawing/2014/main" id="{9CAF2ADF-42DD-FBD8-C234-B8A37B3D8DEF}"/>
              </a:ext>
            </a:extLst>
          </p:cNvPr>
          <p:cNvGrpSpPr>
            <a:grpSpLocks/>
          </p:cNvGrpSpPr>
          <p:nvPr/>
        </p:nvGrpSpPr>
        <p:grpSpPr bwMode="auto">
          <a:xfrm>
            <a:off x="857250" y="500063"/>
            <a:ext cx="2071688" cy="6000750"/>
            <a:chOff x="857224" y="500042"/>
            <a:chExt cx="2071702" cy="6000792"/>
          </a:xfrm>
        </p:grpSpPr>
        <p:grpSp>
          <p:nvGrpSpPr>
            <p:cNvPr id="13322" name="Group 4">
              <a:extLst>
                <a:ext uri="{FF2B5EF4-FFF2-40B4-BE49-F238E27FC236}">
                  <a16:creationId xmlns:a16="http://schemas.microsoft.com/office/drawing/2014/main" id="{340C01BF-5AB9-1E20-841B-0B7A3AA8B0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500042"/>
              <a:ext cx="1785950" cy="857256"/>
              <a:chOff x="500034" y="1142984"/>
              <a:chExt cx="3714776" cy="1785950"/>
            </a:xfrm>
          </p:grpSpPr>
          <p:grpSp>
            <p:nvGrpSpPr>
              <p:cNvPr id="13366" name="Group 16">
                <a:extLst>
                  <a:ext uri="{FF2B5EF4-FFF2-40B4-BE49-F238E27FC236}">
                    <a16:creationId xmlns:a16="http://schemas.microsoft.com/office/drawing/2014/main" id="{BB8600A2-A67D-4B5A-CCE5-2E73BECE98F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0003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8" name="Oval 7">
                  <a:extLst>
                    <a:ext uri="{FF2B5EF4-FFF2-40B4-BE49-F238E27FC236}">
                      <a16:creationId xmlns:a16="http://schemas.microsoft.com/office/drawing/2014/main" id="{193A5690-1432-0EEB-FEBB-9FB80AD32143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503431" cy="142783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9" name="Regular Pentagon 8">
                  <a:extLst>
                    <a:ext uri="{FF2B5EF4-FFF2-40B4-BE49-F238E27FC236}">
                      <a16:creationId xmlns:a16="http://schemas.microsoft.com/office/drawing/2014/main" id="{9E52D44A-2D07-F4A5-C4DD-88015DC6AEE7}"/>
                    </a:ext>
                  </a:extLst>
                </p:cNvPr>
                <p:cNvSpPr/>
                <p:nvPr/>
              </p:nvSpPr>
              <p:spPr>
                <a:xfrm>
                  <a:off x="2713635" y="3431247"/>
                  <a:ext cx="1928316" cy="1712265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10" name="Straight Connector 9">
                  <a:extLst>
                    <a:ext uri="{FF2B5EF4-FFF2-40B4-BE49-F238E27FC236}">
                      <a16:creationId xmlns:a16="http://schemas.microsoft.com/office/drawing/2014/main" id="{B7C0D465-ED57-3413-97F5-5872D946A0A6}"/>
                    </a:ext>
                  </a:extLst>
                </p:cNvPr>
                <p:cNvCxnSpPr>
                  <a:stCxn id="9" idx="1"/>
                  <a:endCxn id="8" idx="5"/>
                </p:cNvCxnSpPr>
                <p:nvPr/>
              </p:nvCxnSpPr>
              <p:spPr>
                <a:xfrm rot="10800000">
                  <a:off x="2138409" y="3289034"/>
                  <a:ext cx="575226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9F1B5B84-2152-CCB6-E444-A81658EC17A4}"/>
                    </a:ext>
                  </a:extLst>
                </p:cNvPr>
                <p:cNvCxnSpPr>
                  <a:stCxn id="9" idx="5"/>
                </p:cNvCxnSpPr>
                <p:nvPr/>
              </p:nvCxnSpPr>
              <p:spPr>
                <a:xfrm flipV="1">
                  <a:off x="4641950" y="4000105"/>
                  <a:ext cx="1215818" cy="8533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" name="Pentagon 6">
                <a:extLst>
                  <a:ext uri="{FF2B5EF4-FFF2-40B4-BE49-F238E27FC236}">
                    <a16:creationId xmlns:a16="http://schemas.microsoft.com/office/drawing/2014/main" id="{F75B0A87-D452-E07B-8E30-581DA11374AE}"/>
                  </a:ext>
                </a:extLst>
              </p:cNvPr>
              <p:cNvSpPr/>
              <p:nvPr/>
            </p:nvSpPr>
            <p:spPr>
              <a:xfrm>
                <a:off x="2999666" y="1500174"/>
                <a:ext cx="1215144" cy="787141"/>
              </a:xfrm>
              <a:prstGeom prst="homePlat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A</a:t>
                </a:r>
                <a:endParaRPr lang="en-CA" sz="1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23" name="Group 11">
              <a:extLst>
                <a:ext uri="{FF2B5EF4-FFF2-40B4-BE49-F238E27FC236}">
                  <a16:creationId xmlns:a16="http://schemas.microsoft.com/office/drawing/2014/main" id="{6B13D508-38ED-0B3F-AB73-364DD04B28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1357298"/>
              <a:ext cx="1714512" cy="857256"/>
              <a:chOff x="857224" y="2071678"/>
              <a:chExt cx="6929486" cy="3071834"/>
            </a:xfrm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C3C9489B-EA8B-C5AA-B862-9679D78C7F83}"/>
                  </a:ext>
                </a:extLst>
              </p:cNvPr>
              <p:cNvSpPr/>
              <p:nvPr/>
            </p:nvSpPr>
            <p:spPr>
              <a:xfrm>
                <a:off x="857224" y="2071678"/>
                <a:ext cx="1501389" cy="14278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>
            <p:nvSpPr>
              <p:cNvPr id="14" name="Regular Pentagon 13">
                <a:extLst>
                  <a:ext uri="{FF2B5EF4-FFF2-40B4-BE49-F238E27FC236}">
                    <a16:creationId xmlns:a16="http://schemas.microsoft.com/office/drawing/2014/main" id="{618C2A37-35C8-38E7-6767-E25096A11068}"/>
                  </a:ext>
                </a:extLst>
              </p:cNvPr>
              <p:cNvSpPr/>
              <p:nvPr/>
            </p:nvSpPr>
            <p:spPr>
              <a:xfrm>
                <a:off x="2711505" y="3431247"/>
                <a:ext cx="1931271" cy="1712265"/>
              </a:xfrm>
              <a:prstGeom prst="pentagon">
                <a:avLst/>
              </a:prstGeom>
              <a:gradFill flip="none" rotWithShape="1">
                <a:gsLst>
                  <a:gs pos="0">
                    <a:srgbClr val="008000">
                      <a:shade val="30000"/>
                      <a:satMod val="115000"/>
                    </a:srgbClr>
                  </a:gs>
                  <a:gs pos="50000">
                    <a:srgbClr val="008000">
                      <a:shade val="67500"/>
                      <a:satMod val="115000"/>
                    </a:srgbClr>
                  </a:gs>
                  <a:gs pos="100000">
                    <a:srgbClr val="0080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>
            <p:nvSpPr>
              <p:cNvPr id="15" name="Flowchart: Delay 14">
                <a:extLst>
                  <a:ext uri="{FF2B5EF4-FFF2-40B4-BE49-F238E27FC236}">
                    <a16:creationId xmlns:a16="http://schemas.microsoft.com/office/drawing/2014/main" id="{E038CF6D-078B-824C-C6C0-F57C7C6480F2}"/>
                  </a:ext>
                </a:extLst>
              </p:cNvPr>
              <p:cNvSpPr/>
              <p:nvPr/>
            </p:nvSpPr>
            <p:spPr>
              <a:xfrm>
                <a:off x="5855439" y="2640536"/>
                <a:ext cx="1931271" cy="1359569"/>
              </a:xfrm>
              <a:prstGeom prst="flowChartDelay">
                <a:avLst/>
              </a:prstGeom>
              <a:solidFill>
                <a:srgbClr val="7030A0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C</a:t>
                </a: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DE847578-9370-7926-C67B-21AE5FF2B059}"/>
                  </a:ext>
                </a:extLst>
              </p:cNvPr>
              <p:cNvCxnSpPr>
                <a:stCxn id="14" idx="1"/>
                <a:endCxn id="13" idx="5"/>
              </p:cNvCxnSpPr>
              <p:nvPr/>
            </p:nvCxnSpPr>
            <p:spPr>
              <a:xfrm rot="10800000">
                <a:off x="2140462" y="3289034"/>
                <a:ext cx="571043" cy="796401"/>
              </a:xfrm>
              <a:prstGeom prst="line">
                <a:avLst/>
              </a:prstGeom>
              <a:ln w="381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EC575DEF-A6D4-D4EE-C81D-F98FD6FF27DD}"/>
                  </a:ext>
                </a:extLst>
              </p:cNvPr>
              <p:cNvCxnSpPr>
                <a:stCxn id="14" idx="5"/>
              </p:cNvCxnSpPr>
              <p:nvPr/>
            </p:nvCxnSpPr>
            <p:spPr>
              <a:xfrm flipV="1">
                <a:off x="4642777" y="4000105"/>
                <a:ext cx="1212662" cy="85331"/>
              </a:xfrm>
              <a:prstGeom prst="line">
                <a:avLst/>
              </a:prstGeom>
              <a:ln w="381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24" name="Group 17">
              <a:extLst>
                <a:ext uri="{FF2B5EF4-FFF2-40B4-BE49-F238E27FC236}">
                  <a16:creationId xmlns:a16="http://schemas.microsoft.com/office/drawing/2014/main" id="{DA9D7AC0-94E8-9B58-8FCC-06D7E41B3E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2143116"/>
              <a:ext cx="1714512" cy="857256"/>
              <a:chOff x="5143504" y="1142984"/>
              <a:chExt cx="3643338" cy="1785950"/>
            </a:xfrm>
          </p:grpSpPr>
          <p:grpSp>
            <p:nvGrpSpPr>
              <p:cNvPr id="13354" name="Group 32">
                <a:extLst>
                  <a:ext uri="{FF2B5EF4-FFF2-40B4-BE49-F238E27FC236}">
                    <a16:creationId xmlns:a16="http://schemas.microsoft.com/office/drawing/2014/main" id="{F7CC27AD-81A2-4EFB-C021-AA5C39B06D2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96A322E3-178C-7B90-A5CF-1E70D74A0056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502569" cy="142783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23" name="Regular Pentagon 22">
                  <a:extLst>
                    <a:ext uri="{FF2B5EF4-FFF2-40B4-BE49-F238E27FC236}">
                      <a16:creationId xmlns:a16="http://schemas.microsoft.com/office/drawing/2014/main" id="{28A5B470-9493-9B56-AD40-AC1F9DC05C8C}"/>
                    </a:ext>
                  </a:extLst>
                </p:cNvPr>
                <p:cNvSpPr/>
                <p:nvPr/>
              </p:nvSpPr>
              <p:spPr>
                <a:xfrm>
                  <a:off x="2713729" y="3431251"/>
                  <a:ext cx="1929966" cy="171226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24" name="Straight Connector 23">
                  <a:extLst>
                    <a:ext uri="{FF2B5EF4-FFF2-40B4-BE49-F238E27FC236}">
                      <a16:creationId xmlns:a16="http://schemas.microsoft.com/office/drawing/2014/main" id="{AF4EC99E-BC22-805F-4DDF-C9005A33A813}"/>
                    </a:ext>
                  </a:extLst>
                </p:cNvPr>
                <p:cNvCxnSpPr>
                  <a:stCxn id="23" idx="1"/>
                  <a:endCxn id="22" idx="5"/>
                </p:cNvCxnSpPr>
                <p:nvPr/>
              </p:nvCxnSpPr>
              <p:spPr>
                <a:xfrm rot="10800000">
                  <a:off x="2139414" y="3289034"/>
                  <a:ext cx="574314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>
                  <a:extLst>
                    <a:ext uri="{FF2B5EF4-FFF2-40B4-BE49-F238E27FC236}">
                      <a16:creationId xmlns:a16="http://schemas.microsoft.com/office/drawing/2014/main" id="{9E710E14-DCBD-0A23-34EA-27F4762CBE1F}"/>
                    </a:ext>
                  </a:extLst>
                </p:cNvPr>
                <p:cNvCxnSpPr>
                  <a:stCxn id="23" idx="5"/>
                </p:cNvCxnSpPr>
                <p:nvPr/>
              </p:nvCxnSpPr>
              <p:spPr>
                <a:xfrm flipV="1">
                  <a:off x="4643694" y="4000109"/>
                  <a:ext cx="1215410" cy="85327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4111C689-CADC-6F27-347E-2F69CFE265C2}"/>
                  </a:ext>
                </a:extLst>
              </p:cNvPr>
              <p:cNvSpPr/>
              <p:nvPr/>
            </p:nvSpPr>
            <p:spPr>
              <a:xfrm>
                <a:off x="7572396" y="1500174"/>
                <a:ext cx="570116" cy="78714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21" name="Chevron 20">
                <a:extLst>
                  <a:ext uri="{FF2B5EF4-FFF2-40B4-BE49-F238E27FC236}">
                    <a16:creationId xmlns:a16="http://schemas.microsoft.com/office/drawing/2014/main" id="{871530E3-2A8F-C5B3-3CFB-B87303ED3E7F}"/>
                  </a:ext>
                </a:extLst>
              </p:cNvPr>
              <p:cNvSpPr/>
              <p:nvPr/>
            </p:nvSpPr>
            <p:spPr>
              <a:xfrm flipH="1">
                <a:off x="7572396" y="1500174"/>
                <a:ext cx="1214446" cy="787141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T</a:t>
                </a:r>
                <a:endParaRPr lang="en-CA" sz="1200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25" name="Group 25">
              <a:extLst>
                <a:ext uri="{FF2B5EF4-FFF2-40B4-BE49-F238E27FC236}">
                  <a16:creationId xmlns:a16="http://schemas.microsoft.com/office/drawing/2014/main" id="{ED87D1D2-6425-D6B1-7BCF-41F4ADB7FF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4714884"/>
              <a:ext cx="2071702" cy="857256"/>
              <a:chOff x="5143504" y="4357694"/>
              <a:chExt cx="4357718" cy="178595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2451B64E-D00C-9F31-493D-079CFAB0F40B}"/>
                  </a:ext>
                </a:extLst>
              </p:cNvPr>
              <p:cNvSpPr/>
              <p:nvPr/>
            </p:nvSpPr>
            <p:spPr>
              <a:xfrm>
                <a:off x="7571137" y="4642121"/>
                <a:ext cx="1215486" cy="859902"/>
              </a:xfrm>
              <a:prstGeom prst="rect">
                <a:avLst/>
              </a:prstGeom>
              <a:solidFill>
                <a:srgbClr val="E31B2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G</a:t>
                </a:r>
                <a:endParaRPr lang="en-CA" sz="3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grpSp>
            <p:nvGrpSpPr>
              <p:cNvPr id="13348" name="Group 24">
                <a:extLst>
                  <a:ext uri="{FF2B5EF4-FFF2-40B4-BE49-F238E27FC236}">
                    <a16:creationId xmlns:a16="http://schemas.microsoft.com/office/drawing/2014/main" id="{90FB0F1D-000E-C883-48B8-0D9483B65AE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435769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49784792-B62B-DC12-DFB2-212831838622}"/>
                    </a:ext>
                  </a:extLst>
                </p:cNvPr>
                <p:cNvSpPr/>
                <p:nvPr/>
              </p:nvSpPr>
              <p:spPr>
                <a:xfrm>
                  <a:off x="857224" y="2071674"/>
                  <a:ext cx="1500550" cy="142783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31" name="Regular Pentagon 30">
                  <a:extLst>
                    <a:ext uri="{FF2B5EF4-FFF2-40B4-BE49-F238E27FC236}">
                      <a16:creationId xmlns:a16="http://schemas.microsoft.com/office/drawing/2014/main" id="{665D9EF8-CB90-68D2-186E-17EFA42E0EC2}"/>
                    </a:ext>
                  </a:extLst>
                </p:cNvPr>
                <p:cNvSpPr/>
                <p:nvPr/>
              </p:nvSpPr>
              <p:spPr>
                <a:xfrm>
                  <a:off x="2714733" y="3431247"/>
                  <a:ext cx="1923608" cy="171226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85914365-2818-1064-3B7C-CECADD83C79C}"/>
                    </a:ext>
                  </a:extLst>
                </p:cNvPr>
                <p:cNvCxnSpPr>
                  <a:stCxn id="31" idx="1"/>
                  <a:endCxn id="30" idx="5"/>
                </p:cNvCxnSpPr>
                <p:nvPr/>
              </p:nvCxnSpPr>
              <p:spPr>
                <a:xfrm rot="10800000">
                  <a:off x="2139631" y="3289031"/>
                  <a:ext cx="575102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F9C270E9-E49A-7CFA-0A14-C094915F6464}"/>
                    </a:ext>
                  </a:extLst>
                </p:cNvPr>
                <p:cNvCxnSpPr>
                  <a:stCxn id="31" idx="5"/>
                </p:cNvCxnSpPr>
                <p:nvPr/>
              </p:nvCxnSpPr>
              <p:spPr>
                <a:xfrm flipV="1">
                  <a:off x="4638341" y="4000105"/>
                  <a:ext cx="1216303" cy="85327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 useBgFill="1">
            <p:nvSpPr>
              <p:cNvPr id="29" name="Flowchart: Delay 28">
                <a:extLst>
                  <a:ext uri="{FF2B5EF4-FFF2-40B4-BE49-F238E27FC236}">
                    <a16:creationId xmlns:a16="http://schemas.microsoft.com/office/drawing/2014/main" id="{6C40F8C4-233C-27A6-6F45-D5E4ED8E1C82}"/>
                  </a:ext>
                </a:extLst>
              </p:cNvPr>
              <p:cNvSpPr/>
              <p:nvPr/>
            </p:nvSpPr>
            <p:spPr>
              <a:xfrm flipH="1">
                <a:off x="8359200" y="4642121"/>
                <a:ext cx="1142022" cy="863210"/>
              </a:xfrm>
              <a:prstGeom prst="flowChartDelay">
                <a:avLst/>
              </a:prstGeom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26" name="Group 45">
              <a:extLst>
                <a:ext uri="{FF2B5EF4-FFF2-40B4-BE49-F238E27FC236}">
                  <a16:creationId xmlns:a16="http://schemas.microsoft.com/office/drawing/2014/main" id="{97BDD50C-7D64-C751-B2B0-4DCA36A5E3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3000372"/>
              <a:ext cx="1714512" cy="857256"/>
              <a:chOff x="857224" y="2071678"/>
              <a:chExt cx="6929486" cy="3071834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834255F7-A6C7-A3DF-5C50-58BA2421FE08}"/>
                  </a:ext>
                </a:extLst>
              </p:cNvPr>
              <p:cNvSpPr/>
              <p:nvPr/>
            </p:nvSpPr>
            <p:spPr>
              <a:xfrm>
                <a:off x="857224" y="2071678"/>
                <a:ext cx="1501389" cy="1427836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>
            <p:nvSpPr>
              <p:cNvPr id="48" name="Regular Pentagon 47">
                <a:extLst>
                  <a:ext uri="{FF2B5EF4-FFF2-40B4-BE49-F238E27FC236}">
                    <a16:creationId xmlns:a16="http://schemas.microsoft.com/office/drawing/2014/main" id="{49D0471A-14FB-5563-8EB4-638B2147E23F}"/>
                  </a:ext>
                </a:extLst>
              </p:cNvPr>
              <p:cNvSpPr/>
              <p:nvPr/>
            </p:nvSpPr>
            <p:spPr>
              <a:xfrm>
                <a:off x="2711505" y="3431251"/>
                <a:ext cx="1931271" cy="1712261"/>
              </a:xfrm>
              <a:prstGeom prst="pentagon">
                <a:avLst/>
              </a:prstGeom>
              <a:gradFill flip="none" rotWithShape="1">
                <a:gsLst>
                  <a:gs pos="0">
                    <a:srgbClr val="008000">
                      <a:shade val="30000"/>
                      <a:satMod val="115000"/>
                    </a:srgbClr>
                  </a:gs>
                  <a:gs pos="50000">
                    <a:srgbClr val="008000">
                      <a:shade val="67500"/>
                      <a:satMod val="115000"/>
                    </a:srgbClr>
                  </a:gs>
                  <a:gs pos="100000">
                    <a:srgbClr val="008000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sp>
            <p:nvSpPr>
              <p:cNvPr id="49" name="Flowchart: Delay 48">
                <a:extLst>
                  <a:ext uri="{FF2B5EF4-FFF2-40B4-BE49-F238E27FC236}">
                    <a16:creationId xmlns:a16="http://schemas.microsoft.com/office/drawing/2014/main" id="{6E417390-E519-55CA-4F4D-8EE27845B69A}"/>
                  </a:ext>
                </a:extLst>
              </p:cNvPr>
              <p:cNvSpPr/>
              <p:nvPr/>
            </p:nvSpPr>
            <p:spPr>
              <a:xfrm>
                <a:off x="5855439" y="2640536"/>
                <a:ext cx="1931271" cy="1359573"/>
              </a:xfrm>
              <a:prstGeom prst="flowChartDelay">
                <a:avLst/>
              </a:prstGeom>
              <a:solidFill>
                <a:srgbClr val="7030A0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C</a:t>
                </a:r>
                <a:endParaRPr lang="en-CA" sz="36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14884188-310A-EF71-F060-847919495394}"/>
                  </a:ext>
                </a:extLst>
              </p:cNvPr>
              <p:cNvCxnSpPr>
                <a:stCxn id="48" idx="1"/>
                <a:endCxn id="47" idx="5"/>
              </p:cNvCxnSpPr>
              <p:nvPr/>
            </p:nvCxnSpPr>
            <p:spPr>
              <a:xfrm rot="10800000">
                <a:off x="2140462" y="3289034"/>
                <a:ext cx="571043" cy="796401"/>
              </a:xfrm>
              <a:prstGeom prst="line">
                <a:avLst/>
              </a:prstGeom>
              <a:ln w="381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FD508530-661E-5353-47BE-4E7F7B67DC2F}"/>
                  </a:ext>
                </a:extLst>
              </p:cNvPr>
              <p:cNvCxnSpPr>
                <a:stCxn id="48" idx="5"/>
              </p:cNvCxnSpPr>
              <p:nvPr/>
            </p:nvCxnSpPr>
            <p:spPr>
              <a:xfrm flipV="1">
                <a:off x="4642777" y="4000109"/>
                <a:ext cx="1212662" cy="85327"/>
              </a:xfrm>
              <a:prstGeom prst="line">
                <a:avLst/>
              </a:prstGeom>
              <a:ln w="3810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327" name="Group 51">
              <a:extLst>
                <a:ext uri="{FF2B5EF4-FFF2-40B4-BE49-F238E27FC236}">
                  <a16:creationId xmlns:a16="http://schemas.microsoft.com/office/drawing/2014/main" id="{2FEF4DA5-624C-5AA6-D0C7-C7C727C606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3857628"/>
              <a:ext cx="1785950" cy="857256"/>
              <a:chOff x="500034" y="1142984"/>
              <a:chExt cx="3714776" cy="1785950"/>
            </a:xfrm>
          </p:grpSpPr>
          <p:grpSp>
            <p:nvGrpSpPr>
              <p:cNvPr id="13336" name="Group 16">
                <a:extLst>
                  <a:ext uri="{FF2B5EF4-FFF2-40B4-BE49-F238E27FC236}">
                    <a16:creationId xmlns:a16="http://schemas.microsoft.com/office/drawing/2014/main" id="{5B41655E-86F3-C51E-89EA-B5DDD6E014E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0003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C8947034-16E2-032F-53FA-46993CB48075}"/>
                    </a:ext>
                  </a:extLst>
                </p:cNvPr>
                <p:cNvSpPr/>
                <p:nvPr/>
              </p:nvSpPr>
              <p:spPr>
                <a:xfrm>
                  <a:off x="857224" y="2071674"/>
                  <a:ext cx="1503431" cy="142783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56" name="Regular Pentagon 55">
                  <a:extLst>
                    <a:ext uri="{FF2B5EF4-FFF2-40B4-BE49-F238E27FC236}">
                      <a16:creationId xmlns:a16="http://schemas.microsoft.com/office/drawing/2014/main" id="{FC83F413-75F4-4BA5-93DD-43E19AE43BB9}"/>
                    </a:ext>
                  </a:extLst>
                </p:cNvPr>
                <p:cNvSpPr/>
                <p:nvPr/>
              </p:nvSpPr>
              <p:spPr>
                <a:xfrm>
                  <a:off x="2713635" y="3431247"/>
                  <a:ext cx="1928316" cy="1712261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6ADCAC13-07F3-9C1E-D231-774793142E6A}"/>
                    </a:ext>
                  </a:extLst>
                </p:cNvPr>
                <p:cNvCxnSpPr>
                  <a:stCxn id="56" idx="1"/>
                  <a:endCxn id="55" idx="5"/>
                </p:cNvCxnSpPr>
                <p:nvPr/>
              </p:nvCxnSpPr>
              <p:spPr>
                <a:xfrm rot="10800000">
                  <a:off x="2138409" y="3289031"/>
                  <a:ext cx="575226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8530CCD4-C7A1-2813-9ECB-039EC4E47CE3}"/>
                    </a:ext>
                  </a:extLst>
                </p:cNvPr>
                <p:cNvCxnSpPr>
                  <a:stCxn id="56" idx="5"/>
                </p:cNvCxnSpPr>
                <p:nvPr/>
              </p:nvCxnSpPr>
              <p:spPr>
                <a:xfrm flipV="1">
                  <a:off x="4641950" y="4000105"/>
                  <a:ext cx="1215818" cy="85327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4" name="Pentagon 53">
                <a:extLst>
                  <a:ext uri="{FF2B5EF4-FFF2-40B4-BE49-F238E27FC236}">
                    <a16:creationId xmlns:a16="http://schemas.microsoft.com/office/drawing/2014/main" id="{86631FAB-424F-2026-F4EF-A9D1BB0ED0C3}"/>
                  </a:ext>
                </a:extLst>
              </p:cNvPr>
              <p:cNvSpPr/>
              <p:nvPr/>
            </p:nvSpPr>
            <p:spPr>
              <a:xfrm>
                <a:off x="2999666" y="1500172"/>
                <a:ext cx="1215144" cy="787141"/>
              </a:xfrm>
              <a:prstGeom prst="homePlat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A</a:t>
                </a:r>
                <a:endParaRPr lang="en-CA" sz="12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  <p:grpSp>
          <p:nvGrpSpPr>
            <p:cNvPr id="13328" name="Group 58">
              <a:extLst>
                <a:ext uri="{FF2B5EF4-FFF2-40B4-BE49-F238E27FC236}">
                  <a16:creationId xmlns:a16="http://schemas.microsoft.com/office/drawing/2014/main" id="{0309E5FF-F1D6-A6B2-8DEB-4320FD4195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7224" y="5643578"/>
              <a:ext cx="1714512" cy="857256"/>
              <a:chOff x="5143504" y="1142984"/>
              <a:chExt cx="3643338" cy="1785950"/>
            </a:xfrm>
          </p:grpSpPr>
          <p:grpSp>
            <p:nvGrpSpPr>
              <p:cNvPr id="13329" name="Group 32">
                <a:extLst>
                  <a:ext uri="{FF2B5EF4-FFF2-40B4-BE49-F238E27FC236}">
                    <a16:creationId xmlns:a16="http://schemas.microsoft.com/office/drawing/2014/main" id="{A8239D69-0B2C-11D3-1422-881836BD31C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43504" y="1142983"/>
                <a:ext cx="2526107" cy="1785949"/>
                <a:chOff x="857224" y="2071678"/>
                <a:chExt cx="5000660" cy="3071834"/>
              </a:xfrm>
            </p:grpSpPr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id="{7C16B6D2-374E-A536-E9B4-CCD455579ABD}"/>
                    </a:ext>
                  </a:extLst>
                </p:cNvPr>
                <p:cNvSpPr/>
                <p:nvPr/>
              </p:nvSpPr>
              <p:spPr>
                <a:xfrm>
                  <a:off x="857224" y="2071678"/>
                  <a:ext cx="1502569" cy="142783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sp>
              <p:nvSpPr>
                <p:cNvPr id="64" name="Regular Pentagon 63">
                  <a:extLst>
                    <a:ext uri="{FF2B5EF4-FFF2-40B4-BE49-F238E27FC236}">
                      <a16:creationId xmlns:a16="http://schemas.microsoft.com/office/drawing/2014/main" id="{4086B70B-CACE-A9AE-496D-8A46AE9D1C5E}"/>
                    </a:ext>
                  </a:extLst>
                </p:cNvPr>
                <p:cNvSpPr/>
                <p:nvPr/>
              </p:nvSpPr>
              <p:spPr>
                <a:xfrm>
                  <a:off x="2713729" y="3431247"/>
                  <a:ext cx="1929966" cy="1712265"/>
                </a:xfrm>
                <a:prstGeom prst="pentagon">
                  <a:avLst/>
                </a:prstGeom>
                <a:gradFill flip="none" rotWithShape="1">
                  <a:gsLst>
                    <a:gs pos="0">
                      <a:srgbClr val="008000">
                        <a:shade val="30000"/>
                        <a:satMod val="115000"/>
                      </a:srgbClr>
                    </a:gs>
                    <a:gs pos="50000">
                      <a:srgbClr val="008000">
                        <a:shade val="67500"/>
                        <a:satMod val="115000"/>
                      </a:srgbClr>
                    </a:gs>
                    <a:gs pos="100000">
                      <a:srgbClr val="008000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ln w="38100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CA" sz="3600" b="1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endParaRPr>
                </a:p>
              </p:txBody>
            </p:sp>
            <p:cxnSp>
              <p:nvCxnSpPr>
                <p:cNvPr id="65" name="Straight Connector 64">
                  <a:extLst>
                    <a:ext uri="{FF2B5EF4-FFF2-40B4-BE49-F238E27FC236}">
                      <a16:creationId xmlns:a16="http://schemas.microsoft.com/office/drawing/2014/main" id="{BD9484B7-C034-F8C4-7D72-FAD63B1C6774}"/>
                    </a:ext>
                  </a:extLst>
                </p:cNvPr>
                <p:cNvCxnSpPr>
                  <a:stCxn id="64" idx="1"/>
                  <a:endCxn id="63" idx="5"/>
                </p:cNvCxnSpPr>
                <p:nvPr/>
              </p:nvCxnSpPr>
              <p:spPr>
                <a:xfrm rot="10800000">
                  <a:off x="2139414" y="3289034"/>
                  <a:ext cx="574314" cy="79640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Straight Connector 65">
                  <a:extLst>
                    <a:ext uri="{FF2B5EF4-FFF2-40B4-BE49-F238E27FC236}">
                      <a16:creationId xmlns:a16="http://schemas.microsoft.com/office/drawing/2014/main" id="{B49D1EC3-8B5C-30E9-5AAD-D3E129D0B087}"/>
                    </a:ext>
                  </a:extLst>
                </p:cNvPr>
                <p:cNvCxnSpPr>
                  <a:stCxn id="64" idx="5"/>
                </p:cNvCxnSpPr>
                <p:nvPr/>
              </p:nvCxnSpPr>
              <p:spPr>
                <a:xfrm flipV="1">
                  <a:off x="4643694" y="4000105"/>
                  <a:ext cx="1215410" cy="85331"/>
                </a:xfrm>
                <a:prstGeom prst="line">
                  <a:avLst/>
                </a:prstGeom>
                <a:ln w="3810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87E9DA4-F2BA-558E-883C-48099FE7654E}"/>
                  </a:ext>
                </a:extLst>
              </p:cNvPr>
              <p:cNvSpPr/>
              <p:nvPr/>
            </p:nvSpPr>
            <p:spPr>
              <a:xfrm>
                <a:off x="7572396" y="1500174"/>
                <a:ext cx="570116" cy="78714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CA"/>
              </a:p>
            </p:txBody>
          </p:sp>
          <p:sp>
            <p:nvSpPr>
              <p:cNvPr id="62" name="Chevron 61">
                <a:extLst>
                  <a:ext uri="{FF2B5EF4-FFF2-40B4-BE49-F238E27FC236}">
                    <a16:creationId xmlns:a16="http://schemas.microsoft.com/office/drawing/2014/main" id="{9061F1DE-2F7C-5B96-7385-B0F07FFE9B03}"/>
                  </a:ext>
                </a:extLst>
              </p:cNvPr>
              <p:cNvSpPr/>
              <p:nvPr/>
            </p:nvSpPr>
            <p:spPr>
              <a:xfrm flipH="1">
                <a:off x="7572396" y="1500174"/>
                <a:ext cx="1214446" cy="787141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CA" sz="2400" dirty="0">
                    <a:solidFill>
                      <a:srgbClr val="000000"/>
                    </a:solidFill>
                    <a:latin typeface="Narkisim" pitchFamily="34" charset="-79"/>
                    <a:cs typeface="Narkisim" pitchFamily="34" charset="-79"/>
                  </a:rPr>
                  <a:t>T</a:t>
                </a:r>
                <a:endParaRPr lang="en-CA" sz="1200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endParaRPr>
              </a:p>
            </p:txBody>
          </p:sp>
        </p:grpSp>
      </p:grpSp>
      <p:grpSp>
        <p:nvGrpSpPr>
          <p:cNvPr id="82" name="Group 39">
            <a:extLst>
              <a:ext uri="{FF2B5EF4-FFF2-40B4-BE49-F238E27FC236}">
                <a16:creationId xmlns:a16="http://schemas.microsoft.com/office/drawing/2014/main" id="{12418B6B-471E-6850-FDD0-914D118E8EFA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5786438" y="4714875"/>
            <a:ext cx="1714500" cy="857250"/>
            <a:chOff x="857224" y="2071678"/>
            <a:chExt cx="6929486" cy="3071834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F618C3AB-5AEF-05A2-6897-D93A63DF8421}"/>
                </a:ext>
              </a:extLst>
            </p:cNvPr>
            <p:cNvSpPr/>
            <p:nvPr/>
          </p:nvSpPr>
          <p:spPr>
            <a:xfrm>
              <a:off x="857224" y="2071678"/>
              <a:ext cx="1501389" cy="142783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 sz="3600" b="1" dirty="0">
                <a:solidFill>
                  <a:srgbClr val="000000"/>
                </a:solidFill>
                <a:latin typeface="Narkisim" pitchFamily="34" charset="-79"/>
                <a:cs typeface="Narkisim" pitchFamily="34" charset="-79"/>
              </a:endParaRPr>
            </a:p>
          </p:txBody>
        </p:sp>
        <p:sp>
          <p:nvSpPr>
            <p:cNvPr id="42" name="Regular Pentagon 41">
              <a:extLst>
                <a:ext uri="{FF2B5EF4-FFF2-40B4-BE49-F238E27FC236}">
                  <a16:creationId xmlns:a16="http://schemas.microsoft.com/office/drawing/2014/main" id="{5757D93C-730C-0139-2BD9-62190F805B2B}"/>
                </a:ext>
              </a:extLst>
            </p:cNvPr>
            <p:cNvSpPr/>
            <p:nvPr/>
          </p:nvSpPr>
          <p:spPr>
            <a:xfrm>
              <a:off x="2711505" y="3431251"/>
              <a:ext cx="1931271" cy="1712261"/>
            </a:xfrm>
            <a:prstGeom prst="pentagon">
              <a:avLst/>
            </a:prstGeom>
            <a:gradFill flip="none" rotWithShape="1">
              <a:gsLst>
                <a:gs pos="0">
                  <a:srgbClr val="008000">
                    <a:shade val="30000"/>
                    <a:satMod val="115000"/>
                  </a:srgbClr>
                </a:gs>
                <a:gs pos="50000">
                  <a:srgbClr val="008000">
                    <a:shade val="67500"/>
                    <a:satMod val="115000"/>
                  </a:srgbClr>
                </a:gs>
                <a:gs pos="100000">
                  <a:srgbClr val="00800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CA" sz="3600" b="1" dirty="0">
                <a:solidFill>
                  <a:srgbClr val="000000"/>
                </a:solidFill>
                <a:latin typeface="Narkisim" pitchFamily="34" charset="-79"/>
                <a:cs typeface="Narkisim" pitchFamily="34" charset="-79"/>
              </a:endParaRPr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C17B5B2-04EC-8443-D3D1-3A02E044B404}"/>
                </a:ext>
              </a:extLst>
            </p:cNvPr>
            <p:cNvCxnSpPr>
              <a:stCxn id="42" idx="1"/>
              <a:endCxn id="41" idx="5"/>
            </p:cNvCxnSpPr>
            <p:nvPr/>
          </p:nvCxnSpPr>
          <p:spPr>
            <a:xfrm rot="10800000">
              <a:off x="2140462" y="3289034"/>
              <a:ext cx="571043" cy="796401"/>
            </a:xfrm>
            <a:prstGeom prst="line">
              <a:avLst/>
            </a:pr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B3EEEAD8-628D-ABC0-446F-92EC66102BB4}"/>
                </a:ext>
              </a:extLst>
            </p:cNvPr>
            <p:cNvCxnSpPr>
              <a:stCxn id="42" idx="5"/>
            </p:cNvCxnSpPr>
            <p:nvPr/>
          </p:nvCxnSpPr>
          <p:spPr>
            <a:xfrm flipV="1">
              <a:off x="4642777" y="4000109"/>
              <a:ext cx="1212662" cy="85327"/>
            </a:xfrm>
            <a:prstGeom prst="line">
              <a:avLst/>
            </a:pr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Flowchart: Delay 42">
              <a:extLst>
                <a:ext uri="{FF2B5EF4-FFF2-40B4-BE49-F238E27FC236}">
                  <a16:creationId xmlns:a16="http://schemas.microsoft.com/office/drawing/2014/main" id="{30793B52-3E04-5ED3-E92B-C0FF28CCAA14}"/>
                </a:ext>
              </a:extLst>
            </p:cNvPr>
            <p:cNvSpPr/>
            <p:nvPr/>
          </p:nvSpPr>
          <p:spPr>
            <a:xfrm>
              <a:off x="5855439" y="2640536"/>
              <a:ext cx="1931271" cy="1359573"/>
            </a:xfrm>
            <a:prstGeom prst="flowChartDelay">
              <a:avLst/>
            </a:prstGeom>
            <a:solidFill>
              <a:srgbClr val="7030A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CA" sz="2400" b="1" dirty="0">
                  <a:solidFill>
                    <a:srgbClr val="000000"/>
                  </a:solidFill>
                  <a:latin typeface="Narkisim" pitchFamily="34" charset="-79"/>
                  <a:cs typeface="Narkisim" pitchFamily="34" charset="-79"/>
                </a:rPr>
                <a:t>C</a:t>
              </a:r>
              <a:endParaRPr lang="en-CA" sz="3600" b="1" dirty="0">
                <a:solidFill>
                  <a:srgbClr val="000000"/>
                </a:solidFill>
                <a:latin typeface="Narkisim" pitchFamily="34" charset="-79"/>
                <a:cs typeface="Narkisim" pitchFamily="34" charset="-79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9584E-6 L 0.35608 -4.49584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8511AE38-EBE3-93C7-A76F-9E11511A9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250" y="182563"/>
            <a:ext cx="8704263" cy="825500"/>
          </a:xfrm>
        </p:spPr>
        <p:txBody>
          <a:bodyPr tIns="0" anchor="t"/>
          <a:lstStyle/>
          <a:p>
            <a:pPr eaLnBrk="1" hangingPunct="1">
              <a:lnSpc>
                <a:spcPct val="95000"/>
              </a:lnSpc>
            </a:pPr>
            <a:r>
              <a:rPr lang="en-US" altLang="en-US" sz="4900" dirty="0">
                <a:solidFill>
                  <a:schemeClr val="bg2"/>
                </a:solidFill>
                <a:latin typeface="Arial" panose="020B0604020202020204" pitchFamily="34" charset="0"/>
              </a:rPr>
              <a:t>Base Pair Rule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9B26AF96-11F1-FDD5-8FF2-ECC76B492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2250" y="1096963"/>
            <a:ext cx="8632825" cy="2106612"/>
          </a:xfrm>
        </p:spPr>
        <p:txBody>
          <a:bodyPr lIns="0" tIns="0" rIns="0" bIns="0"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One side:</a:t>
            </a:r>
            <a:r>
              <a:rPr lang="en-US" altLang="en-US" sz="2200">
                <a:solidFill>
                  <a:schemeClr val="hlink"/>
                </a:solidFill>
              </a:rPr>
              <a:t>  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A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T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A</a:t>
            </a:r>
            <a:r>
              <a:rPr lang="en-US" altLang="en-US" sz="2200">
                <a:solidFill>
                  <a:schemeClr val="hlink"/>
                </a:solidFill>
              </a:rPr>
              <a:t>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200">
                <a:solidFill>
                  <a:schemeClr val="hlink"/>
                </a:solidFill>
              </a:rPr>
              <a:t> 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T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C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A</a:t>
            </a:r>
            <a:r>
              <a:rPr lang="en-US" altLang="en-US" sz="2200">
                <a:solidFill>
                  <a:schemeClr val="hlink"/>
                </a:solidFill>
              </a:rPr>
              <a:t>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200">
                <a:solidFill>
                  <a:schemeClr val="hlink"/>
                </a:solidFill>
              </a:rPr>
              <a:t> 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T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G </a:t>
            </a:r>
            <a:r>
              <a:rPr lang="en-US" altLang="en-US" sz="2200">
                <a:solidFill>
                  <a:schemeClr val="hlink"/>
                </a:solidFill>
              </a:rPr>
              <a:t>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C</a:t>
            </a:r>
            <a:r>
              <a:rPr lang="en-US" altLang="en-US" sz="2200">
                <a:solidFill>
                  <a:schemeClr val="hlink"/>
                </a:solidFill>
              </a:rPr>
              <a:t>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200">
                <a:solidFill>
                  <a:schemeClr val="hlink"/>
                </a:solidFill>
              </a:rPr>
              <a:t>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200">
                <a:solidFill>
                  <a:schemeClr val="hlink"/>
                </a:solidFill>
              </a:rPr>
              <a:t>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G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G</a:t>
            </a:r>
            <a:r>
              <a:rPr lang="en-US" altLang="en-US" sz="2200">
                <a:solidFill>
                  <a:schemeClr val="hlink"/>
                </a:solidFill>
              </a:rPr>
              <a:t>  </a:t>
            </a: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 G</a:t>
            </a:r>
            <a:endParaRPr lang="en-US" altLang="en-US" sz="2600">
              <a:solidFill>
                <a:schemeClr val="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2200">
              <a:solidFill>
                <a:schemeClr val="hlink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200">
                <a:solidFill>
                  <a:schemeClr val="hlink"/>
                </a:solidFill>
                <a:latin typeface="Arial" panose="020B0604020202020204" pitchFamily="34" charset="0"/>
              </a:rPr>
              <a:t>Other side:</a:t>
            </a:r>
            <a:endParaRPr lang="en-US" altLang="en-US" sz="2600">
              <a:solidFill>
                <a:schemeClr val="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2200">
              <a:solidFill>
                <a:schemeClr val="hlink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2200">
              <a:solidFill>
                <a:schemeClr val="hlink"/>
              </a:solidFill>
              <a:latin typeface="Arial" panose="020B0604020202020204" pitchFamily="34" charset="0"/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2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DF7CA86D-9C6A-B479-F8C4-8BE609539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75" y="2132013"/>
            <a:ext cx="4352925" cy="472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C6F88-0888-E586-2FA9-2714DBEAB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DNA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A5843-9A74-D64C-E5CF-D2FD46D23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/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To crack the genetic code found in DNA we need to look at the sequence of bases.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The bases are arranged in triplets called </a:t>
            </a:r>
            <a:r>
              <a:rPr lang="en-CA" dirty="0" err="1">
                <a:solidFill>
                  <a:srgbClr val="FFFF00"/>
                </a:solidFill>
              </a:rPr>
              <a:t>codons</a:t>
            </a:r>
            <a:r>
              <a:rPr lang="en-CA" dirty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CA" dirty="0"/>
              <a:t>A G </a:t>
            </a:r>
            <a:r>
              <a:rPr lang="en-CA" dirty="0" err="1"/>
              <a:t>G</a:t>
            </a:r>
            <a:r>
              <a:rPr lang="en-CA" dirty="0"/>
              <a:t> - C T C - A </a:t>
            </a:r>
            <a:r>
              <a:rPr lang="en-CA" dirty="0" err="1"/>
              <a:t>A</a:t>
            </a:r>
            <a:r>
              <a:rPr lang="en-CA" dirty="0"/>
              <a:t> G - T C </a:t>
            </a:r>
            <a:r>
              <a:rPr lang="en-CA" dirty="0" err="1"/>
              <a:t>C</a:t>
            </a:r>
            <a:r>
              <a:rPr lang="en-CA" dirty="0"/>
              <a:t> - T A G</a:t>
            </a: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CA" dirty="0">
                <a:solidFill>
                  <a:srgbClr val="FFFF00"/>
                </a:solidFill>
              </a:rPr>
              <a:t>T C </a:t>
            </a:r>
            <a:r>
              <a:rPr lang="en-CA" dirty="0" err="1">
                <a:solidFill>
                  <a:srgbClr val="FFFF00"/>
                </a:solidFill>
              </a:rPr>
              <a:t>C</a:t>
            </a:r>
            <a:r>
              <a:rPr lang="en-CA" dirty="0">
                <a:solidFill>
                  <a:srgbClr val="FFFF00"/>
                </a:solidFill>
              </a:rPr>
              <a:t> - G A G - T </a:t>
            </a:r>
            <a:r>
              <a:rPr lang="en-CA" dirty="0" err="1">
                <a:solidFill>
                  <a:srgbClr val="FFFF00"/>
                </a:solidFill>
              </a:rPr>
              <a:t>T</a:t>
            </a:r>
            <a:r>
              <a:rPr lang="en-CA" dirty="0">
                <a:solidFill>
                  <a:srgbClr val="FFFF00"/>
                </a:solidFill>
              </a:rPr>
              <a:t> C - A G </a:t>
            </a:r>
            <a:r>
              <a:rPr lang="en-CA" dirty="0" err="1">
                <a:solidFill>
                  <a:srgbClr val="FFFF00"/>
                </a:solidFill>
              </a:rPr>
              <a:t>G</a:t>
            </a:r>
            <a:r>
              <a:rPr lang="en-CA" dirty="0">
                <a:solidFill>
                  <a:srgbClr val="FFFF00"/>
                </a:solidFill>
              </a:rPr>
              <a:t> - A T C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B47BC-9EEC-FB28-A35E-88AE495F8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DNA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45CBB-2E6A-8D28-F79E-6D05FD6E3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571625"/>
            <a:ext cx="8429625" cy="4929188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A gene is a section of DNA that codes for a </a:t>
            </a:r>
            <a:r>
              <a:rPr lang="en-CA" dirty="0">
                <a:solidFill>
                  <a:srgbClr val="FFFF00"/>
                </a:solidFill>
              </a:rPr>
              <a:t>protein</a:t>
            </a:r>
            <a:r>
              <a:rPr lang="en-CA" dirty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Each unique gene has a unique sequence of bases.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This unique sequence of bases will code for the production of a unique protein.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CA" dirty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CA" dirty="0"/>
              <a:t>It is these proteins and combination of proteins that give us a unique </a:t>
            </a:r>
            <a:r>
              <a:rPr lang="en-CA" dirty="0">
                <a:solidFill>
                  <a:srgbClr val="FFFF00"/>
                </a:solidFill>
              </a:rPr>
              <a:t>phenotype</a:t>
            </a:r>
            <a:r>
              <a:rPr lang="en-CA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2E3A4382-288E-AFC5-712E-7B5761AF0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88" y="90488"/>
            <a:ext cx="9070975" cy="1058862"/>
          </a:xfrm>
        </p:spPr>
        <p:txBody>
          <a:bodyPr tIns="0" anchor="t"/>
          <a:lstStyle/>
          <a:p>
            <a:pPr eaLnBrk="1" hangingPunct="1">
              <a:lnSpc>
                <a:spcPct val="95000"/>
              </a:lnSpc>
            </a:pPr>
            <a:r>
              <a:rPr lang="en-US" altLang="en-US" sz="4900">
                <a:solidFill>
                  <a:schemeClr val="bg2"/>
                </a:solidFill>
                <a:latin typeface="Arial" panose="020B0604020202020204" pitchFamily="34" charset="0"/>
              </a:rPr>
              <a:t>Let's Review What We Know About DNA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BCE64833-66BC-06F1-D991-86ADE7381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16113"/>
            <a:ext cx="9021763" cy="5794375"/>
          </a:xfrm>
        </p:spPr>
        <p:txBody>
          <a:bodyPr lIns="0" tIns="0" rIns="0" bIns="0"/>
          <a:lstStyle/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1.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DNA stands for:</a:t>
            </a:r>
            <a:r>
              <a:rPr lang="en-US" altLang="en-US" sz="2600" dirty="0">
                <a:solidFill>
                  <a:schemeClr val="folHlink"/>
                </a:solidFill>
              </a:rPr>
              <a:t> 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De _____ </a:t>
            </a:r>
            <a:r>
              <a:rPr lang="en-US" altLang="en-US" sz="2600" dirty="0" err="1">
                <a:solidFill>
                  <a:schemeClr val="folHlink"/>
                </a:solidFill>
                <a:latin typeface="Arial" panose="020B0604020202020204" pitchFamily="34" charset="0"/>
              </a:rPr>
              <a:t>ribo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______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acid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2.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What is the shape of DNA? _______________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3.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Adenine always pairs with _______________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4.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The sides of the DNA ladder are deoxyribose and _____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5.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Guanine always pairs with _____________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6.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What is the complimentary sequence:</a:t>
            </a:r>
            <a:r>
              <a:rPr lang="en-US" altLang="en-US" sz="2600" dirty="0">
                <a:solidFill>
                  <a:schemeClr val="folHlink"/>
                </a:solidFill>
              </a:rPr>
              <a:t> 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A </a:t>
            </a:r>
            <a:r>
              <a:rPr lang="en-US" altLang="en-US" sz="2600" dirty="0" err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T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G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C A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7.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The two sides of DNA are held together by _______ bonds.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8.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DNA is composed of repeating subunits called ______________________</a:t>
            </a:r>
            <a:endParaRPr lang="en-US" altLang="en-US" sz="3000" dirty="0">
              <a:solidFill>
                <a:schemeClr val="folHlink"/>
              </a:solidFill>
            </a:endParaRPr>
          </a:p>
          <a:p>
            <a:pPr marL="0" indent="0" eaLnBrk="1" hangingPunct="1">
              <a:lnSpc>
                <a:spcPct val="95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9.</a:t>
            </a:r>
            <a:r>
              <a:rPr lang="en-US" altLang="en-US" sz="2600" dirty="0">
                <a:solidFill>
                  <a:schemeClr val="folHlink"/>
                </a:solidFill>
              </a:rPr>
              <a:t> </a:t>
            </a:r>
            <a:r>
              <a:rPr lang="en-US" altLang="en-US" sz="2600" dirty="0">
                <a:solidFill>
                  <a:schemeClr val="folHlink"/>
                </a:solidFill>
                <a:latin typeface="Arial" panose="020B0604020202020204" pitchFamily="34" charset="0"/>
              </a:rPr>
              <a:t> What are the 4 bases that make up the rungs of the DNA ladder? _______________________________________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Green">
      <a:dk1>
        <a:srgbClr val="003A51"/>
      </a:dk1>
      <a:lt1>
        <a:srgbClr val="0086BC"/>
      </a:lt1>
      <a:dk2>
        <a:srgbClr val="3C7C28"/>
      </a:dk2>
      <a:lt2>
        <a:srgbClr val="FFFBBA"/>
      </a:lt2>
      <a:accent1>
        <a:srgbClr val="0F6FC6"/>
      </a:accent1>
      <a:accent2>
        <a:srgbClr val="003A51"/>
      </a:accent2>
      <a:accent3>
        <a:srgbClr val="0BD0D9"/>
      </a:accent3>
      <a:accent4>
        <a:srgbClr val="10CF9B"/>
      </a:accent4>
      <a:accent5>
        <a:srgbClr val="00B050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Green">
    <a:dk1>
      <a:srgbClr val="003A51"/>
    </a:dk1>
    <a:lt1>
      <a:srgbClr val="0086BC"/>
    </a:lt1>
    <a:dk2>
      <a:srgbClr val="3C7C28"/>
    </a:dk2>
    <a:lt2>
      <a:srgbClr val="FFFBBA"/>
    </a:lt2>
    <a:accent1>
      <a:srgbClr val="0F6FC6"/>
    </a:accent1>
    <a:accent2>
      <a:srgbClr val="003A51"/>
    </a:accent2>
    <a:accent3>
      <a:srgbClr val="0BD0D9"/>
    </a:accent3>
    <a:accent4>
      <a:srgbClr val="10CF9B"/>
    </a:accent4>
    <a:accent5>
      <a:srgbClr val="00B050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2917</TotalTime>
  <Words>455</Words>
  <Application>Microsoft Office PowerPoint</Application>
  <PresentationFormat>عرض على الشاشة (4:3)</PresentationFormat>
  <Paragraphs>97</Paragraphs>
  <Slides>15</Slides>
  <Notes>10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15</vt:i4>
      </vt:variant>
    </vt:vector>
  </HeadingPairs>
  <TitlesOfParts>
    <vt:vector size="22" baseType="lpstr">
      <vt:lpstr>Arial</vt:lpstr>
      <vt:lpstr>Calibri</vt:lpstr>
      <vt:lpstr>Constantia</vt:lpstr>
      <vt:lpstr>Garamond</vt:lpstr>
      <vt:lpstr>Narkisim</vt:lpstr>
      <vt:lpstr>Wingdings 2</vt:lpstr>
      <vt:lpstr>Flow</vt:lpstr>
      <vt:lpstr>عرض تقديمي في PowerPoint</vt:lpstr>
      <vt:lpstr>DNA stands for</vt:lpstr>
      <vt:lpstr>DNA Structure</vt:lpstr>
      <vt:lpstr>Nucleotides</vt:lpstr>
      <vt:lpstr>Nucleotides</vt:lpstr>
      <vt:lpstr>Nucleotides</vt:lpstr>
      <vt:lpstr>Nucleotides</vt:lpstr>
      <vt:lpstr>Base-Pair Rule</vt:lpstr>
      <vt:lpstr>عرض تقديمي في PowerPoint</vt:lpstr>
      <vt:lpstr>DNA Structure</vt:lpstr>
      <vt:lpstr>عرض تقديمي في PowerPoint</vt:lpstr>
      <vt:lpstr>Base Pair Rule</vt:lpstr>
      <vt:lpstr>DNA Structure</vt:lpstr>
      <vt:lpstr>DNA Structure</vt:lpstr>
      <vt:lpstr>Let's Review What We Know About DNA</vt:lpstr>
    </vt:vector>
  </TitlesOfParts>
  <Company>Cashmere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DNA</dc:title>
  <dc:creator>Michael Dowdall</dc:creator>
  <cp:keywords>Biology</cp:keywords>
  <cp:lastModifiedBy>EREN 89</cp:lastModifiedBy>
  <cp:revision>164</cp:revision>
  <dcterms:created xsi:type="dcterms:W3CDTF">2007-08-07T22:00:48Z</dcterms:created>
  <dcterms:modified xsi:type="dcterms:W3CDTF">2024-02-09T10:22:49Z</dcterms:modified>
</cp:coreProperties>
</file>