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73" r:id="rId5"/>
    <p:sldId id="275" r:id="rId6"/>
    <p:sldId id="284" r:id="rId7"/>
    <p:sldId id="285" r:id="rId8"/>
    <p:sldId id="289" r:id="rId9"/>
    <p:sldId id="290" r:id="rId10"/>
    <p:sldId id="291" r:id="rId11"/>
    <p:sldId id="286" r:id="rId12"/>
    <p:sldId id="292" r:id="rId13"/>
    <p:sldId id="288" r:id="rId14"/>
    <p:sldId id="287" r:id="rId15"/>
    <p:sldId id="281" r:id="rId16"/>
    <p:sldId id="274" r:id="rId17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224" userDrawn="1">
          <p15:clr>
            <a:srgbClr val="A4A3A4"/>
          </p15:clr>
        </p15:guide>
        <p15:guide id="3" pos="7368" userDrawn="1">
          <p15:clr>
            <a:srgbClr val="A4A3A4"/>
          </p15:clr>
        </p15:guide>
        <p15:guide id="4" pos="312" userDrawn="1">
          <p15:clr>
            <a:srgbClr val="A4A3A4"/>
          </p15:clr>
        </p15:guide>
        <p15:guide id="6" orient="horz" pos="2856" userDrawn="1">
          <p15:clr>
            <a:srgbClr val="A4A3A4"/>
          </p15:clr>
        </p15:guide>
        <p15:guide id="7" pos="5928" userDrawn="1">
          <p15:clr>
            <a:srgbClr val="A4A3A4"/>
          </p15:clr>
        </p15:guide>
        <p15:guide id="8" pos="6168" userDrawn="1">
          <p15:clr>
            <a:srgbClr val="A4A3A4"/>
          </p15:clr>
        </p15:guide>
        <p15:guide id="9" pos="1512" userDrawn="1">
          <p15:clr>
            <a:srgbClr val="A4A3A4"/>
          </p15:clr>
        </p15:guide>
        <p15:guide id="10" orient="horz" pos="264" userDrawn="1">
          <p15:clr>
            <a:srgbClr val="A4A3A4"/>
          </p15:clr>
        </p15:guide>
        <p15:guide id="11" pos="2496" userDrawn="1">
          <p15:clr>
            <a:srgbClr val="A4A3A4"/>
          </p15:clr>
        </p15:guide>
        <p15:guide id="12" pos="2688" userDrawn="1">
          <p15:clr>
            <a:srgbClr val="A4A3A4"/>
          </p15:clr>
        </p15:guide>
        <p15:guide id="13" pos="4536" userDrawn="1">
          <p15:clr>
            <a:srgbClr val="A4A3A4"/>
          </p15:clr>
        </p15:guide>
        <p15:guide id="14" pos="4008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5136" userDrawn="1">
          <p15:clr>
            <a:srgbClr val="A4A3A4"/>
          </p15:clr>
        </p15:guide>
        <p15:guide id="17" orient="horz" pos="1584" userDrawn="1">
          <p15:clr>
            <a:srgbClr val="A4A3A4"/>
          </p15:clr>
        </p15:guide>
        <p15:guide id="18" orient="horz" pos="2736" userDrawn="1">
          <p15:clr>
            <a:srgbClr val="A4A3A4"/>
          </p15:clr>
        </p15:guide>
        <p15:guide id="19" orient="horz" pos="3648" userDrawn="1">
          <p15:clr>
            <a:srgbClr val="A4A3A4"/>
          </p15:clr>
        </p15:guide>
        <p15:guide id="20" orient="horz" pos="864" userDrawn="1">
          <p15:clr>
            <a:srgbClr val="A4A3A4"/>
          </p15:clr>
        </p15:guide>
        <p15:guide id="21" orient="horz" pos="3984" userDrawn="1">
          <p15:clr>
            <a:srgbClr val="A4A3A4"/>
          </p15:clr>
        </p15:guide>
        <p15:guide id="22" pos="456" userDrawn="1">
          <p15:clr>
            <a:srgbClr val="A4A3A4"/>
          </p15:clr>
        </p15:guide>
        <p15:guide id="23" pos="7248" userDrawn="1">
          <p15:clr>
            <a:srgbClr val="A4A3A4"/>
          </p15:clr>
        </p15:guide>
        <p15:guide id="24" orient="horz" pos="1920" userDrawn="1">
          <p15:clr>
            <a:srgbClr val="A4A3A4"/>
          </p15:clr>
        </p15:guide>
        <p15:guide id="25" orient="horz" pos="2256" userDrawn="1">
          <p15:clr>
            <a:srgbClr val="A4A3A4"/>
          </p15:clr>
        </p15:guide>
        <p15:guide id="26" pos="7176" userDrawn="1">
          <p15:clr>
            <a:srgbClr val="A4A3A4"/>
          </p15:clr>
        </p15:guide>
        <p15:guide id="27" orient="horz" pos="1704" userDrawn="1">
          <p15:clr>
            <a:srgbClr val="A4A3A4"/>
          </p15:clr>
        </p15:guide>
        <p15:guide id="28" pos="4176" userDrawn="1">
          <p15:clr>
            <a:srgbClr val="A4A3A4"/>
          </p15:clr>
        </p15:guide>
        <p15:guide id="29" orient="horz" pos="2592" userDrawn="1">
          <p15:clr>
            <a:srgbClr val="A4A3A4"/>
          </p15:clr>
        </p15:guide>
        <p15:guide id="30" pos="6912" userDrawn="1">
          <p15:clr>
            <a:srgbClr val="A4A3A4"/>
          </p15:clr>
        </p15:guide>
        <p15:guide id="31" pos="3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BEB2"/>
    <a:srgbClr val="753F2D"/>
    <a:srgbClr val="5E3324"/>
    <a:srgbClr val="8A4C34"/>
    <a:srgbClr val="815550"/>
    <a:srgbClr val="A3573E"/>
    <a:srgbClr val="E7E6E6"/>
    <a:srgbClr val="C28D6D"/>
    <a:srgbClr val="D2986F"/>
    <a:srgbClr val="333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15" autoAdjust="0"/>
    <p:restoredTop sz="96327"/>
  </p:normalViewPr>
  <p:slideViewPr>
    <p:cSldViewPr snapToGrid="0">
      <p:cViewPr varScale="1">
        <p:scale>
          <a:sx n="55" d="100"/>
          <a:sy n="55" d="100"/>
        </p:scale>
        <p:origin x="64" y="192"/>
      </p:cViewPr>
      <p:guideLst>
        <p:guide orient="horz" pos="1224"/>
        <p:guide pos="7368"/>
        <p:guide pos="312"/>
        <p:guide orient="horz" pos="2856"/>
        <p:guide pos="5928"/>
        <p:guide pos="6168"/>
        <p:guide pos="1512"/>
        <p:guide orient="horz" pos="264"/>
        <p:guide pos="2496"/>
        <p:guide pos="2688"/>
        <p:guide pos="4536"/>
        <p:guide pos="4008"/>
        <p:guide pos="4944"/>
        <p:guide pos="5136"/>
        <p:guide orient="horz" pos="1584"/>
        <p:guide orient="horz" pos="2736"/>
        <p:guide orient="horz" pos="3648"/>
        <p:guide orient="horz" pos="864"/>
        <p:guide orient="horz" pos="3984"/>
        <p:guide pos="456"/>
        <p:guide pos="7248"/>
        <p:guide orient="horz" pos="1920"/>
        <p:guide orient="horz" pos="2256"/>
        <p:guide pos="7176"/>
        <p:guide orient="horz" pos="1704"/>
        <p:guide pos="4176"/>
        <p:guide orient="horz" pos="2592"/>
        <p:guide pos="6912"/>
        <p:guide pos="35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71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B30D67-EB7C-4323-A6AB-20071C4FCC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6DD94-0E47-FE33-5C0F-9E497B99BE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33F7E-3633-4FA3-974D-CA21FB24834F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636FF0-1B83-FCD7-197D-6F6CBEA8FE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A88305-7C09-5A95-A84B-C7CEA8D00F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82836-E43C-41FF-A11B-3D8AB6E68F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5F7B4-7442-4021-9F1E-8BC3C363C892}" type="datetimeFigureOut">
              <a:rPr lang="en-US" noProof="0" smtClean="0"/>
              <a:t>2/1/2025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E012-9E2E-4477-8B5C-4E7D4E9BCBA6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9385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9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E012-9E2E-4477-8B5C-4E7D4E9BCBA6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3243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B8029-33F3-9414-AD10-00871D91A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6400800" cy="2387600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2B008-64B6-378D-9C5D-DCC8DFEBC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7912" y="5047488"/>
            <a:ext cx="5486400" cy="384048"/>
          </a:xfrm>
        </p:spPr>
        <p:txBody>
          <a:bodyPr/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44BA9-47A2-8EBA-F11F-AF833CBC1FB6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C7E957-5A54-C6BB-DBCA-B0A579E99122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5792F5-3B57-83E5-2E85-1B67A64BF570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0638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noProof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784B99-8374-AA22-4161-578F9BF77E2B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0F45B19-145D-7398-7A64-A88B28251AAD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029EB3C-D7BA-1FCE-3158-8F1116C6F5BE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22576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2576" y="444398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20824" y="3401568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20824" y="4901184"/>
            <a:ext cx="8379220" cy="975260"/>
          </a:xfrm>
        </p:spPr>
        <p:txBody>
          <a:bodyPr numCol="2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8902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F6E0F-D722-BAD9-C6AD-9A11DAE4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160B7A-B490-F67E-2740-38CA3A987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4A6C9A-83F0-5E94-8A5B-89CB08282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871708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8F78388-68BC-0124-C243-36D5B5DC7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7FBEF6F-7749-849E-36C5-CC056F3071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25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A350182-DD59-73E2-C20A-4B5FE67154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E14A588-A920-9AE0-A268-A008EAF6FC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05072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221A12-8B19-605A-2244-2D732269C955}"/>
              </a:ext>
            </a:extLst>
          </p:cNvPr>
          <p:cNvGrpSpPr/>
          <p:nvPr userDrawn="1"/>
        </p:nvGrpSpPr>
        <p:grpSpPr>
          <a:xfrm>
            <a:off x="716788" y="2527173"/>
            <a:ext cx="10758424" cy="1564"/>
            <a:chOff x="2792270" y="5541172"/>
            <a:chExt cx="11391900" cy="15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86C500B-5A93-298F-7CEF-ED445452E460}"/>
                </a:ext>
              </a:extLst>
            </p:cNvPr>
            <p:cNvCxnSpPr>
              <a:cxnSpLocks/>
            </p:cNvCxnSpPr>
            <p:nvPr/>
          </p:nvCxnSpPr>
          <p:spPr>
            <a:xfrm>
              <a:off x="2792270" y="5541172"/>
              <a:ext cx="676046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A559BC-EF4A-29D4-CF56-6425516A5D91}"/>
                </a:ext>
              </a:extLst>
            </p:cNvPr>
            <p:cNvCxnSpPr>
              <a:cxnSpLocks/>
            </p:cNvCxnSpPr>
            <p:nvPr/>
          </p:nvCxnSpPr>
          <p:spPr>
            <a:xfrm>
              <a:off x="9552734" y="5541330"/>
              <a:ext cx="4631436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2D34186-8505-57AE-F518-0C83BF1C06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6176" y="2980944"/>
            <a:ext cx="3282696" cy="11064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BE767DA-9D93-94AD-D34D-2B8A51A766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3568" y="4114800"/>
            <a:ext cx="3282696" cy="975260"/>
          </a:xfrm>
        </p:spPr>
        <p:txBody>
          <a:bodyPr numCol="1" spcCol="91440"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18147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86B75-C16C-C033-D27D-FF84EFB71131}"/>
              </a:ext>
            </a:extLst>
          </p:cNvPr>
          <p:cNvSpPr/>
          <p:nvPr userDrawn="1"/>
        </p:nvSpPr>
        <p:spPr>
          <a:xfrm>
            <a:off x="0" y="0"/>
            <a:ext cx="10020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1443F-EAC2-06D1-A3D1-D73510EA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432" y="1426464"/>
            <a:ext cx="6675120" cy="1702816"/>
          </a:xfrm>
        </p:spPr>
        <p:txBody>
          <a:bodyPr anchor="t"/>
          <a:lstStyle>
            <a:lvl1pPr>
              <a:lnSpc>
                <a:spcPct val="80000"/>
              </a:lnSpc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80535FC-1B0E-C4EB-FE55-190522219FEA}"/>
              </a:ext>
            </a:extLst>
          </p:cNvPr>
          <p:cNvGrpSpPr/>
          <p:nvPr userDrawn="1"/>
        </p:nvGrpSpPr>
        <p:grpSpPr>
          <a:xfrm>
            <a:off x="3979533" y="5799270"/>
            <a:ext cx="8212467" cy="0"/>
            <a:chOff x="3733800" y="5537385"/>
            <a:chExt cx="8212467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A6B206-18E0-06D2-958F-E859A1428A5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7385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47EEA7-F856-F6C0-18DD-5D37FD51D45B}"/>
                </a:ext>
              </a:extLst>
            </p:cNvPr>
            <p:cNvCxnSpPr>
              <a:cxnSpLocks/>
            </p:cNvCxnSpPr>
            <p:nvPr/>
          </p:nvCxnSpPr>
          <p:spPr>
            <a:xfrm>
              <a:off x="9774567" y="5537385"/>
              <a:ext cx="217170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C909AE-4D54-F197-103E-29E9C2597F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77056" y="3383280"/>
            <a:ext cx="4754880" cy="2057400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ct val="15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25968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C28C00-D101-DFF8-7E0A-1AEBF0DB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C5F1F-F8B7-6C5F-6A7F-5F8F6128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9287E-E726-E0E6-2871-FE77159B5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60592E8-155C-36FA-DA0A-52B23CE8A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763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64B432-06C2-E932-E96F-67CECC2E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F3471-B7F6-01DB-D712-136C1626D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05956-4CA5-988F-7C93-317A88D1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56146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B670E-478C-D301-FCE5-E830024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16CD-30BD-156F-11B4-9CF89A064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3C54B0-9878-1911-8DE9-EC464D202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493B1-79A4-1FA9-B462-853856DE8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7EEE8-8F1E-8F14-E2ED-333A1FF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DFABEB-B6B7-2591-AE85-265A3F87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62309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2A6A-C17E-2616-3199-C8D78E7EE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705714-E101-08DD-6A13-D561A3EC2C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ECB26-D659-5BC3-C669-1B45225D2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64F27-6C3B-1E36-B1DC-ECB72DCF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595AB-D292-D355-47CD-748C160B1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CEE5F-F44A-DD2C-EEC3-D4C76B69D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5293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03BBE-23DC-E951-32B6-0E91B808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5144" y="1463040"/>
            <a:ext cx="7498080" cy="70408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0836A-7452-872A-28D0-081C1338D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576" y="2953512"/>
            <a:ext cx="7470648" cy="3296563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None/>
              <a:defRPr sz="2200" b="1"/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1600" i="1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endParaRPr lang="en-P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39F35-2573-69E0-B17D-B4B0F85CE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5CE41-241D-72CD-1C8F-006A477B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2789DD7-8E5F-BCF6-7A1E-0AC33BD880AC}"/>
              </a:ext>
            </a:extLst>
          </p:cNvPr>
          <p:cNvGrpSpPr/>
          <p:nvPr userDrawn="1"/>
        </p:nvGrpSpPr>
        <p:grpSpPr>
          <a:xfrm>
            <a:off x="2400300" y="2535841"/>
            <a:ext cx="9801127" cy="821"/>
            <a:chOff x="2286319" y="5546299"/>
            <a:chExt cx="9801127" cy="90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D610F86C-F479-AC03-216E-DD60112AC854}"/>
                </a:ext>
              </a:extLst>
            </p:cNvPr>
            <p:cNvCxnSpPr>
              <a:cxnSpLocks/>
            </p:cNvCxnSpPr>
            <p:nvPr/>
          </p:nvCxnSpPr>
          <p:spPr>
            <a:xfrm>
              <a:off x="2286319" y="5546299"/>
              <a:ext cx="7391400" cy="0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2E8F6-3623-48C2-4F02-9472E2977FB8}"/>
                </a:ext>
              </a:extLst>
            </p:cNvPr>
            <p:cNvCxnSpPr>
              <a:cxnSpLocks/>
            </p:cNvCxnSpPr>
            <p:nvPr/>
          </p:nvCxnSpPr>
          <p:spPr>
            <a:xfrm>
              <a:off x="9676016" y="5547202"/>
              <a:ext cx="241143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826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D39-DAD0-D550-D3C7-42F702A7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992" y="1709738"/>
            <a:ext cx="7290458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P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54DFA-4C17-2AA0-0E19-8D452B73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6992" y="4589463"/>
            <a:ext cx="72904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F8D5DED-A875-4BFE-015E-C29679EC468C}"/>
              </a:ext>
            </a:extLst>
          </p:cNvPr>
          <p:cNvGrpSpPr/>
          <p:nvPr userDrawn="1"/>
        </p:nvGrpSpPr>
        <p:grpSpPr>
          <a:xfrm>
            <a:off x="3979533" y="5801746"/>
            <a:ext cx="8221703" cy="0"/>
            <a:chOff x="3733800" y="5539861"/>
            <a:chExt cx="8221703" cy="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ED54A14-B37E-AA5D-2F7D-4530DEF3C347}"/>
                </a:ext>
              </a:extLst>
            </p:cNvPr>
            <p:cNvCxnSpPr>
              <a:cxnSpLocks/>
            </p:cNvCxnSpPr>
            <p:nvPr/>
          </p:nvCxnSpPr>
          <p:spPr>
            <a:xfrm>
              <a:off x="3733800" y="5539861"/>
              <a:ext cx="6054153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11F7DB-0F8D-8E5A-0137-AD5E5B20C351}"/>
                </a:ext>
              </a:extLst>
            </p:cNvPr>
            <p:cNvCxnSpPr>
              <a:cxnSpLocks/>
            </p:cNvCxnSpPr>
            <p:nvPr/>
          </p:nvCxnSpPr>
          <p:spPr>
            <a:xfrm>
              <a:off x="9783803" y="5539861"/>
              <a:ext cx="21717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71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1882412-D2D4-9CF0-CD39-2EAE79B8A310}"/>
              </a:ext>
            </a:extLst>
          </p:cNvPr>
          <p:cNvCxnSpPr>
            <a:cxnSpLocks/>
          </p:cNvCxnSpPr>
          <p:nvPr userDrawn="1"/>
        </p:nvCxnSpPr>
        <p:spPr>
          <a:xfrm>
            <a:off x="4267200" y="2523744"/>
            <a:ext cx="7924800" cy="883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29B6F2-011B-853F-5BA1-FA1722B6E1C8}"/>
              </a:ext>
            </a:extLst>
          </p:cNvPr>
          <p:cNvCxnSpPr>
            <a:cxnSpLocks/>
          </p:cNvCxnSpPr>
          <p:nvPr userDrawn="1"/>
        </p:nvCxnSpPr>
        <p:spPr>
          <a:xfrm>
            <a:off x="723384" y="2523744"/>
            <a:ext cx="3543816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5111496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961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ligh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2C33EA-A741-FA13-451C-6F35902CBDD0}"/>
              </a:ext>
            </a:extLst>
          </p:cNvPr>
          <p:cNvSpPr/>
          <p:nvPr userDrawn="1"/>
        </p:nvSpPr>
        <p:spPr>
          <a:xfrm>
            <a:off x="0" y="722376"/>
            <a:ext cx="12192000" cy="5413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6208" y="2971800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401568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ED40495-D9DB-AA87-4474-68DA5D8CA88C}"/>
              </a:ext>
            </a:extLst>
          </p:cNvPr>
          <p:cNvGrpSpPr/>
          <p:nvPr userDrawn="1"/>
        </p:nvGrpSpPr>
        <p:grpSpPr>
          <a:xfrm rot="10800000">
            <a:off x="726958" y="2521655"/>
            <a:ext cx="11480808" cy="1"/>
            <a:chOff x="2077471" y="5539116"/>
            <a:chExt cx="11480808" cy="1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15A6649-BE77-6F3F-DF74-0045E0AC6025}"/>
                </a:ext>
              </a:extLst>
            </p:cNvPr>
            <p:cNvCxnSpPr>
              <a:cxnSpLocks/>
            </p:cNvCxnSpPr>
            <p:nvPr/>
          </p:nvCxnSpPr>
          <p:spPr>
            <a:xfrm>
              <a:off x="2077471" y="5539116"/>
              <a:ext cx="4755396" cy="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F33DD1-C51F-9BE1-2F97-D4025B3E653D}"/>
                </a:ext>
              </a:extLst>
            </p:cNvPr>
            <p:cNvCxnSpPr>
              <a:cxnSpLocks/>
            </p:cNvCxnSpPr>
            <p:nvPr/>
          </p:nvCxnSpPr>
          <p:spPr>
            <a:xfrm>
              <a:off x="6816103" y="5539117"/>
              <a:ext cx="6742176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58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ark ban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966E69F-7113-AC99-F7E1-A44B7D64DEF3}"/>
              </a:ext>
            </a:extLst>
          </p:cNvPr>
          <p:cNvSpPr/>
          <p:nvPr userDrawn="1"/>
        </p:nvSpPr>
        <p:spPr>
          <a:xfrm>
            <a:off x="0" y="0"/>
            <a:ext cx="12192000" cy="30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63040"/>
            <a:ext cx="10515600" cy="575321"/>
          </a:xfrm>
        </p:spPr>
        <p:txBody>
          <a:bodyPr/>
          <a:lstStyle>
            <a:lvl1pPr>
              <a:defRPr sz="5000">
                <a:solidFill>
                  <a:schemeClr val="accent5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9224" y="3483864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43600" y="3931920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F8CCEDA-D691-A48A-BAAF-D004EBE38E55}"/>
              </a:ext>
            </a:extLst>
          </p:cNvPr>
          <p:cNvGrpSpPr/>
          <p:nvPr userDrawn="1"/>
        </p:nvGrpSpPr>
        <p:grpSpPr>
          <a:xfrm rot="16200000" flipV="1">
            <a:off x="8764091" y="3943349"/>
            <a:ext cx="5829301" cy="0"/>
            <a:chOff x="2287349" y="55407920"/>
            <a:chExt cx="11160369" cy="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05A0EB-A31A-D2D4-5671-D1F763493E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34529" y="51760740"/>
              <a:ext cx="0" cy="7294360"/>
            </a:xfrm>
            <a:prstGeom prst="line">
              <a:avLst/>
            </a:prstGeom>
            <a:ln w="444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FEFE03D-E00E-B4FD-6765-44E55D5FA21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1514714" y="53474916"/>
              <a:ext cx="0" cy="3866008"/>
            </a:xfrm>
            <a:prstGeom prst="line">
              <a:avLst/>
            </a:prstGeom>
            <a:ln w="444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628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the lef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5A1967-7F8F-319E-2E67-BD9E4F074B05}"/>
              </a:ext>
            </a:extLst>
          </p:cNvPr>
          <p:cNvSpPr/>
          <p:nvPr userDrawn="1"/>
        </p:nvSpPr>
        <p:spPr>
          <a:xfrm>
            <a:off x="8115301" y="0"/>
            <a:ext cx="407669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noProof="0">
              <a:solidFill>
                <a:schemeClr val="bg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425424-7549-BE00-EA05-384DBD00F3B2}"/>
              </a:ext>
            </a:extLst>
          </p:cNvPr>
          <p:cNvGrpSpPr/>
          <p:nvPr userDrawn="1"/>
        </p:nvGrpSpPr>
        <p:grpSpPr>
          <a:xfrm>
            <a:off x="6317679" y="4564864"/>
            <a:ext cx="5858373" cy="385"/>
            <a:chOff x="5440605" y="5540787"/>
            <a:chExt cx="5858373" cy="38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88329B-DC1A-F93F-7A3A-84FDE2989BB6}"/>
                </a:ext>
              </a:extLst>
            </p:cNvPr>
            <p:cNvCxnSpPr>
              <a:cxnSpLocks/>
            </p:cNvCxnSpPr>
            <p:nvPr/>
          </p:nvCxnSpPr>
          <p:spPr>
            <a:xfrm>
              <a:off x="5440605" y="5541172"/>
              <a:ext cx="1797621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7690B71-E252-7020-6DC7-F643767B2B78}"/>
                </a:ext>
              </a:extLst>
            </p:cNvPr>
            <p:cNvCxnSpPr>
              <a:cxnSpLocks/>
            </p:cNvCxnSpPr>
            <p:nvPr/>
          </p:nvCxnSpPr>
          <p:spPr>
            <a:xfrm>
              <a:off x="7237724" y="5540787"/>
              <a:ext cx="4061254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0" y="2514600"/>
            <a:ext cx="4846320" cy="1682749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936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936" y="358444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576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760" y="4123944"/>
            <a:ext cx="4754880" cy="941831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287C28-1CA8-AEA5-1E16-BC0B1E99CD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5065776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19920C32-5167-72B1-7B9E-709723F90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760" y="5605272"/>
            <a:ext cx="4754880" cy="1143254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5F7D9D8-A960-E038-84D2-764C7A50F698}"/>
              </a:ext>
            </a:extLst>
          </p:cNvPr>
          <p:cNvSpPr/>
          <p:nvPr userDrawn="1"/>
        </p:nvSpPr>
        <p:spPr>
          <a:xfrm>
            <a:off x="-12700" y="858"/>
            <a:ext cx="3060700" cy="685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252728"/>
            <a:ext cx="4828032" cy="4905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320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89320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0DF3371-342F-C17D-5A7F-EF76E89A55C5}"/>
              </a:ext>
            </a:extLst>
          </p:cNvPr>
          <p:cNvGrpSpPr/>
          <p:nvPr userDrawn="1"/>
        </p:nvGrpSpPr>
        <p:grpSpPr>
          <a:xfrm>
            <a:off x="-11882" y="3045007"/>
            <a:ext cx="4279082" cy="364"/>
            <a:chOff x="5475479" y="5537794"/>
            <a:chExt cx="4279082" cy="364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4369914-5489-3EA1-5419-F83F6C7A150D}"/>
                </a:ext>
              </a:extLst>
            </p:cNvPr>
            <p:cNvCxnSpPr>
              <a:cxnSpLocks/>
            </p:cNvCxnSpPr>
            <p:nvPr/>
          </p:nvCxnSpPr>
          <p:spPr>
            <a:xfrm>
              <a:off x="5475479" y="5537976"/>
              <a:ext cx="30607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BDE23CC-0B75-F3A6-1882-265BF90D4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7690" y="5537794"/>
              <a:ext cx="1216871" cy="364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0977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on the right dar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749AEB6-4539-A203-D085-8EBE329C08E0}"/>
              </a:ext>
            </a:extLst>
          </p:cNvPr>
          <p:cNvSpPr/>
          <p:nvPr userDrawn="1"/>
        </p:nvSpPr>
        <p:spPr>
          <a:xfrm>
            <a:off x="3962399" y="858"/>
            <a:ext cx="8271641" cy="6857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0C7E2C-83B2-58E9-DE90-AB1857F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87B4A1-AE7C-A6CC-7143-5EC918D66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78715BA-7A66-D464-AAEF-141988B87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399032"/>
            <a:ext cx="4846320" cy="1682749"/>
          </a:xfrm>
        </p:spPr>
        <p:txBody>
          <a:bodyPr/>
          <a:lstStyle>
            <a:lvl1pPr>
              <a:lnSpc>
                <a:spcPct val="80000"/>
              </a:lnSpc>
              <a:defRPr sz="5000">
                <a:solidFill>
                  <a:schemeClr val="accent4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0BF4BF-3C7C-C67F-B6EE-805EC95EF8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352" y="135331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A37E40B-957E-C00E-3B34-1B67D341A7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45352" y="3502152"/>
            <a:ext cx="4828032" cy="4905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F15CD76-2DD5-DB8A-37D3-6098A5087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1032" y="179222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7A044E0-660B-4002-E13C-F00498E497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1032" y="3941064"/>
            <a:ext cx="4754880" cy="1682750"/>
          </a:xfrm>
        </p:spPr>
        <p:txBody>
          <a:bodyPr/>
          <a:lstStyle>
            <a:lvl1pPr marL="283464"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1pPr>
            <a:lvl2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2pPr>
            <a:lvl3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3pPr>
            <a:lvl4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accent5"/>
                </a:solidFill>
              </a:defRPr>
            </a:lvl4pPr>
            <a:lvl5pPr indent="-283464">
              <a:lnSpc>
                <a:spcPct val="150000"/>
              </a:lnSpc>
              <a:spcBef>
                <a:spcPts val="0"/>
              </a:spcBef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D78A0CF-0A37-4436-67C4-B32FD7703E96}"/>
              </a:ext>
            </a:extLst>
          </p:cNvPr>
          <p:cNvGrpSpPr/>
          <p:nvPr userDrawn="1"/>
        </p:nvGrpSpPr>
        <p:grpSpPr>
          <a:xfrm>
            <a:off x="-28308" y="2514621"/>
            <a:ext cx="5666632" cy="0"/>
            <a:chOff x="5464255" y="5541151"/>
            <a:chExt cx="5666632" cy="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FC6D8A4-CA31-16C2-95B7-B98F65F29A69}"/>
                </a:ext>
              </a:extLst>
            </p:cNvPr>
            <p:cNvCxnSpPr>
              <a:cxnSpLocks/>
            </p:cNvCxnSpPr>
            <p:nvPr/>
          </p:nvCxnSpPr>
          <p:spPr>
            <a:xfrm>
              <a:off x="5464255" y="5541151"/>
              <a:ext cx="3991534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2097A8D-64FC-CDBD-4497-5E32BC6AF9C2}"/>
                </a:ext>
              </a:extLst>
            </p:cNvPr>
            <p:cNvCxnSpPr>
              <a:cxnSpLocks/>
            </p:cNvCxnSpPr>
            <p:nvPr/>
          </p:nvCxnSpPr>
          <p:spPr>
            <a:xfrm>
              <a:off x="9454487" y="5541151"/>
              <a:ext cx="1676400" cy="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9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6BC278-3A9A-4241-1DE5-469D2AB5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367"/>
            <a:ext cx="10515600" cy="575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8A5E58-5605-E2B6-AEBE-7EF159AA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D507-72FD-CB53-B342-C69D562AFD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3E9A7-861F-C5C4-DD4E-37AC66D8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480" y="301752"/>
            <a:ext cx="1828800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P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7A1DC-56B8-6C78-5020-E45478D09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22408" y="301752"/>
            <a:ext cx="1673352" cy="2743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FCF61C-3B18-4C03-8326-CC3B32D710C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0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1" r:id="rId3"/>
    <p:sldLayoutId id="2147483660" r:id="rId4"/>
    <p:sldLayoutId id="2147483661" r:id="rId5"/>
    <p:sldLayoutId id="2147483665" r:id="rId6"/>
    <p:sldLayoutId id="2147483662" r:id="rId7"/>
    <p:sldLayoutId id="2147483664" r:id="rId8"/>
    <p:sldLayoutId id="2147483663" r:id="rId9"/>
    <p:sldLayoutId id="2147483652" r:id="rId10"/>
    <p:sldLayoutId id="2147483666" r:id="rId11"/>
    <p:sldLayoutId id="2147483658" r:id="rId12"/>
    <p:sldLayoutId id="2147483654" r:id="rId13"/>
    <p:sldLayoutId id="2147483655" r:id="rId14"/>
    <p:sldLayoutId id="2147483656" r:id="rId15"/>
    <p:sldLayoutId id="2147483657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04B07C7A-8E1D-7BF7-31C8-5C68C6D2F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7712" y="1408176"/>
            <a:ext cx="856125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 and membrane biology 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EF3A7BFE-9123-98C4-791C-9A3FE773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0105" y="5070297"/>
            <a:ext cx="5486400" cy="384048"/>
          </a:xfrm>
        </p:spPr>
        <p:txBody>
          <a:bodyPr/>
          <a:lstStyle/>
          <a:p>
            <a:r>
              <a:rPr lang="en-US" dirty="0" err="1"/>
              <a:t>M.S.c</a:t>
            </a:r>
            <a:r>
              <a:rPr lang="en-US" dirty="0"/>
              <a:t> Amna shaker</a:t>
            </a:r>
          </a:p>
          <a:p>
            <a:r>
              <a:rPr lang="en-US" dirty="0"/>
              <a:t>Lecture two  </a:t>
            </a:r>
          </a:p>
          <a:p>
            <a:endParaRPr lang="en-US" dirty="0"/>
          </a:p>
          <a:p>
            <a:r>
              <a:rPr lang="en-US" dirty="0" err="1"/>
              <a:t>Almustaqbal</a:t>
            </a:r>
            <a:r>
              <a:rPr lang="en-US" dirty="0"/>
              <a:t> university  </a:t>
            </a:r>
          </a:p>
          <a:p>
            <a:r>
              <a:rPr lang="en-US" dirty="0"/>
              <a:t>Biochemistry department </a:t>
            </a:r>
            <a:endParaRPr lang="en-PK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98B1DF3-ADD3-0DDB-4D6A-41A7BCE7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13" y="137001"/>
            <a:ext cx="2393878" cy="230824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BE5C8D6-6E63-D588-BC5C-BF948438F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530" y="463737"/>
            <a:ext cx="2034283" cy="188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0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0B11D3F-E4E2-F9AC-DF59-3B21DDA7B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830" y="857250"/>
            <a:ext cx="8599170" cy="5143500"/>
          </a:xfrm>
          <a:prstGeom prst="rect">
            <a:avLst/>
          </a:prstGeom>
        </p:spPr>
      </p:pic>
      <p:sp>
        <p:nvSpPr>
          <p:cNvPr id="4" name="شريط: منحني ومائل لأسفل 3">
            <a:extLst>
              <a:ext uri="{FF2B5EF4-FFF2-40B4-BE49-F238E27FC236}">
                <a16:creationId xmlns:a16="http://schemas.microsoft.com/office/drawing/2014/main" id="{6B20585F-8B86-8222-E683-A489A22C301D}"/>
              </a:ext>
            </a:extLst>
          </p:cNvPr>
          <p:cNvSpPr/>
          <p:nvPr/>
        </p:nvSpPr>
        <p:spPr>
          <a:xfrm>
            <a:off x="854487" y="857250"/>
            <a:ext cx="553649" cy="565079"/>
          </a:xfrm>
          <a:prstGeom prst="ellipseRibb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20498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99B3558-622C-972D-A51B-3496DEC77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05" y="738130"/>
            <a:ext cx="9528819" cy="5511945"/>
          </a:xfrm>
        </p:spPr>
        <p:txBody>
          <a:bodyPr/>
          <a:lstStyle/>
          <a:p>
            <a:r>
              <a:rPr lang="en-US" sz="3200" dirty="0">
                <a:solidFill>
                  <a:srgbClr val="7030A0"/>
                </a:solidFill>
              </a:rPr>
              <a:t>Function of the membrane </a:t>
            </a:r>
          </a:p>
          <a:p>
            <a:r>
              <a:rPr lang="en-US" sz="2400" dirty="0"/>
              <a:t>1-</a:t>
            </a:r>
            <a:r>
              <a:rPr lang="en-US" sz="2400" u="sng" dirty="0"/>
              <a:t>Barrier</a:t>
            </a:r>
            <a:r>
              <a:rPr lang="en-US" sz="2400" dirty="0"/>
              <a:t>: Separates the internal environment of the cell from the external environment.</a:t>
            </a:r>
          </a:p>
          <a:p>
            <a:r>
              <a:rPr lang="en-US" sz="2400" dirty="0"/>
              <a:t>2-</a:t>
            </a:r>
            <a:r>
              <a:rPr lang="en-US" sz="2400" u="sng" dirty="0"/>
              <a:t>Transport</a:t>
            </a:r>
            <a:r>
              <a:rPr lang="en-US" sz="2400" dirty="0"/>
              <a:t>: Regulates the passage of substances in and out of cells and organelles.</a:t>
            </a:r>
          </a:p>
          <a:p>
            <a:r>
              <a:rPr lang="en-US" sz="2400" dirty="0"/>
              <a:t>3-</a:t>
            </a:r>
            <a:r>
              <a:rPr lang="en-US" sz="2400" u="sng" dirty="0"/>
              <a:t>Communication</a:t>
            </a:r>
            <a:r>
              <a:rPr lang="en-US" sz="2400" dirty="0"/>
              <a:t>: Contains receptors that allow cells to receive signals from the external environment.</a:t>
            </a:r>
          </a:p>
          <a:p>
            <a:r>
              <a:rPr lang="en-US" sz="2400" dirty="0"/>
              <a:t>4- </a:t>
            </a:r>
            <a:r>
              <a:rPr lang="en-US" sz="2400" u="sng" dirty="0"/>
              <a:t>Adhesion</a:t>
            </a:r>
            <a:r>
              <a:rPr lang="en-US" sz="2400" dirty="0"/>
              <a:t>: Helps cells stick to each other and to the extracellular martial </a:t>
            </a:r>
            <a:endParaRPr lang="ar-EG" sz="24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2BC3603-87F8-4276-2649-360BCA14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07530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1133-2B2D-CB5C-25A3-A6BBC6AC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DUTIES </a:t>
            </a:r>
            <a:br>
              <a:rPr lang="en-US" dirty="0"/>
            </a:b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5C361D4-2114-E276-681B-0EDACAD8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480BD-3EF5-7A7E-9E81-E73191A1D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ANSWER THE FALLOWING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737C8-4322-77C9-4E34-94E5EE136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600" dirty="0">
                <a:solidFill>
                  <a:srgbClr val="7030A0"/>
                </a:solidFill>
              </a:rPr>
              <a:t>Numerate Function of the cell membrane ?</a:t>
            </a:r>
          </a:p>
          <a:p>
            <a:endParaRPr lang="en-US" sz="1600" dirty="0">
              <a:solidFill>
                <a:srgbClr val="7030A0"/>
              </a:solidFill>
            </a:endParaRPr>
          </a:p>
          <a:p>
            <a:r>
              <a:rPr lang="en-US" sz="1600" b="1" dirty="0">
                <a:solidFill>
                  <a:srgbClr val="7030A0"/>
                </a:solidFill>
              </a:rPr>
              <a:t>Numerate Proteins type ?</a:t>
            </a:r>
            <a:endParaRPr lang="en-US" sz="1600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8FC4DAD-8F22-40DC-8133-22BF5221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26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4AE1-C6FD-2EFB-79A7-7C9A6C853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</a:t>
            </a:r>
            <a:br>
              <a:rPr lang="en-US"/>
            </a:br>
            <a:r>
              <a:rPr lang="en-US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2623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9103A-7E0F-A503-491C-874CA2A16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079" y="1335640"/>
            <a:ext cx="10715946" cy="831488"/>
          </a:xfrm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 and Composition of Biological Membranes</a:t>
            </a:r>
            <a:br>
              <a:rPr lang="en-US" sz="2800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79730E-E638-275F-6C74-85FDCE30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</a:t>
            </a:r>
            <a:endParaRPr lang="en-P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85CC1-CC9E-26A5-C05A-E64ABEDD9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A49E4-DCE3-62DE-B6D1-539EBFFFE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171" y="2599362"/>
            <a:ext cx="11703080" cy="3650714"/>
          </a:xfrm>
        </p:spPr>
        <p:txBody>
          <a:bodyPr/>
          <a:lstStyle/>
          <a:p>
            <a:r>
              <a:rPr lang="en-US" sz="3200" b="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iological membranes are fundamental components of living cells, acting as barriers that define the boundaries of the cell and its various compartments. 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main components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biological membranes are </a:t>
            </a:r>
            <a:r>
              <a:rPr lang="en-US" sz="3200" b="0" i="0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proteins, lipids, and carbohydrates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Carbohydrates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account for less than 10% of the mass of most membranes and are </a:t>
            </a:r>
            <a:r>
              <a:rPr lang="en-US" sz="3200" b="0" i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generally bound either to the lipid or protein components.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79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85286A-EACA-BF7C-E68F-04490151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40" y="576072"/>
            <a:ext cx="11138420" cy="5674003"/>
          </a:xfrm>
        </p:spPr>
        <p:txBody>
          <a:bodyPr/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components of biological membranes :</a:t>
            </a:r>
            <a:endParaRPr lang="en-US" sz="2800" b="1" dirty="0">
              <a:solidFill>
                <a:srgbClr val="7030A0"/>
              </a:solidFill>
            </a:endParaRPr>
          </a:p>
          <a:p>
            <a:pPr>
              <a:buFont typeface="+mj-lt"/>
              <a:buAutoNum type="arabicPeriod"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Lipid Bilayer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en-US" sz="2800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Phospholipids:</a:t>
            </a:r>
            <a:r>
              <a:rPr lang="en-US" sz="28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most abundant type of lipids in cell membranes, consisting of a hydrophilic (water-attracting) head and two hydrophobic (water-repelling) tails. They arrange themselves into a bilayer, with heads facing outward towards the water inside and outside the cell, and tails facing each other.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800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Cholesterol:</a:t>
            </a:r>
            <a:r>
              <a:rPr lang="en-US" sz="28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Interspersed within the phospholipid bilayer, cholesterol molecules help modulate the fluidity and stability of the membrane.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2800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Glycolipids</a:t>
            </a:r>
            <a:r>
              <a:rPr lang="en-US" sz="2800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These are lipids with carbohydrate chains attached and are found on the extracellular surface of the cell membrane, playing a role in cell recognition and communication.</a:t>
            </a:r>
          </a:p>
          <a:p>
            <a:endParaRPr lang="ar-EG" dirty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30E4123-30BF-747D-26D9-0A05EFAD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Energy and membrane biology </a:t>
            </a:r>
            <a:endParaRPr lang="en-PK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5A51880-185D-5437-767E-1074280D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3222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851626-BBE1-B182-8C87-8E442F17C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5" y="576072"/>
            <a:ext cx="11498305" cy="5870448"/>
          </a:xfrm>
        </p:spPr>
        <p:txBody>
          <a:bodyPr/>
          <a:lstStyle/>
          <a:p>
            <a:r>
              <a:rPr lang="en-US" sz="3200" b="1" dirty="0"/>
              <a:t>2- </a:t>
            </a:r>
            <a:r>
              <a:rPr lang="en-US" sz="3200" b="1" dirty="0">
                <a:solidFill>
                  <a:srgbClr val="FF0000"/>
                </a:solidFill>
              </a:rPr>
              <a:t>Proteins:</a:t>
            </a:r>
            <a:endParaRPr lang="en-US" sz="3200" dirty="0">
              <a:solidFill>
                <a:srgbClr val="FF000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rgbClr val="0070C0"/>
                </a:solidFill>
              </a:rPr>
              <a:t>Integral Proteins</a:t>
            </a:r>
            <a:r>
              <a:rPr lang="en-US" sz="3600" b="1" dirty="0"/>
              <a:t>:</a:t>
            </a:r>
            <a:r>
              <a:rPr lang="en-US" sz="3600" dirty="0"/>
              <a:t> These are embedded within the lipid bilayer and can span the entire membrane (transmembrane proteins). They function as channels, carriers, or receptors.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rgbClr val="0070C0"/>
                </a:solidFill>
              </a:rPr>
              <a:t>Peripheral Proteins</a:t>
            </a:r>
            <a:r>
              <a:rPr lang="en-US" sz="3600" b="1" dirty="0"/>
              <a:t>:</a:t>
            </a:r>
            <a:r>
              <a:rPr lang="en-US" sz="3600" dirty="0"/>
              <a:t> These are attached to either the outer or inner surface of the lipid bilayer. They help in various functions like signaling and maintaining the cell's shape</a:t>
            </a:r>
          </a:p>
          <a:p>
            <a:pPr algn="l" rtl="1">
              <a:lnSpc>
                <a:spcPct val="150000"/>
              </a:lnSpc>
              <a:spcAft>
                <a:spcPts val="800"/>
              </a:spcAft>
            </a:pPr>
            <a:endParaRPr lang="ar-EG" sz="2400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0425C72-453D-12A5-E5AF-4FB9D990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30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F26ADC4-6386-F523-405A-33FB68426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4" y="445770"/>
            <a:ext cx="7579995" cy="562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57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5545F92-8F10-867F-66C7-5D10970D7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005840"/>
            <a:ext cx="819530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2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6FA1F81-E71B-6991-CD9E-28D5A567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978" y="1130157"/>
            <a:ext cx="8794677" cy="4602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7A0B88-ACC7-2907-9E5E-7EBB5BF9F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6" y="1082159"/>
            <a:ext cx="11496554" cy="4901952"/>
          </a:xfrm>
        </p:spPr>
        <p:txBody>
          <a:bodyPr/>
          <a:lstStyle/>
          <a:p>
            <a:r>
              <a:rPr lang="en-US" sz="3200" b="1" dirty="0">
                <a:solidFill>
                  <a:srgbClr val="FF0000"/>
                </a:solidFill>
              </a:rPr>
              <a:t>3- carbohydrates: </a:t>
            </a:r>
            <a:r>
              <a:rPr lang="en-US" sz="3200" b="0" dirty="0">
                <a:solidFill>
                  <a:schemeClr val="tx1"/>
                </a:solidFill>
              </a:rPr>
              <a:t>Carbohydrate groups are present only on the outer surface of the plasma membrane and are attached to proteins, forming glycoproteins, or lipids, forming glycolipids.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Generally found on the </a:t>
            </a:r>
            <a:r>
              <a:rPr lang="en-US" sz="2800" dirty="0">
                <a:highlight>
                  <a:srgbClr val="FFFF00"/>
                </a:highlight>
              </a:rPr>
              <a:t>extracellular</a:t>
            </a:r>
            <a:r>
              <a:rPr lang="en-US" sz="2800" dirty="0"/>
              <a:t> surface and make up the glycocalyx.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The pattern and complexity of carbohydrate molecules vary depending on </a:t>
            </a:r>
            <a:r>
              <a:rPr lang="en-US" sz="2800" u="sng" dirty="0">
                <a:solidFill>
                  <a:srgbClr val="7030A0"/>
                </a:solidFill>
              </a:rPr>
              <a:t>the cell type and its specific functions.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Carbohydrates are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covalently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linked to proteins (glycoproteins) or lipids (glycolipids)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also an important part of cell membranes, and function as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3B45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adhesion and address loci for cells.</a:t>
            </a: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24CBE8A-0FCC-91CA-411D-39221BFD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85057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F1E01DC-4F0D-D9D7-CA60-C2816A24C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39" y="390418"/>
            <a:ext cx="10494367" cy="5859657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The Fluid Mosaic Model describes membranes </a:t>
            </a:r>
            <a:r>
              <a:rPr lang="en-US" sz="2800" dirty="0"/>
              <a:t>as </a:t>
            </a:r>
            <a:r>
              <a:rPr lang="en-US" sz="2800" u="sng" dirty="0"/>
              <a:t>a fluid lipid bilayer with floating proteins and carbohydrates.</a:t>
            </a:r>
          </a:p>
          <a:p>
            <a:r>
              <a:rPr lang="en-US" sz="2800" dirty="0"/>
              <a:t>Membrane carbohydrates are chemically bound to glycolipids and glycoproteins.</a:t>
            </a:r>
          </a:p>
          <a:p>
            <a:r>
              <a:rPr lang="en-US" sz="2800" dirty="0"/>
              <a:t>However, some membrane carbohydrates are part of proteoglycans that insert their amino acid chain among the lipid fatty acids.</a:t>
            </a:r>
          </a:p>
          <a:p>
            <a:r>
              <a:rPr lang="en-US" sz="2800" u="sng" dirty="0"/>
              <a:t>Although some carbohydrates can be found associated with intracellular membranes, most of them are located in the outer monolayer of the plasma membrane, facing the extracellular space</a:t>
            </a:r>
            <a:r>
              <a:rPr lang="en-US" sz="2800" dirty="0"/>
              <a:t>.</a:t>
            </a:r>
          </a:p>
          <a:p>
            <a:endParaRPr lang="ar-EG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CCD52EA-0BE8-D4CC-EF9D-49447DCE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CF61C-3B18-4C03-8326-CC3B32D710C9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18387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3B4546"/>
      </a:dk2>
      <a:lt2>
        <a:srgbClr val="E7E6E6"/>
      </a:lt2>
      <a:accent1>
        <a:srgbClr val="753F2C"/>
      </a:accent1>
      <a:accent2>
        <a:srgbClr val="637376"/>
      </a:accent2>
      <a:accent3>
        <a:srgbClr val="BE937E"/>
      </a:accent3>
      <a:accent4>
        <a:srgbClr val="576853"/>
      </a:accent4>
      <a:accent5>
        <a:srgbClr val="EDE9E6"/>
      </a:accent5>
      <a:accent6>
        <a:srgbClr val="D0CDC5"/>
      </a:accent6>
      <a:hlink>
        <a:srgbClr val="4F4F4F"/>
      </a:hlink>
      <a:folHlink>
        <a:srgbClr val="BE937E"/>
      </a:folHlink>
    </a:clrScheme>
    <a:fontScheme name="Custom 1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oject_Status_Report_Win32_jx_v12" id="{5D6FBA16-B4D1-4307-B1D7-61285FA0D9C0}" vid="{1DA9E459-46CB-4408-AA4C-63950E2E54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1F98F7-6576-47F1-AD63-56E26C33974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25B4CAA5-BE7A-46AB-97ED-63B24C46A3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83CE7D-BFC6-4030-A335-E7F88DB6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534</Words>
  <Application>Microsoft Office PowerPoint</Application>
  <PresentationFormat>شاشة عريضة</PresentationFormat>
  <Paragraphs>48</Paragraphs>
  <Slides>13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Energy and membrane biology </vt:lpstr>
      <vt:lpstr>Structure and Composition of Biological Membranes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DUTIES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2022-06-28T06:29:45Z</dcterms:created>
  <dcterms:modified xsi:type="dcterms:W3CDTF">2025-02-01T05:36:39Z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