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8" r:id="rId50"/>
    <p:sldId id="309" r:id="rId51"/>
    <p:sldId id="312" r:id="rId52"/>
    <p:sldId id="310" r:id="rId53"/>
    <p:sldId id="311" r:id="rId5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6507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4121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16821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4017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5190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44663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631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2875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01304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2318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1907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9EE84-0C91-4779-ACC7-99D21456BF21}" type="datetimeFigureOut">
              <a:rPr lang="ar-IQ" smtClean="0"/>
              <a:t>24/04/1446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64E11-08F8-40DC-8D3C-05CED49FD00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28245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492896"/>
          </a:xfrm>
        </p:spPr>
        <p:txBody>
          <a:bodyPr>
            <a:normAutofit fontScale="90000"/>
          </a:bodyPr>
          <a:lstStyle/>
          <a:p>
            <a:pPr algn="l"/>
            <a:r>
              <a:rPr lang="ar-IQ" sz="1800" b="1" dirty="0" smtClean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ar-IQ" sz="1800" b="1" dirty="0" smtClean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ar-IQ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ar-IQ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ar-IQ" sz="1800" b="1" dirty="0" smtClean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ar-IQ" sz="1800" b="1" dirty="0" smtClean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1800" b="1" dirty="0" smtClean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Ministry </a:t>
            </a:r>
            <a: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of Higher Education and Scientific Research</a:t>
            </a:r>
            <a: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Al-</a:t>
            </a:r>
            <a:r>
              <a:rPr lang="en-US" sz="1800" b="1" dirty="0" err="1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Mustaqbal</a:t>
            </a:r>
            <a: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1800" b="1" dirty="0" smtClean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University</a:t>
            </a:r>
            <a: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sz="1800" b="1" dirty="0">
                <a:ln w="500">
                  <a:noFill/>
                </a:ln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Radiology Techniques Department</a:t>
            </a:r>
            <a:r>
              <a:rPr lang="ar-IQ" dirty="0" smtClean="0">
                <a:solidFill>
                  <a:srgbClr val="FF0000"/>
                </a:solidFill>
              </a:rPr>
              <a:t/>
            </a:r>
            <a:br>
              <a:rPr lang="ar-IQ" dirty="0" smtClean="0">
                <a:solidFill>
                  <a:srgbClr val="FF0000"/>
                </a:solidFill>
              </a:rPr>
            </a:br>
            <a:r>
              <a:rPr lang="ar-IQ" dirty="0">
                <a:solidFill>
                  <a:srgbClr val="FF0000"/>
                </a:solidFill>
              </a:rPr>
              <a:t/>
            </a:r>
            <a:br>
              <a:rPr lang="ar-IQ" dirty="0">
                <a:solidFill>
                  <a:srgbClr val="FF0000"/>
                </a:solidFill>
              </a:rPr>
            </a:br>
            <a:r>
              <a:rPr lang="ar-IQ" dirty="0" smtClean="0">
                <a:solidFill>
                  <a:srgbClr val="FF0000"/>
                </a:solidFill>
              </a:rPr>
              <a:t/>
            </a:r>
            <a:br>
              <a:rPr lang="ar-IQ" dirty="0" smtClean="0">
                <a:solidFill>
                  <a:srgbClr val="FF0000"/>
                </a:solidFill>
              </a:rPr>
            </a:br>
            <a:endParaRPr lang="ar-IQ" dirty="0">
              <a:solidFill>
                <a:srgbClr val="FF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4663"/>
            <a:ext cx="2448272" cy="2016224"/>
          </a:xfrm>
          <a:prstGeom prst="rect">
            <a:avLst/>
          </a:prstGeom>
        </p:spPr>
      </p:pic>
      <p:sp>
        <p:nvSpPr>
          <p:cNvPr id="7" name="مجسم مشطوف الحواف 6"/>
          <p:cNvSpPr/>
          <p:nvPr/>
        </p:nvSpPr>
        <p:spPr>
          <a:xfrm>
            <a:off x="107504" y="2120887"/>
            <a:ext cx="9036496" cy="4476465"/>
          </a:xfrm>
          <a:prstGeom prst="bevel">
            <a:avLst/>
          </a:prstGeom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>
              <a:spcBef>
                <a:spcPct val="20000"/>
              </a:spcBef>
            </a:pPr>
            <a:r>
              <a:rPr lang="en-US" sz="4400" b="1" dirty="0">
                <a:solidFill>
                  <a:srgbClr val="FF0000"/>
                </a:solidFill>
              </a:rPr>
              <a:t>Radiographs of Upper limbs</a:t>
            </a:r>
            <a:endParaRPr lang="ar-IQ" sz="4400" b="1" dirty="0">
              <a:solidFill>
                <a:srgbClr val="FF0000"/>
              </a:solidFill>
            </a:endParaRPr>
          </a:p>
          <a:p>
            <a:pPr lvl="0" algn="ctr">
              <a:spcBef>
                <a:spcPct val="20000"/>
              </a:spcBef>
            </a:pPr>
            <a:r>
              <a:rPr lang="ar-IQ" sz="4400" b="1" dirty="0">
                <a:solidFill>
                  <a:srgbClr val="FF0000"/>
                </a:solidFill>
              </a:rPr>
              <a:t>مختبر تقنيات التصوير الشعاعي</a:t>
            </a:r>
          </a:p>
          <a:p>
            <a:pPr lvl="0" algn="ctr">
              <a:spcBef>
                <a:spcPct val="20000"/>
              </a:spcBef>
            </a:pPr>
            <a:r>
              <a:rPr lang="ar-IQ" sz="4400" b="1" dirty="0">
                <a:solidFill>
                  <a:srgbClr val="FF0000"/>
                </a:solidFill>
              </a:rPr>
              <a:t>المرحلة الثانية</a:t>
            </a:r>
          </a:p>
          <a:p>
            <a:pPr lvl="0" algn="ctr">
              <a:spcBef>
                <a:spcPct val="20000"/>
              </a:spcBef>
            </a:pPr>
            <a:r>
              <a:rPr lang="en-US" sz="4400" b="1" dirty="0" smtClean="0">
                <a:solidFill>
                  <a:srgbClr val="FF0000"/>
                </a:solidFill>
              </a:rPr>
              <a:t>Mustafa K. </a:t>
            </a:r>
            <a:r>
              <a:rPr lang="en-US" sz="4400" b="1" dirty="0" err="1" smtClean="0">
                <a:solidFill>
                  <a:srgbClr val="FF0000"/>
                </a:solidFill>
              </a:rPr>
              <a:t>Alhussainy</a:t>
            </a:r>
            <a:endParaRPr lang="ar-IQ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636912"/>
            <a:ext cx="9144000" cy="4221088"/>
          </a:xfrm>
        </p:spPr>
        <p:txBody>
          <a:bodyPr>
            <a:normAutofit/>
          </a:bodyPr>
          <a:lstStyle/>
          <a:p>
            <a:pPr lvl="0" algn="l"/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8 * 10 , no Bucky</a:t>
            </a:r>
            <a:endParaRPr lang="ar-IQ" dirty="0">
              <a:solidFill>
                <a:prstClr val="white"/>
              </a:solidFill>
            </a:endParaRPr>
          </a:p>
          <a:p>
            <a:pPr lvl="0" algn="l"/>
            <a:r>
              <a:rPr lang="en-US" dirty="0">
                <a:solidFill>
                  <a:srgbClr val="FF0000"/>
                </a:solidFill>
              </a:rPr>
              <a:t>2- </a:t>
            </a:r>
            <a:r>
              <a:rPr lang="en-US" dirty="0">
                <a:solidFill>
                  <a:prstClr val="white"/>
                </a:solidFill>
              </a:rPr>
              <a:t>Extend  hand , wrist &amp; </a:t>
            </a:r>
            <a:r>
              <a:rPr lang="en-US" dirty="0" smtClean="0">
                <a:solidFill>
                  <a:prstClr val="white"/>
                </a:solidFill>
              </a:rPr>
              <a:t>forearm</a:t>
            </a:r>
          </a:p>
          <a:p>
            <a:pPr lvl="0" algn="l"/>
            <a:r>
              <a:rPr lang="en-US" dirty="0" smtClean="0">
                <a:solidFill>
                  <a:srgbClr val="FF0000"/>
                </a:solidFill>
              </a:rPr>
              <a:t>3- </a:t>
            </a:r>
            <a:r>
              <a:rPr lang="en-US" dirty="0" smtClean="0">
                <a:solidFill>
                  <a:prstClr val="white"/>
                </a:solidFill>
              </a:rPr>
              <a:t>Place the palmar aspect of the hand on the film the palm of the hand until the thumb is in true lateral position</a:t>
            </a:r>
          </a:p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4- </a:t>
            </a:r>
            <a:r>
              <a:rPr lang="en-US" dirty="0">
                <a:solidFill>
                  <a:prstClr val="white"/>
                </a:solidFill>
              </a:rPr>
              <a:t>Minimum SID_ 40 inches (</a:t>
            </a:r>
            <a:r>
              <a:rPr lang="en-US" dirty="0" smtClean="0">
                <a:solidFill>
                  <a:prstClr val="white"/>
                </a:solidFill>
              </a:rPr>
              <a:t>100 </a:t>
            </a:r>
            <a:r>
              <a:rPr lang="en-US" dirty="0">
                <a:solidFill>
                  <a:prstClr val="white"/>
                </a:solidFill>
              </a:rPr>
              <a:t>cm )</a:t>
            </a:r>
          </a:p>
          <a:p>
            <a:pPr marL="0" lvl="0" indent="0" algn="l">
              <a:buNone/>
            </a:pPr>
            <a:r>
              <a:rPr lang="en-US" dirty="0">
                <a:solidFill>
                  <a:prstClr val="white"/>
                </a:solidFill>
              </a:rPr>
              <a:t>resting on film</a:t>
            </a:r>
            <a:endParaRPr lang="ar-IQ" dirty="0">
              <a:solidFill>
                <a:prstClr val="white"/>
              </a:solidFill>
            </a:endParaRPr>
          </a:p>
          <a:p>
            <a:pPr lvl="0" algn="l"/>
            <a:endParaRPr lang="ar-IQ" dirty="0"/>
          </a:p>
        </p:txBody>
      </p:sp>
      <p:sp>
        <p:nvSpPr>
          <p:cNvPr id="4" name="وسيلة شرح على شكل سحابة 3"/>
          <p:cNvSpPr/>
          <p:nvPr/>
        </p:nvSpPr>
        <p:spPr>
          <a:xfrm>
            <a:off x="0" y="0"/>
            <a:ext cx="9144000" cy="2204864"/>
          </a:xfrm>
          <a:prstGeom prst="cloudCallou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Thumb _ lateral view</a:t>
            </a:r>
            <a:endParaRPr lang="ar-IQ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836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240380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3999" cy="5257800"/>
          </a:xfrm>
        </p:spPr>
      </p:pic>
      <p:sp>
        <p:nvSpPr>
          <p:cNvPr id="5" name="مخطط انسيابي: محطة طرفية 4"/>
          <p:cNvSpPr/>
          <p:nvPr/>
        </p:nvSpPr>
        <p:spPr>
          <a:xfrm>
            <a:off x="0" y="0"/>
            <a:ext cx="9144000" cy="1556792"/>
          </a:xfrm>
          <a:prstGeom prst="flowChartTerminato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7200" dirty="0" smtClean="0">
                <a:solidFill>
                  <a:schemeClr val="bg2"/>
                </a:solidFill>
              </a:rPr>
              <a:t>Thumb _ PA view</a:t>
            </a:r>
            <a:endParaRPr lang="ar-IQ" sz="7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678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164" y="2185527"/>
            <a:ext cx="9125835" cy="4653136"/>
          </a:xfrm>
        </p:spPr>
        <p:txBody>
          <a:bodyPr/>
          <a:lstStyle/>
          <a:p>
            <a:pPr lvl="0" algn="l"/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</a:t>
            </a:r>
            <a:r>
              <a:rPr lang="en-US" dirty="0" smtClean="0">
                <a:solidFill>
                  <a:prstClr val="white"/>
                </a:solidFill>
              </a:rPr>
              <a:t>10 </a:t>
            </a:r>
            <a:r>
              <a:rPr lang="en-US" dirty="0">
                <a:solidFill>
                  <a:prstClr val="white"/>
                </a:solidFill>
              </a:rPr>
              <a:t>* </a:t>
            </a:r>
            <a:r>
              <a:rPr lang="en-US" dirty="0" smtClean="0">
                <a:solidFill>
                  <a:prstClr val="white"/>
                </a:solidFill>
              </a:rPr>
              <a:t>12 </a:t>
            </a:r>
            <a:r>
              <a:rPr lang="en-US" dirty="0">
                <a:solidFill>
                  <a:prstClr val="white"/>
                </a:solidFill>
              </a:rPr>
              <a:t>, no </a:t>
            </a:r>
            <a:r>
              <a:rPr lang="en-US" dirty="0" smtClean="0">
                <a:solidFill>
                  <a:prstClr val="white"/>
                </a:solidFill>
              </a:rPr>
              <a:t>Bucky</a:t>
            </a:r>
            <a:endParaRPr lang="ar-IQ" dirty="0" smtClean="0"/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Rest the forearm on table &amp; place the hand on cassette with palmar surface down , spread fingers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CR to </a:t>
            </a:r>
            <a:r>
              <a:rPr lang="en-US" dirty="0" smtClean="0"/>
              <a:t>3rd </a:t>
            </a:r>
            <a:r>
              <a:rPr lang="en-US" dirty="0" smtClean="0"/>
              <a:t>metacarpal joint </a:t>
            </a:r>
          </a:p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4- </a:t>
            </a:r>
            <a:r>
              <a:rPr lang="en-US" dirty="0">
                <a:solidFill>
                  <a:prstClr val="white"/>
                </a:solidFill>
              </a:rPr>
              <a:t>Minimum SID_ 40 inches (</a:t>
            </a:r>
            <a:r>
              <a:rPr lang="en-US" dirty="0" smtClean="0">
                <a:solidFill>
                  <a:prstClr val="white"/>
                </a:solidFill>
              </a:rPr>
              <a:t>100 </a:t>
            </a:r>
            <a:r>
              <a:rPr lang="en-US" dirty="0">
                <a:solidFill>
                  <a:prstClr val="white"/>
                </a:solidFill>
              </a:rPr>
              <a:t>cm )</a:t>
            </a:r>
          </a:p>
          <a:p>
            <a:pPr marL="0" lvl="0" indent="0" algn="l">
              <a:buNone/>
            </a:pPr>
            <a:r>
              <a:rPr lang="en-US" dirty="0">
                <a:solidFill>
                  <a:prstClr val="white"/>
                </a:solidFill>
              </a:rPr>
              <a:t>resting on film</a:t>
            </a:r>
            <a:endParaRPr lang="ar-IQ" dirty="0">
              <a:solidFill>
                <a:prstClr val="white"/>
              </a:solidFill>
            </a:endParaRPr>
          </a:p>
          <a:p>
            <a:endParaRPr lang="ar-IQ" dirty="0" smtClean="0"/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0" y="0"/>
            <a:ext cx="9144000" cy="1484784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6600" dirty="0" smtClean="0">
                <a:solidFill>
                  <a:schemeClr val="bg2">
                    <a:lumMod val="75000"/>
                  </a:schemeClr>
                </a:solidFill>
              </a:rPr>
              <a:t>Hand _ PA projection</a:t>
            </a:r>
            <a:endParaRPr lang="ar-IQ" sz="66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6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5922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91276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pPr marL="0" lv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Film size : </a:t>
            </a:r>
            <a:r>
              <a:rPr lang="en-US" dirty="0" smtClean="0">
                <a:solidFill>
                  <a:prstClr val="white"/>
                </a:solidFill>
              </a:rPr>
              <a:t>10 </a:t>
            </a:r>
            <a:r>
              <a:rPr lang="en-US" dirty="0">
                <a:solidFill>
                  <a:prstClr val="white"/>
                </a:solidFill>
              </a:rPr>
              <a:t>* </a:t>
            </a:r>
            <a:r>
              <a:rPr lang="en-US" dirty="0" smtClean="0">
                <a:solidFill>
                  <a:prstClr val="white"/>
                </a:solidFill>
              </a:rPr>
              <a:t>12 </a:t>
            </a:r>
            <a:r>
              <a:rPr lang="en-US" dirty="0">
                <a:solidFill>
                  <a:prstClr val="white"/>
                </a:solidFill>
              </a:rPr>
              <a:t>, no Bucky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Extend the hand , wrist &amp; forearm in a straight line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place palm of hand on film including the wrist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Raise the thumb un l palm is 45 degree with IR</a:t>
            </a:r>
          </a:p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4- </a:t>
            </a:r>
            <a:r>
              <a:rPr lang="en-US" dirty="0">
                <a:solidFill>
                  <a:prstClr val="white"/>
                </a:solidFill>
              </a:rPr>
              <a:t>Minimum SID_ 40 inches (</a:t>
            </a:r>
            <a:r>
              <a:rPr lang="en-US" dirty="0" smtClean="0">
                <a:solidFill>
                  <a:prstClr val="white"/>
                </a:solidFill>
              </a:rPr>
              <a:t>100 </a:t>
            </a:r>
            <a:r>
              <a:rPr lang="en-US" dirty="0">
                <a:solidFill>
                  <a:prstClr val="white"/>
                </a:solidFill>
              </a:rPr>
              <a:t>cm )</a:t>
            </a:r>
          </a:p>
          <a:p>
            <a:pPr marL="0" lvl="0" indent="0" algn="l">
              <a:buNone/>
            </a:pPr>
            <a:r>
              <a:rPr lang="en-US" dirty="0">
                <a:solidFill>
                  <a:prstClr val="white"/>
                </a:solidFill>
              </a:rPr>
              <a:t>resting on film</a:t>
            </a:r>
            <a:endParaRPr lang="ar-IQ" dirty="0">
              <a:solidFill>
                <a:prstClr val="white"/>
              </a:solidFill>
            </a:endParaRPr>
          </a:p>
          <a:p>
            <a:pPr marL="0" indent="0" algn="l">
              <a:buNone/>
            </a:pPr>
            <a:endParaRPr lang="ar-IQ" dirty="0"/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0" y="0"/>
            <a:ext cx="9144000" cy="1484784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Hand _ </a:t>
            </a:r>
            <a:r>
              <a:rPr lang="en-US" sz="5400" dirty="0" smtClean="0">
                <a:solidFill>
                  <a:srgbClr val="FF0000"/>
                </a:solidFill>
              </a:rPr>
              <a:t>AP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smtClean="0">
                <a:solidFill>
                  <a:srgbClr val="FF0000"/>
                </a:solidFill>
              </a:rPr>
              <a:t>oblique projection</a:t>
            </a:r>
            <a:endParaRPr lang="ar-IQ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229749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348880"/>
            <a:ext cx="9144000" cy="4509120"/>
          </a:xfrm>
        </p:spPr>
        <p:txBody>
          <a:bodyPr/>
          <a:lstStyle/>
          <a:p>
            <a:pPr marL="0" lv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Film size : </a:t>
            </a:r>
            <a:r>
              <a:rPr lang="en-US" dirty="0" smtClean="0">
                <a:solidFill>
                  <a:prstClr val="white"/>
                </a:solidFill>
              </a:rPr>
              <a:t>10 </a:t>
            </a:r>
            <a:r>
              <a:rPr lang="en-US" dirty="0">
                <a:solidFill>
                  <a:prstClr val="white"/>
                </a:solidFill>
              </a:rPr>
              <a:t>* </a:t>
            </a:r>
            <a:r>
              <a:rPr lang="en-US" dirty="0" smtClean="0">
                <a:solidFill>
                  <a:prstClr val="white"/>
                </a:solidFill>
              </a:rPr>
              <a:t>12 </a:t>
            </a:r>
            <a:r>
              <a:rPr lang="en-US" dirty="0">
                <a:solidFill>
                  <a:prstClr val="white"/>
                </a:solidFill>
              </a:rPr>
              <a:t>, no Bucky</a:t>
            </a:r>
            <a:endParaRPr lang="ar-IQ" dirty="0">
              <a:solidFill>
                <a:prstClr val="white"/>
              </a:solidFill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Extend the digits &amp; extend the thumb at right angle with palm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Place palmar surface perpendicular to film</a:t>
            </a:r>
          </a:p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4- </a:t>
            </a:r>
            <a:r>
              <a:rPr lang="en-US" dirty="0">
                <a:solidFill>
                  <a:prstClr val="white"/>
                </a:solidFill>
              </a:rPr>
              <a:t>Minimum SID_ 40 inches (</a:t>
            </a:r>
            <a:r>
              <a:rPr lang="en-US" dirty="0" smtClean="0">
                <a:solidFill>
                  <a:prstClr val="white"/>
                </a:solidFill>
              </a:rPr>
              <a:t>100 </a:t>
            </a:r>
            <a:r>
              <a:rPr lang="en-US" dirty="0">
                <a:solidFill>
                  <a:prstClr val="white"/>
                </a:solidFill>
              </a:rPr>
              <a:t>cm )</a:t>
            </a:r>
          </a:p>
          <a:p>
            <a:pPr marL="0" lvl="0" indent="0" algn="l">
              <a:buNone/>
            </a:pPr>
            <a:r>
              <a:rPr lang="en-US" dirty="0">
                <a:solidFill>
                  <a:prstClr val="white"/>
                </a:solidFill>
              </a:rPr>
              <a:t>resting on film</a:t>
            </a:r>
            <a:endParaRPr lang="ar-IQ" dirty="0">
              <a:solidFill>
                <a:prstClr val="white"/>
              </a:solidFill>
            </a:endParaRPr>
          </a:p>
          <a:p>
            <a:pPr marL="0" indent="0" algn="l">
              <a:buNone/>
            </a:pPr>
            <a:endParaRPr lang="en-US" dirty="0" smtClean="0"/>
          </a:p>
        </p:txBody>
      </p:sp>
      <p:sp>
        <p:nvSpPr>
          <p:cNvPr id="4" name="شريط إلى الأسفل 3"/>
          <p:cNvSpPr/>
          <p:nvPr/>
        </p:nvSpPr>
        <p:spPr>
          <a:xfrm>
            <a:off x="0" y="0"/>
            <a:ext cx="9144000" cy="1916832"/>
          </a:xfrm>
          <a:prstGeom prst="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Lateral view of hand</a:t>
            </a:r>
            <a:endParaRPr lang="ar-IQ" sz="5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199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70405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Fingers _ PA projection</a:t>
            </a:r>
            <a:endParaRPr lang="ar-IQ" sz="54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rgbClr val="FF0000"/>
                </a:solidFill>
              </a:rPr>
              <a:t>1-</a:t>
            </a:r>
            <a:r>
              <a:rPr lang="en-US" sz="4000" dirty="0" smtClean="0"/>
              <a:t> Film size : 8 * 10 , no Bucky </a:t>
            </a:r>
          </a:p>
          <a:p>
            <a:pPr algn="l"/>
            <a:r>
              <a:rPr lang="en-US" sz="4000" dirty="0" smtClean="0">
                <a:solidFill>
                  <a:srgbClr val="FF0000"/>
                </a:solidFill>
              </a:rPr>
              <a:t>2-</a:t>
            </a:r>
            <a:r>
              <a:rPr lang="en-US" sz="4000" dirty="0" smtClean="0"/>
              <a:t>Place palmar aspect of fingers on cassette , separate the fingers slightly</a:t>
            </a:r>
          </a:p>
          <a:p>
            <a:pPr marL="0" indent="0" algn="l">
              <a:buNone/>
            </a:pPr>
            <a:r>
              <a:rPr lang="en-US" sz="4000" dirty="0">
                <a:solidFill>
                  <a:srgbClr val="FF0000"/>
                </a:solidFill>
              </a:rPr>
              <a:t>3</a:t>
            </a:r>
            <a:r>
              <a:rPr lang="en-US" sz="4000" dirty="0" smtClean="0">
                <a:solidFill>
                  <a:srgbClr val="FF0000"/>
                </a:solidFill>
              </a:rPr>
              <a:t>-</a:t>
            </a:r>
            <a:r>
              <a:rPr lang="en-US" sz="4000" dirty="0" smtClean="0"/>
              <a:t>Minimum SID_ 40 inches (10</a:t>
            </a:r>
            <a:r>
              <a:rPr lang="en-US" sz="4000" dirty="0"/>
              <a:t>0</a:t>
            </a:r>
            <a:r>
              <a:rPr lang="en-US" sz="4000" dirty="0" smtClean="0"/>
              <a:t> cm )</a:t>
            </a:r>
            <a:endParaRPr lang="en-US" sz="4000" dirty="0"/>
          </a:p>
          <a:p>
            <a:pPr marL="0" indent="0">
              <a:buNone/>
            </a:pPr>
            <a:endParaRPr lang="en-US" sz="4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28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96752"/>
            <a:ext cx="9144000" cy="5661249"/>
          </a:xfrm>
        </p:spPr>
      </p:pic>
      <p:sp>
        <p:nvSpPr>
          <p:cNvPr id="5" name="مخطط انسيابي: محطة طرفية 4"/>
          <p:cNvSpPr/>
          <p:nvPr/>
        </p:nvSpPr>
        <p:spPr>
          <a:xfrm>
            <a:off x="0" y="0"/>
            <a:ext cx="9144000" cy="108012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Hand lateral (fan)</a:t>
            </a:r>
            <a:endParaRPr lang="ar-IQ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57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4005064"/>
          </a:xfrm>
        </p:spPr>
        <p:txBody>
          <a:bodyPr>
            <a:normAutofit/>
          </a:bodyPr>
          <a:lstStyle/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</a:t>
            </a:r>
            <a:r>
              <a:rPr lang="en-US" dirty="0" smtClean="0">
                <a:solidFill>
                  <a:prstClr val="white"/>
                </a:solidFill>
              </a:rPr>
              <a:t>8 </a:t>
            </a:r>
            <a:r>
              <a:rPr lang="en-US" dirty="0">
                <a:solidFill>
                  <a:prstClr val="white"/>
                </a:solidFill>
              </a:rPr>
              <a:t>* </a:t>
            </a:r>
            <a:r>
              <a:rPr lang="en-US" dirty="0" smtClean="0">
                <a:solidFill>
                  <a:prstClr val="white"/>
                </a:solidFill>
              </a:rPr>
              <a:t>10 </a:t>
            </a:r>
            <a:r>
              <a:rPr lang="en-US" dirty="0">
                <a:solidFill>
                  <a:prstClr val="white"/>
                </a:solidFill>
              </a:rPr>
              <a:t>, no Bucky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CR is vertical to metacarpal area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The carpal interspaces are better demonstrated in AP position</a:t>
            </a:r>
          </a:p>
          <a:p>
            <a:pPr marL="0" lv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>
                <a:solidFill>
                  <a:prstClr val="white"/>
                </a:solidFill>
              </a:rPr>
              <a:t> Minimum </a:t>
            </a:r>
            <a:r>
              <a:rPr lang="en-US" dirty="0">
                <a:solidFill>
                  <a:prstClr val="white"/>
                </a:solidFill>
              </a:rPr>
              <a:t>SID_ 40 inches (</a:t>
            </a:r>
            <a:r>
              <a:rPr lang="en-US" dirty="0" smtClean="0">
                <a:solidFill>
                  <a:prstClr val="white"/>
                </a:solidFill>
              </a:rPr>
              <a:t>100 </a:t>
            </a:r>
            <a:r>
              <a:rPr lang="en-US" dirty="0">
                <a:solidFill>
                  <a:prstClr val="white"/>
                </a:solidFill>
              </a:rPr>
              <a:t>cm )</a:t>
            </a:r>
          </a:p>
          <a:p>
            <a:pPr marL="0" lvl="0" indent="0" algn="l">
              <a:buNone/>
            </a:pPr>
            <a:r>
              <a:rPr lang="en-US" dirty="0">
                <a:solidFill>
                  <a:prstClr val="white"/>
                </a:solidFill>
              </a:rPr>
              <a:t>resting on film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/>
              <a:t> </a:t>
            </a:r>
            <a:endParaRPr lang="ar-IQ" dirty="0"/>
          </a:p>
        </p:txBody>
      </p:sp>
      <p:sp>
        <p:nvSpPr>
          <p:cNvPr id="4" name="مخطط انسيابي: قرار 3"/>
          <p:cNvSpPr/>
          <p:nvPr/>
        </p:nvSpPr>
        <p:spPr>
          <a:xfrm>
            <a:off x="0" y="0"/>
            <a:ext cx="9144000" cy="2564904"/>
          </a:xfrm>
          <a:prstGeom prst="flowChartDecisi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PA view of wrist</a:t>
            </a:r>
            <a:endParaRPr lang="ar-IQ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21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45750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020231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725144"/>
          </a:xfrm>
        </p:spPr>
        <p:txBody>
          <a:bodyPr>
            <a:normAutofit/>
          </a:bodyPr>
          <a:lstStyle/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8 * 10 , no Bucky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Rest the arm &amp; forearm on table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Centre the film to carpals &amp; adjust the hand so that the wrist is in a true lateral position with medial surface of hand touching the film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 CR is vertical to wrist joint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5-</a:t>
            </a:r>
            <a:r>
              <a:rPr lang="en-US" dirty="0" smtClean="0"/>
              <a:t> This position is used to demonstrate displacement in fractures</a:t>
            </a:r>
            <a:endParaRPr lang="ar-IQ" dirty="0"/>
          </a:p>
        </p:txBody>
      </p:sp>
      <p:sp>
        <p:nvSpPr>
          <p:cNvPr id="5" name="سحابة 4"/>
          <p:cNvSpPr/>
          <p:nvPr/>
        </p:nvSpPr>
        <p:spPr>
          <a:xfrm>
            <a:off x="611560" y="0"/>
            <a:ext cx="8064896" cy="1988840"/>
          </a:xfrm>
          <a:prstGeom prst="cloud">
            <a:avLst/>
          </a:prstGeom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Lateral view of wrist</a:t>
            </a:r>
            <a:endParaRPr lang="ar-IQ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937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93882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26855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13215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8 * 10 , no Bucky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Position the wrist for a PA position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Turn the hand outwards until the wrist is in extreme ulnar flexion 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 CR to scaphoid (10 _ 15 degree proximal or distal angulation may be needed )</a:t>
            </a:r>
          </a:p>
        </p:txBody>
      </p:sp>
      <p:sp>
        <p:nvSpPr>
          <p:cNvPr id="4" name="مخطط انسيابي: محطة طرفية 3"/>
          <p:cNvSpPr/>
          <p:nvPr/>
        </p:nvSpPr>
        <p:spPr>
          <a:xfrm>
            <a:off x="0" y="0"/>
            <a:ext cx="9144000" cy="1556792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ea typeface="+mj-ea"/>
                <a:cs typeface="+mj-cs"/>
              </a:rPr>
              <a:t>Wrist for scaphoid</a:t>
            </a:r>
            <a:endParaRPr lang="ar-IQ" sz="6000" dirty="0"/>
          </a:p>
        </p:txBody>
      </p:sp>
    </p:spTree>
    <p:extLst>
      <p:ext uri="{BB962C8B-B14F-4D97-AF65-F5344CB8AC3E}">
        <p14:creationId xmlns:p14="http://schemas.microsoft.com/office/powerpoint/2010/main" val="795108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07429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82537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7729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20272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653136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/>
              <a:t> Film size : 10 * 12 or 11 * 14 according to the length of  forearm ( including wrist &amp; elbow ) take 2 views on the same film , no Bucky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Seat the patient with the forearm supinated &amp; elbow extended 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CR is vertical to midpoint of forearm ( midway between the wrist &amp; elbow )</a:t>
            </a:r>
            <a:endParaRPr lang="ar-IQ" dirty="0"/>
          </a:p>
        </p:txBody>
      </p:sp>
      <p:sp>
        <p:nvSpPr>
          <p:cNvPr id="4" name="سحابة 3"/>
          <p:cNvSpPr/>
          <p:nvPr/>
        </p:nvSpPr>
        <p:spPr>
          <a:xfrm>
            <a:off x="1115616" y="23348"/>
            <a:ext cx="6912768" cy="1749467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Forearm AP view</a:t>
            </a:r>
            <a:endParaRPr lang="ar-IQ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08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610826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29442469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>
                <a:solidFill>
                  <a:prstClr val="white"/>
                </a:solidFill>
              </a:rPr>
              <a:t> Film size </a:t>
            </a:r>
            <a:r>
              <a:rPr lang="en-US" dirty="0">
                <a:solidFill>
                  <a:prstClr val="white"/>
                </a:solidFill>
              </a:rPr>
              <a:t>: 10 * 12 or 11 * 14 according to the length of  forearm ( including wrist &amp; elbow </a:t>
            </a:r>
            <a:r>
              <a:rPr lang="en-US" dirty="0" smtClean="0">
                <a:solidFill>
                  <a:prstClr val="white"/>
                </a:solidFill>
              </a:rPr>
              <a:t>)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>
                <a:solidFill>
                  <a:prstClr val="white"/>
                </a:solidFill>
              </a:rPr>
              <a:t> Flex elbow 90 degree , adjust the forearm in a true lateral position ( with the thumb side up )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3-</a:t>
            </a:r>
            <a:r>
              <a:rPr lang="en-US" dirty="0">
                <a:solidFill>
                  <a:prstClr val="white"/>
                </a:solidFill>
              </a:rPr>
              <a:t> CR is vertical to midpoint of forearm</a:t>
            </a:r>
            <a:endParaRPr lang="ar-IQ" dirty="0"/>
          </a:p>
        </p:txBody>
      </p:sp>
      <p:sp>
        <p:nvSpPr>
          <p:cNvPr id="4" name="سحابة 3"/>
          <p:cNvSpPr/>
          <p:nvPr/>
        </p:nvSpPr>
        <p:spPr>
          <a:xfrm>
            <a:off x="1043608" y="0"/>
            <a:ext cx="6984776" cy="191683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</a:rPr>
              <a:t>forearm lateral view</a:t>
            </a:r>
            <a:endParaRPr lang="ar-IQ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9328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397790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442874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8 * 10 , no Bucky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Seat the patient so that the elbow &amp; shoulder are in the same plane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Extend the elbow , supinate the hand 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 CR is perpendicular to the elbow (2.5 cm distal to a line joining the humeral epicondyles)</a:t>
            </a:r>
            <a:endParaRPr lang="ar-IQ" dirty="0"/>
          </a:p>
        </p:txBody>
      </p:sp>
      <p:sp>
        <p:nvSpPr>
          <p:cNvPr id="4" name="سحابة 3"/>
          <p:cNvSpPr/>
          <p:nvPr/>
        </p:nvSpPr>
        <p:spPr>
          <a:xfrm>
            <a:off x="1043608" y="0"/>
            <a:ext cx="6912768" cy="1772816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Elbow AP view</a:t>
            </a:r>
            <a:endParaRPr lang="ar-IQ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376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86720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sz="4000" dirty="0">
                <a:solidFill>
                  <a:prstClr val="white"/>
                </a:solidFill>
              </a:rPr>
              <a:t> Film size : 8 * 10 , no </a:t>
            </a:r>
            <a:r>
              <a:rPr lang="en-US" sz="4000" dirty="0" smtClean="0">
                <a:solidFill>
                  <a:prstClr val="white"/>
                </a:solidFill>
              </a:rPr>
              <a:t>Bucky</a:t>
            </a:r>
          </a:p>
          <a:p>
            <a:pPr algn="l"/>
            <a:r>
              <a:rPr lang="en-US" sz="4000" dirty="0" smtClean="0">
                <a:solidFill>
                  <a:srgbClr val="FF0000"/>
                </a:solidFill>
              </a:rPr>
              <a:t>2-</a:t>
            </a:r>
            <a:r>
              <a:rPr lang="en-US" sz="4000" dirty="0" smtClean="0">
                <a:solidFill>
                  <a:prstClr val="white"/>
                </a:solidFill>
              </a:rPr>
              <a:t> Extend finger , close rest fingers into a fist</a:t>
            </a:r>
          </a:p>
          <a:p>
            <a:pPr marL="0" lvl="0" indent="0" algn="l">
              <a:buNone/>
            </a:pPr>
            <a:r>
              <a:rPr lang="en-US" sz="4000" dirty="0">
                <a:solidFill>
                  <a:srgbClr val="FF0000"/>
                </a:solidFill>
              </a:rPr>
              <a:t>3-</a:t>
            </a:r>
            <a:r>
              <a:rPr lang="en-US" sz="4000" dirty="0">
                <a:solidFill>
                  <a:prstClr val="white"/>
                </a:solidFill>
              </a:rPr>
              <a:t>Minimum SID_ 40 inches (</a:t>
            </a:r>
            <a:r>
              <a:rPr lang="en-US" sz="4000" dirty="0" smtClean="0">
                <a:solidFill>
                  <a:prstClr val="white"/>
                </a:solidFill>
              </a:rPr>
              <a:t>100 </a:t>
            </a:r>
            <a:r>
              <a:rPr lang="en-US" sz="4000" dirty="0">
                <a:solidFill>
                  <a:prstClr val="white"/>
                </a:solidFill>
              </a:rPr>
              <a:t>cm )</a:t>
            </a:r>
          </a:p>
          <a:p>
            <a:pPr algn="l"/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4" name="مخطط انسيابي: شريط مثقب 3"/>
          <p:cNvSpPr/>
          <p:nvPr/>
        </p:nvSpPr>
        <p:spPr>
          <a:xfrm>
            <a:off x="0" y="0"/>
            <a:ext cx="9144000" cy="2060848"/>
          </a:xfrm>
          <a:prstGeom prst="flowChartPunchedTap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rgbClr val="FFC000"/>
                </a:solidFill>
                <a:ea typeface="+mj-ea"/>
                <a:cs typeface="+mj-cs"/>
              </a:rPr>
              <a:t>Fingers _ lateral projection</a:t>
            </a:r>
            <a:endParaRPr lang="ar-IQ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69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581128"/>
          </a:xfrm>
        </p:spPr>
        <p:txBody>
          <a:bodyPr>
            <a:normAutofit fontScale="85000" lnSpcReduction="10000"/>
          </a:bodyPr>
          <a:lstStyle/>
          <a:p>
            <a:pPr marL="0" lvl="0" indent="0" algn="l">
              <a:buNone/>
            </a:pPr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dirty="0">
                <a:solidFill>
                  <a:prstClr val="white"/>
                </a:solidFill>
              </a:rPr>
              <a:t> Film size : 8 * 10 , no Bucky</a:t>
            </a:r>
            <a:endParaRPr lang="ar-IQ" dirty="0">
              <a:solidFill>
                <a:prstClr val="white"/>
              </a:solidFill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This view will demonstrate the olecranon &amp; the elbow fat pads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From the AP view , ex the elbow to 90 degrees (the hand in lateral position with thumb uppermost &amp; the humeral epicondyles are perpendicular to film)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 CR is vertical to elbow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5-</a:t>
            </a:r>
            <a:r>
              <a:rPr lang="en-US" dirty="0" smtClean="0"/>
              <a:t> In injury , this view is taken first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6-</a:t>
            </a:r>
            <a:r>
              <a:rPr lang="en-US" dirty="0" smtClean="0"/>
              <a:t>When soft tissue injury  is suspected , flex the joint to 30 _35 degrees so as not to compress or stretch soft tissues</a:t>
            </a:r>
            <a:endParaRPr lang="ar-IQ" dirty="0"/>
          </a:p>
        </p:txBody>
      </p:sp>
      <p:sp>
        <p:nvSpPr>
          <p:cNvPr id="4" name="سحابة 3"/>
          <p:cNvSpPr/>
          <p:nvPr/>
        </p:nvSpPr>
        <p:spPr>
          <a:xfrm>
            <a:off x="827584" y="188640"/>
            <a:ext cx="7632848" cy="1800200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Elbow lateral view</a:t>
            </a:r>
            <a:endParaRPr lang="ar-IQ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7830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58073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/>
              <a:t> Film size 11*14 or 14*17  with Bucky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The coronal plan passing the epicondyles will be parallel with plane of film in AP view &amp; perpendicular to film in lateral view</a:t>
            </a:r>
            <a:endParaRPr lang="ar-IQ" dirty="0" smtClean="0"/>
          </a:p>
          <a:p>
            <a:pPr algn="l"/>
            <a:r>
              <a:rPr lang="en-US" dirty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smtClean="0"/>
              <a:t> CR midway between the elbow &amp; shoulder</a:t>
            </a:r>
            <a:endParaRPr lang="ar-IQ" dirty="0"/>
          </a:p>
        </p:txBody>
      </p:sp>
      <p:sp>
        <p:nvSpPr>
          <p:cNvPr id="5" name="سحابة 4"/>
          <p:cNvSpPr/>
          <p:nvPr/>
        </p:nvSpPr>
        <p:spPr>
          <a:xfrm>
            <a:off x="796706" y="25039"/>
            <a:ext cx="7560840" cy="197606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</a:rPr>
              <a:t>Humerus</a:t>
            </a:r>
            <a:r>
              <a:rPr lang="en-US" sz="4000" dirty="0" smtClean="0">
                <a:solidFill>
                  <a:srgbClr val="FF0000"/>
                </a:solidFill>
              </a:rPr>
              <a:t> AP &amp; Lateral views (erect)</a:t>
            </a:r>
            <a:endParaRPr lang="ar-IQ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066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7381711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069598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09166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/>
              <a:t> Film size 10 * 12 with Bucky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 Erect or supine , put the cassette center under the coracoid , rotate the patient to place the scapula parallel to film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dirty="0" smtClean="0"/>
              <a:t> Take a view external rotation , with a neutral position &amp; with internal rotation 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 CR is directed to a point  1  inch inferior to the coracoid process </a:t>
            </a:r>
          </a:p>
        </p:txBody>
      </p:sp>
      <p:sp>
        <p:nvSpPr>
          <p:cNvPr id="4" name="سحابة 3"/>
          <p:cNvSpPr/>
          <p:nvPr/>
        </p:nvSpPr>
        <p:spPr>
          <a:xfrm>
            <a:off x="1403648" y="260648"/>
            <a:ext cx="6624736" cy="1728192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Shoulder AP view</a:t>
            </a:r>
            <a:endParaRPr lang="ar-IQ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6950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6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3142508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039045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Shoulder  lateral</a:t>
            </a:r>
            <a:endParaRPr lang="ar-IQ" dirty="0">
              <a:solidFill>
                <a:srgbClr val="FF0000"/>
              </a:solidFill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00200"/>
            <a:ext cx="8640960" cy="5069160"/>
          </a:xfrm>
        </p:spPr>
      </p:pic>
    </p:spTree>
    <p:extLst>
      <p:ext uri="{BB962C8B-B14F-4D97-AF65-F5344CB8AC3E}">
        <p14:creationId xmlns:p14="http://schemas.microsoft.com/office/powerpoint/2010/main" val="84650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8756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Shoulder  Axial</a:t>
            </a:r>
            <a:endParaRPr lang="ar-IQ" dirty="0">
              <a:solidFill>
                <a:srgbClr val="FF0000"/>
              </a:solidFill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00200"/>
            <a:ext cx="8496944" cy="5069160"/>
          </a:xfrm>
        </p:spPr>
      </p:pic>
    </p:spTree>
    <p:extLst>
      <p:ext uri="{BB962C8B-B14F-4D97-AF65-F5344CB8AC3E}">
        <p14:creationId xmlns:p14="http://schemas.microsoft.com/office/powerpoint/2010/main" val="9396747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671497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018803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4973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92500" lnSpcReduction="10000"/>
          </a:bodyPr>
          <a:lstStyle/>
          <a:p>
            <a:pPr lvl="0" algn="l"/>
            <a:r>
              <a:rPr lang="en-US" dirty="0">
                <a:solidFill>
                  <a:srgbClr val="FF0000"/>
                </a:solidFill>
              </a:rPr>
              <a:t>1-</a:t>
            </a:r>
            <a:r>
              <a:rPr lang="en-US" sz="4000" dirty="0">
                <a:solidFill>
                  <a:prstClr val="white"/>
                </a:solidFill>
              </a:rPr>
              <a:t> Film size : 8 * 10 , no </a:t>
            </a:r>
            <a:r>
              <a:rPr lang="en-US" sz="4000" dirty="0" smtClean="0">
                <a:solidFill>
                  <a:prstClr val="white"/>
                </a:solidFill>
              </a:rPr>
              <a:t>Bucky</a:t>
            </a:r>
            <a:endParaRPr lang="ar-IQ" sz="4000" dirty="0" smtClean="0">
              <a:solidFill>
                <a:prstClr val="white"/>
              </a:solidFill>
            </a:endParaRPr>
          </a:p>
          <a:p>
            <a:pPr lvl="0" algn="l"/>
            <a:r>
              <a:rPr lang="en-US" sz="4000" dirty="0" smtClean="0">
                <a:solidFill>
                  <a:srgbClr val="FF0000"/>
                </a:solidFill>
              </a:rPr>
              <a:t>2-</a:t>
            </a:r>
            <a:r>
              <a:rPr lang="en-US" sz="4000" dirty="0" smtClean="0">
                <a:solidFill>
                  <a:prstClr val="white"/>
                </a:solidFill>
              </a:rPr>
              <a:t> Rotate the pronated hand externally &amp; separate the digits</a:t>
            </a:r>
          </a:p>
          <a:p>
            <a:pPr marL="0" lvl="0" indent="0" algn="l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3-</a:t>
            </a:r>
            <a:r>
              <a:rPr lang="en-US" sz="4000" dirty="0" smtClean="0">
                <a:solidFill>
                  <a:prstClr val="white"/>
                </a:solidFill>
              </a:rPr>
              <a:t>Minimum </a:t>
            </a:r>
            <a:r>
              <a:rPr lang="en-US" sz="4000" dirty="0">
                <a:solidFill>
                  <a:prstClr val="white"/>
                </a:solidFill>
              </a:rPr>
              <a:t>SID_ 40 inches (</a:t>
            </a:r>
            <a:r>
              <a:rPr lang="en-US" sz="4000" dirty="0" smtClean="0">
                <a:solidFill>
                  <a:prstClr val="white"/>
                </a:solidFill>
              </a:rPr>
              <a:t>100 </a:t>
            </a:r>
            <a:r>
              <a:rPr lang="en-US" sz="4000" dirty="0">
                <a:solidFill>
                  <a:prstClr val="white"/>
                </a:solidFill>
              </a:rPr>
              <a:t>cm )</a:t>
            </a:r>
          </a:p>
          <a:p>
            <a:pPr lvl="0" algn="l"/>
            <a:r>
              <a:rPr lang="en-US" sz="4000" b="1" dirty="0" smtClean="0">
                <a:solidFill>
                  <a:srgbClr val="FF0000"/>
                </a:solidFill>
                <a:latin typeface="Century Gothic"/>
                <a:ea typeface="+mj-ea"/>
                <a:cs typeface="+mj-cs"/>
              </a:rPr>
              <a:t>4- </a:t>
            </a:r>
            <a:r>
              <a:rPr lang="en-US" sz="3500" b="1" dirty="0" smtClean="0">
                <a:solidFill>
                  <a:prstClr val="white"/>
                </a:solidFill>
                <a:latin typeface="Century Gothic"/>
                <a:ea typeface="+mj-ea"/>
                <a:cs typeface="+mj-cs"/>
              </a:rPr>
              <a:t>the </a:t>
            </a:r>
            <a:r>
              <a:rPr lang="en-US" sz="3500" b="1" dirty="0">
                <a:solidFill>
                  <a:prstClr val="white"/>
                </a:solidFill>
                <a:latin typeface="Century Gothic"/>
                <a:ea typeface="+mj-ea"/>
                <a:cs typeface="+mj-cs"/>
              </a:rPr>
              <a:t>hand is rotated approximate 45°  (thumb side </a:t>
            </a:r>
            <a:r>
              <a:rPr lang="en-US" sz="3500" b="1" dirty="0" smtClean="0">
                <a:solidFill>
                  <a:prstClr val="white"/>
                </a:solidFill>
                <a:latin typeface="Century Gothic"/>
                <a:ea typeface="+mj-ea"/>
                <a:cs typeface="+mj-cs"/>
              </a:rPr>
              <a:t>up)</a:t>
            </a:r>
            <a:endParaRPr lang="en-US" sz="3500" b="1" dirty="0">
              <a:solidFill>
                <a:prstClr val="white"/>
              </a:solidFill>
            </a:endParaRPr>
          </a:p>
        </p:txBody>
      </p:sp>
      <p:sp>
        <p:nvSpPr>
          <p:cNvPr id="5" name="تمرير أفقي 4"/>
          <p:cNvSpPr/>
          <p:nvPr/>
        </p:nvSpPr>
        <p:spPr>
          <a:xfrm>
            <a:off x="0" y="-99392"/>
            <a:ext cx="9144000" cy="2376264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</a:rPr>
              <a:t>PA oblique projection fingers</a:t>
            </a:r>
            <a:endParaRPr lang="ar-IQ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858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7790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164" y="2636912"/>
            <a:ext cx="9125835" cy="3960440"/>
          </a:xfrm>
        </p:spPr>
        <p:txBody>
          <a:bodyPr>
            <a:normAutofit/>
          </a:bodyPr>
          <a:lstStyle/>
          <a:p>
            <a:pPr lvl="0" algn="l"/>
            <a:r>
              <a:rPr lang="en-US" sz="3000" dirty="0">
                <a:solidFill>
                  <a:srgbClr val="FF0000"/>
                </a:solidFill>
              </a:rPr>
              <a:t>1-</a:t>
            </a:r>
            <a:r>
              <a:rPr lang="en-US" sz="3700" dirty="0">
                <a:solidFill>
                  <a:prstClr val="white"/>
                </a:solidFill>
              </a:rPr>
              <a:t> </a:t>
            </a:r>
            <a:r>
              <a:rPr lang="en-US" sz="3600" dirty="0">
                <a:solidFill>
                  <a:prstClr val="white"/>
                </a:solidFill>
              </a:rPr>
              <a:t>Film size : 8 * 10 , no </a:t>
            </a:r>
            <a:r>
              <a:rPr lang="en-US" sz="3600" dirty="0" smtClean="0">
                <a:solidFill>
                  <a:prstClr val="white"/>
                </a:solidFill>
              </a:rPr>
              <a:t>Bucky</a:t>
            </a:r>
            <a:endParaRPr lang="ar-IQ" sz="3600" dirty="0" smtClean="0"/>
          </a:p>
          <a:p>
            <a:pPr algn="l"/>
            <a:r>
              <a:rPr lang="en-US" sz="3600" dirty="0" smtClean="0">
                <a:solidFill>
                  <a:srgbClr val="FF0000"/>
                </a:solidFill>
              </a:rPr>
              <a:t>2- </a:t>
            </a:r>
            <a:r>
              <a:rPr lang="en-US" sz="3600" dirty="0" smtClean="0"/>
              <a:t>Extend  hand , wrist &amp; forearm</a:t>
            </a:r>
          </a:p>
          <a:p>
            <a:pPr algn="l"/>
            <a:r>
              <a:rPr lang="en-US" sz="3600" dirty="0" smtClean="0">
                <a:solidFill>
                  <a:srgbClr val="FF0000"/>
                </a:solidFill>
              </a:rPr>
              <a:t>3- </a:t>
            </a:r>
            <a:r>
              <a:rPr lang="en-US" sz="3600" dirty="0" smtClean="0"/>
              <a:t>Rotate arm until the posterior  aspect  of thumb is resting on film </a:t>
            </a:r>
            <a:endParaRPr lang="ar-IQ" sz="3600" dirty="0" smtClean="0"/>
          </a:p>
          <a:p>
            <a:pPr marL="0" lvl="0" indent="0" algn="l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4- </a:t>
            </a:r>
            <a:r>
              <a:rPr lang="en-US" sz="3600" dirty="0" smtClean="0">
                <a:solidFill>
                  <a:prstClr val="white"/>
                </a:solidFill>
              </a:rPr>
              <a:t>Minimum </a:t>
            </a:r>
            <a:r>
              <a:rPr lang="en-US" sz="3600" dirty="0">
                <a:solidFill>
                  <a:prstClr val="white"/>
                </a:solidFill>
              </a:rPr>
              <a:t>SID_ 40 inches (</a:t>
            </a:r>
            <a:r>
              <a:rPr lang="en-US" sz="3600" dirty="0" smtClean="0">
                <a:solidFill>
                  <a:prstClr val="white"/>
                </a:solidFill>
              </a:rPr>
              <a:t>100 </a:t>
            </a:r>
            <a:r>
              <a:rPr lang="en-US" sz="3600" dirty="0">
                <a:solidFill>
                  <a:prstClr val="white"/>
                </a:solidFill>
              </a:rPr>
              <a:t>cm )</a:t>
            </a:r>
          </a:p>
          <a:p>
            <a:pPr marL="0" indent="0" algn="l">
              <a:buNone/>
            </a:pPr>
            <a:r>
              <a:rPr lang="en-US" sz="3600" dirty="0" smtClean="0"/>
              <a:t>resting on film</a:t>
            </a:r>
            <a:endParaRPr lang="ar-IQ" sz="3600" dirty="0"/>
          </a:p>
        </p:txBody>
      </p:sp>
      <p:sp>
        <p:nvSpPr>
          <p:cNvPr id="4" name="شريط إلى الأسفل 3"/>
          <p:cNvSpPr/>
          <p:nvPr/>
        </p:nvSpPr>
        <p:spPr>
          <a:xfrm>
            <a:off x="0" y="4326"/>
            <a:ext cx="9144000" cy="2344553"/>
          </a:xfrm>
          <a:prstGeom prst="ribb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Thumb_ AP view</a:t>
            </a:r>
            <a:endParaRPr lang="ar-IQ" sz="4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8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1776845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746</TotalTime>
  <Words>946</Words>
  <Application>Microsoft Office PowerPoint</Application>
  <PresentationFormat>On-screen Show (4:3)</PresentationFormat>
  <Paragraphs>100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8" baseType="lpstr">
      <vt:lpstr>Arial</vt:lpstr>
      <vt:lpstr>Calibri</vt:lpstr>
      <vt:lpstr>Century Gothic</vt:lpstr>
      <vt:lpstr>Times New Roman</vt:lpstr>
      <vt:lpstr>نسق Office</vt:lpstr>
      <vt:lpstr>   Ministry of Higher Education and Scientific Research Al-Mustaqbal University Radiology Techniques Department   </vt:lpstr>
      <vt:lpstr>Fingers _ PA projection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Shoulder  lateral</vt:lpstr>
      <vt:lpstr>Shoulder  Axial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Ministry of Higher Education and Scientific Research Al-Mustaqbal University College Radiology Techniques Department</dc:title>
  <dc:creator>user</dc:creator>
  <cp:lastModifiedBy>Dell</cp:lastModifiedBy>
  <cp:revision>61</cp:revision>
  <dcterms:created xsi:type="dcterms:W3CDTF">2021-03-21T05:34:52Z</dcterms:created>
  <dcterms:modified xsi:type="dcterms:W3CDTF">2024-10-27T19:52:47Z</dcterms:modified>
</cp:coreProperties>
</file>