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-48" y="740"/>
            <a:ext cx="12192048" cy="102742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66704" y="0"/>
            <a:ext cx="6325295" cy="60003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11848668" cy="109247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0"/>
            <a:ext cx="12140172" cy="102684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8916" y="786130"/>
            <a:ext cx="5753100" cy="1020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sng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8575" y="2327529"/>
            <a:ext cx="9293860" cy="2359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635" cy="6858000"/>
            <a:chOff x="-48" y="0"/>
            <a:chExt cx="121926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48" y="740"/>
              <a:ext cx="12192048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6704" y="0"/>
              <a:ext cx="6325295" cy="60003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1848668" cy="109247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2140172" cy="1026845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25039" y="1181100"/>
            <a:ext cx="7790688" cy="32125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7A5AC0-A7DD-71F0-5F6A-17EB198D93D8}"/>
              </a:ext>
            </a:extLst>
          </p:cNvPr>
          <p:cNvSpPr txBox="1"/>
          <p:nvPr/>
        </p:nvSpPr>
        <p:spPr>
          <a:xfrm>
            <a:off x="4191000" y="41910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Presented by :Dr. Fadhil Sahib 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28088" y="1731225"/>
            <a:ext cx="7543673" cy="4983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4502" rIns="0" bIns="0" rtlCol="0">
            <a:spAutoFit/>
          </a:bodyPr>
          <a:lstStyle/>
          <a:p>
            <a:pPr marL="549275">
              <a:lnSpc>
                <a:spcPct val="100000"/>
              </a:lnSpc>
              <a:spcBef>
                <a:spcPts val="95"/>
              </a:spcBef>
            </a:pPr>
            <a:r>
              <a:rPr sz="4000" spc="-45" dirty="0"/>
              <a:t>Lower</a:t>
            </a:r>
            <a:r>
              <a:rPr sz="4000" spc="-160" dirty="0"/>
              <a:t> </a:t>
            </a:r>
            <a:r>
              <a:rPr sz="4000" spc="-10" dirty="0"/>
              <a:t>femur:</a:t>
            </a:r>
            <a:endParaRPr sz="4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8094" y="1108659"/>
            <a:ext cx="38804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The</a:t>
            </a:r>
            <a:r>
              <a:rPr sz="2800" spc="-90" dirty="0"/>
              <a:t> </a:t>
            </a:r>
            <a:r>
              <a:rPr sz="2800" dirty="0"/>
              <a:t>neck</a:t>
            </a:r>
            <a:r>
              <a:rPr sz="2800" spc="-114" dirty="0"/>
              <a:t> </a:t>
            </a:r>
            <a:r>
              <a:rPr sz="2800" dirty="0"/>
              <a:t>of</a:t>
            </a:r>
            <a:r>
              <a:rPr sz="2800" spc="5" dirty="0"/>
              <a:t> </a:t>
            </a:r>
            <a:r>
              <a:rPr sz="2800" dirty="0"/>
              <a:t>the</a:t>
            </a:r>
            <a:r>
              <a:rPr sz="2800" spc="-114" dirty="0"/>
              <a:t> </a:t>
            </a:r>
            <a:r>
              <a:rPr sz="2800" dirty="0"/>
              <a:t>femur</a:t>
            </a:r>
            <a:r>
              <a:rPr sz="2800" spc="-114" dirty="0"/>
              <a:t> </a:t>
            </a:r>
            <a:r>
              <a:rPr sz="2800" spc="-50" dirty="0"/>
              <a:t>: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184249" y="1707895"/>
            <a:ext cx="9685655" cy="3836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5000"/>
              <a:buFont typeface="Segoe UI Symbol"/>
              <a:buChar char="⚫"/>
              <a:tabLst>
                <a:tab pos="286385" algn="l"/>
              </a:tabLst>
            </a:pPr>
            <a:r>
              <a:rPr sz="2000" b="1" i="1" dirty="0">
                <a:latin typeface="Constantia"/>
                <a:cs typeface="Constantia"/>
              </a:rPr>
              <a:t>Makes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an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angle</a:t>
            </a:r>
            <a:r>
              <a:rPr sz="2000" b="1" i="1" spc="-6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of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about</a:t>
            </a:r>
            <a:r>
              <a:rPr sz="2000" b="1" i="1" spc="-4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125°</a:t>
            </a:r>
            <a:r>
              <a:rPr sz="2000" b="1" i="1" spc="-4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degree</a:t>
            </a:r>
            <a:r>
              <a:rPr sz="2000" b="1" i="1" spc="-55" dirty="0">
                <a:latin typeface="Constantia"/>
                <a:cs typeface="Constantia"/>
              </a:rPr>
              <a:t> </a:t>
            </a:r>
            <a:r>
              <a:rPr sz="2000" b="1" i="1" spc="-50" dirty="0">
                <a:latin typeface="Constantia"/>
                <a:cs typeface="Constantia"/>
              </a:rPr>
              <a:t>.</a:t>
            </a:r>
            <a:endParaRPr sz="2000">
              <a:latin typeface="Constantia"/>
              <a:cs typeface="Constantia"/>
            </a:endParaRPr>
          </a:p>
          <a:p>
            <a:pPr marL="286385" indent="-273685">
              <a:lnSpc>
                <a:spcPct val="100000"/>
              </a:lnSpc>
              <a:spcBef>
                <a:spcPts val="1680"/>
              </a:spcBef>
              <a:buClr>
                <a:srgbClr val="0AD0D9"/>
              </a:buClr>
              <a:buSzPct val="95000"/>
              <a:buFont typeface="Segoe UI Symbol"/>
              <a:buChar char="⚫"/>
              <a:tabLst>
                <a:tab pos="286385" algn="l"/>
              </a:tabLst>
            </a:pPr>
            <a:r>
              <a:rPr sz="2000" b="1" i="1" spc="-20" dirty="0">
                <a:latin typeface="Constantia"/>
                <a:cs typeface="Constantia"/>
              </a:rPr>
              <a:t>It’s</a:t>
            </a:r>
            <a:r>
              <a:rPr sz="2000" b="1" i="1" spc="-4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about</a:t>
            </a:r>
            <a:r>
              <a:rPr sz="2000" b="1" i="1" spc="-1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5</a:t>
            </a:r>
            <a:r>
              <a:rPr sz="2000" b="1" i="1" spc="-2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cm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spc="-20" dirty="0">
                <a:latin typeface="Constantia"/>
                <a:cs typeface="Constantia"/>
              </a:rPr>
              <a:t>long.</a:t>
            </a:r>
            <a:endParaRPr sz="2000">
              <a:latin typeface="Constantia"/>
              <a:cs typeface="Constantia"/>
            </a:endParaRPr>
          </a:p>
          <a:p>
            <a:pPr marL="286385" indent="-273685">
              <a:lnSpc>
                <a:spcPct val="100000"/>
              </a:lnSpc>
              <a:spcBef>
                <a:spcPts val="1680"/>
              </a:spcBef>
              <a:buClr>
                <a:srgbClr val="0AD0D9"/>
              </a:buClr>
              <a:buSzPct val="95000"/>
              <a:buFont typeface="Segoe UI Symbol"/>
              <a:buChar char="⚫"/>
              <a:tabLst>
                <a:tab pos="286385" algn="l"/>
              </a:tabLst>
            </a:pP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size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of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this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angle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can</a:t>
            </a:r>
            <a:r>
              <a:rPr sz="2000" b="1" i="1" spc="-5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be</a:t>
            </a:r>
            <a:r>
              <a:rPr sz="2000" b="1" i="1" spc="-4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altered</a:t>
            </a:r>
            <a:r>
              <a:rPr sz="2000" b="1" i="1" spc="-5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by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spc="-10" dirty="0">
                <a:latin typeface="Constantia"/>
                <a:cs typeface="Constantia"/>
              </a:rPr>
              <a:t>disease.</a:t>
            </a:r>
            <a:endParaRPr sz="2000">
              <a:latin typeface="Constantia"/>
              <a:cs typeface="Constantia"/>
            </a:endParaRPr>
          </a:p>
          <a:p>
            <a:pPr marL="287020" marR="5080" indent="-274955">
              <a:lnSpc>
                <a:spcPct val="150100"/>
              </a:lnSpc>
              <a:spcBef>
                <a:spcPts val="475"/>
              </a:spcBef>
              <a:buClr>
                <a:srgbClr val="0AD0D9"/>
              </a:buClr>
              <a:buSzPct val="95000"/>
              <a:buFont typeface="Segoe UI Symbol"/>
              <a:buChar char="⚫"/>
              <a:tabLst>
                <a:tab pos="287020" algn="l"/>
              </a:tabLst>
            </a:pP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4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greater</a:t>
            </a:r>
            <a:r>
              <a:rPr sz="2000" b="1" i="1" spc="-6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and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lesser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spc="-10" dirty="0">
                <a:latin typeface="Constantia"/>
                <a:cs typeface="Constantia"/>
              </a:rPr>
              <a:t>trochanters</a:t>
            </a:r>
            <a:r>
              <a:rPr sz="2000" b="1" i="1" spc="-6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are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large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eminences</a:t>
            </a:r>
            <a:r>
              <a:rPr sz="2000" b="1" i="1" spc="-7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situated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at</a:t>
            </a:r>
            <a:r>
              <a:rPr sz="2000" b="1" i="1" spc="-4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spc="-10" dirty="0">
                <a:latin typeface="Constantia"/>
                <a:cs typeface="Constantia"/>
              </a:rPr>
              <a:t>junction </a:t>
            </a:r>
            <a:r>
              <a:rPr sz="2000" b="1" i="1" dirty="0">
                <a:latin typeface="Constantia"/>
                <a:cs typeface="Constantia"/>
              </a:rPr>
              <a:t>of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neck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and</a:t>
            </a:r>
            <a:r>
              <a:rPr sz="2000" b="1" i="1" spc="-4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shaft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Connecting</a:t>
            </a:r>
            <a:r>
              <a:rPr sz="2000" b="1" i="1" spc="-5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3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two</a:t>
            </a:r>
            <a:r>
              <a:rPr sz="2000" b="1" i="1" spc="-50" dirty="0">
                <a:latin typeface="Constantia"/>
                <a:cs typeface="Constantia"/>
              </a:rPr>
              <a:t> </a:t>
            </a:r>
            <a:r>
              <a:rPr sz="2000" b="1" i="1" spc="-10" dirty="0">
                <a:latin typeface="Constantia"/>
                <a:cs typeface="Constantia"/>
              </a:rPr>
              <a:t>trochanters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are</a:t>
            </a:r>
            <a:r>
              <a:rPr sz="2000" b="1" i="1" spc="-35" dirty="0">
                <a:latin typeface="Constantia"/>
                <a:cs typeface="Constantia"/>
              </a:rPr>
              <a:t> </a:t>
            </a:r>
            <a:r>
              <a:rPr sz="2000" b="1" i="1" spc="-25" dirty="0">
                <a:latin typeface="Constantia"/>
                <a:cs typeface="Constantia"/>
              </a:rPr>
              <a:t>the </a:t>
            </a:r>
            <a:r>
              <a:rPr sz="2000" b="1" i="1" spc="-10" dirty="0">
                <a:latin typeface="Constantia"/>
                <a:cs typeface="Constantia"/>
              </a:rPr>
              <a:t>intertrochanteric</a:t>
            </a:r>
            <a:r>
              <a:rPr sz="2000" b="1" i="1" spc="-6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line</a:t>
            </a:r>
            <a:r>
              <a:rPr sz="2000" b="1" i="1" spc="-7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anteriorly</a:t>
            </a:r>
            <a:r>
              <a:rPr sz="2000" b="1" i="1" spc="-65" dirty="0">
                <a:latin typeface="Constantia"/>
                <a:cs typeface="Constantia"/>
              </a:rPr>
              <a:t> </a:t>
            </a:r>
            <a:r>
              <a:rPr sz="2000" b="1" i="1" spc="-10" dirty="0">
                <a:latin typeface="Constantia"/>
                <a:cs typeface="Constantia"/>
              </a:rPr>
              <a:t>intertrochanteric</a:t>
            </a:r>
            <a:r>
              <a:rPr sz="2000" b="1" i="1" spc="-8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crest</a:t>
            </a:r>
            <a:r>
              <a:rPr sz="2000" b="1" i="1" spc="-60" dirty="0">
                <a:latin typeface="Constantia"/>
                <a:cs typeface="Constantia"/>
              </a:rPr>
              <a:t> </a:t>
            </a:r>
            <a:r>
              <a:rPr sz="2000" b="1" i="1" spc="-10" dirty="0">
                <a:latin typeface="Constantia"/>
                <a:cs typeface="Constantia"/>
              </a:rPr>
              <a:t>posteriorly.</a:t>
            </a:r>
            <a:endParaRPr sz="2000">
              <a:latin typeface="Constantia"/>
              <a:cs typeface="Constantia"/>
            </a:endParaRPr>
          </a:p>
          <a:p>
            <a:pPr marL="286385" indent="-273685">
              <a:lnSpc>
                <a:spcPct val="100000"/>
              </a:lnSpc>
              <a:spcBef>
                <a:spcPts val="1680"/>
              </a:spcBef>
              <a:buClr>
                <a:srgbClr val="0AD0D9"/>
              </a:buClr>
              <a:buSzPct val="95000"/>
              <a:buFont typeface="Segoe UI Symbol"/>
              <a:buChar char="⚫"/>
              <a:tabLst>
                <a:tab pos="286385" algn="l"/>
              </a:tabLst>
            </a:pP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4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lower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end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of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3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femur</a:t>
            </a:r>
            <a:r>
              <a:rPr sz="2000" b="1" i="1" spc="-6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has</a:t>
            </a:r>
            <a:r>
              <a:rPr sz="2000" b="1" i="1" spc="-3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:lateral</a:t>
            </a:r>
            <a:r>
              <a:rPr sz="2000" b="1" i="1" spc="-5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and</a:t>
            </a:r>
            <a:r>
              <a:rPr sz="2000" b="1" i="1" spc="-3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medial</a:t>
            </a:r>
            <a:r>
              <a:rPr sz="2000" b="1" i="1" spc="-50" dirty="0">
                <a:latin typeface="Constantia"/>
                <a:cs typeface="Constantia"/>
              </a:rPr>
              <a:t> </a:t>
            </a:r>
            <a:r>
              <a:rPr sz="2000" b="1" i="1" spc="-10" dirty="0">
                <a:latin typeface="Constantia"/>
                <a:cs typeface="Constantia"/>
              </a:rPr>
              <a:t>Condyles.</a:t>
            </a:r>
            <a:endParaRPr sz="2000">
              <a:latin typeface="Constantia"/>
              <a:cs typeface="Constantia"/>
            </a:endParaRPr>
          </a:p>
          <a:p>
            <a:pPr marL="286385" indent="-273685">
              <a:lnSpc>
                <a:spcPct val="100000"/>
              </a:lnSpc>
              <a:spcBef>
                <a:spcPts val="1680"/>
              </a:spcBef>
              <a:buClr>
                <a:srgbClr val="0AD0D9"/>
              </a:buClr>
              <a:buSzPct val="95000"/>
              <a:buFont typeface="Segoe UI Symbol"/>
              <a:buChar char="⚫"/>
              <a:tabLst>
                <a:tab pos="286385" algn="l"/>
              </a:tabLst>
            </a:pPr>
            <a:r>
              <a:rPr sz="2000" b="1" i="1" dirty="0">
                <a:latin typeface="Constantia"/>
                <a:cs typeface="Constantia"/>
              </a:rPr>
              <a:t>Above</a:t>
            </a:r>
            <a:r>
              <a:rPr sz="2000" b="1" i="1" spc="-4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5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condyles</a:t>
            </a:r>
            <a:r>
              <a:rPr sz="2000" b="1" i="1" spc="-65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are</a:t>
            </a:r>
            <a:r>
              <a:rPr sz="2000" b="1" i="1" spc="-5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the</a:t>
            </a:r>
            <a:r>
              <a:rPr sz="2000" b="1" i="1" spc="-5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medial</a:t>
            </a:r>
            <a:r>
              <a:rPr sz="2000" b="1" i="1" spc="-7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and</a:t>
            </a:r>
            <a:r>
              <a:rPr sz="2000" b="1" i="1" spc="-50" dirty="0">
                <a:latin typeface="Constantia"/>
                <a:cs typeface="Constantia"/>
              </a:rPr>
              <a:t> </a:t>
            </a:r>
            <a:r>
              <a:rPr sz="2000" b="1" i="1" dirty="0">
                <a:latin typeface="Constantia"/>
                <a:cs typeface="Constantia"/>
              </a:rPr>
              <a:t>lateral</a:t>
            </a:r>
            <a:r>
              <a:rPr sz="2000" b="1" i="1" spc="-55" dirty="0">
                <a:latin typeface="Constantia"/>
                <a:cs typeface="Constantia"/>
              </a:rPr>
              <a:t> </a:t>
            </a:r>
            <a:r>
              <a:rPr sz="2000" b="1" i="1" spc="-10" dirty="0">
                <a:latin typeface="Constantia"/>
                <a:cs typeface="Constantia"/>
              </a:rPr>
              <a:t>epicondyles.</a:t>
            </a:r>
            <a:endParaRPr sz="2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4484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Hip</a:t>
            </a:r>
            <a:r>
              <a:rPr sz="4000" spc="-170" dirty="0"/>
              <a:t> </a:t>
            </a:r>
            <a:r>
              <a:rPr sz="4000" spc="-10" dirty="0"/>
              <a:t>Joint: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145" y="2334425"/>
            <a:ext cx="7868920" cy="431203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58115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90" dirty="0"/>
              <a:t> </a:t>
            </a:r>
            <a:r>
              <a:rPr dirty="0"/>
              <a:t>hip</a:t>
            </a:r>
            <a:r>
              <a:rPr spc="-95" dirty="0"/>
              <a:t> </a:t>
            </a:r>
            <a:r>
              <a:rPr dirty="0"/>
              <a:t>joint</a:t>
            </a:r>
            <a:r>
              <a:rPr spc="-110" dirty="0"/>
              <a:t> </a:t>
            </a:r>
            <a:r>
              <a:rPr dirty="0"/>
              <a:t>is</a:t>
            </a:r>
            <a:r>
              <a:rPr spc="-105" dirty="0"/>
              <a:t> </a:t>
            </a:r>
            <a:r>
              <a:rPr dirty="0"/>
              <a:t>the</a:t>
            </a:r>
            <a:r>
              <a:rPr spc="-150" dirty="0"/>
              <a:t> </a:t>
            </a:r>
            <a:r>
              <a:rPr dirty="0"/>
              <a:t>articulation</a:t>
            </a:r>
            <a:r>
              <a:rPr spc="-110" dirty="0"/>
              <a:t> </a:t>
            </a:r>
            <a:r>
              <a:rPr spc="-10" dirty="0"/>
              <a:t>between</a:t>
            </a:r>
            <a:r>
              <a:rPr spc="-100" dirty="0"/>
              <a:t> </a:t>
            </a:r>
            <a:r>
              <a:rPr dirty="0"/>
              <a:t>the</a:t>
            </a:r>
            <a:r>
              <a:rPr spc="-85" dirty="0"/>
              <a:t> </a:t>
            </a:r>
            <a:r>
              <a:rPr dirty="0"/>
              <a:t>hemispherical</a:t>
            </a:r>
            <a:r>
              <a:rPr spc="-25" dirty="0"/>
              <a:t> </a:t>
            </a:r>
            <a:r>
              <a:rPr spc="-20" dirty="0"/>
              <a:t>head </a:t>
            </a:r>
            <a:r>
              <a:rPr dirty="0"/>
              <a:t>of</a:t>
            </a:r>
            <a:r>
              <a:rPr spc="15" dirty="0"/>
              <a:t> </a:t>
            </a:r>
            <a:r>
              <a:rPr dirty="0"/>
              <a:t>the</a:t>
            </a:r>
            <a:r>
              <a:rPr spc="-90" dirty="0"/>
              <a:t> </a:t>
            </a:r>
            <a:r>
              <a:rPr spc="-10" dirty="0"/>
              <a:t>femur</a:t>
            </a:r>
            <a:r>
              <a:rPr spc="-17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dirty="0"/>
              <a:t>the</a:t>
            </a:r>
            <a:r>
              <a:rPr spc="-135" dirty="0"/>
              <a:t> </a:t>
            </a:r>
            <a:r>
              <a:rPr spc="-10" dirty="0"/>
              <a:t>cup-</a:t>
            </a:r>
            <a:r>
              <a:rPr dirty="0"/>
              <a:t>shaped</a:t>
            </a:r>
            <a:r>
              <a:rPr spc="-85" dirty="0"/>
              <a:t> </a:t>
            </a:r>
            <a:r>
              <a:rPr dirty="0"/>
              <a:t>of</a:t>
            </a:r>
            <a:r>
              <a:rPr spc="15" dirty="0"/>
              <a:t> </a:t>
            </a:r>
            <a:r>
              <a:rPr dirty="0"/>
              <a:t>the</a:t>
            </a:r>
            <a:r>
              <a:rPr spc="-135" dirty="0"/>
              <a:t> </a:t>
            </a:r>
            <a:r>
              <a:rPr spc="-10" dirty="0"/>
              <a:t>acetabulum.</a:t>
            </a:r>
          </a:p>
          <a:p>
            <a:pPr>
              <a:lnSpc>
                <a:spcPct val="100000"/>
              </a:lnSpc>
              <a:spcBef>
                <a:spcPts val="1300"/>
              </a:spcBef>
            </a:pPr>
            <a:endParaRPr spc="-10" dirty="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onstantia"/>
                <a:cs typeface="Constantia"/>
              </a:rPr>
              <a:t>Type:</a:t>
            </a:r>
            <a:endParaRPr sz="3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/>
              <a:t>The</a:t>
            </a:r>
            <a:r>
              <a:rPr spc="-90" dirty="0"/>
              <a:t> </a:t>
            </a:r>
            <a:r>
              <a:rPr dirty="0"/>
              <a:t>hip</a:t>
            </a:r>
            <a:r>
              <a:rPr spc="-90" dirty="0"/>
              <a:t> </a:t>
            </a:r>
            <a:r>
              <a:rPr dirty="0"/>
              <a:t>joint</a:t>
            </a:r>
            <a:r>
              <a:rPr spc="-110" dirty="0"/>
              <a:t> </a:t>
            </a:r>
            <a:r>
              <a:rPr dirty="0"/>
              <a:t>is</a:t>
            </a:r>
            <a:r>
              <a:rPr spc="-140" dirty="0"/>
              <a:t> </a:t>
            </a:r>
            <a:r>
              <a:rPr dirty="0"/>
              <a:t>a</a:t>
            </a:r>
            <a:r>
              <a:rPr spc="-150" dirty="0"/>
              <a:t> </a:t>
            </a:r>
            <a:r>
              <a:rPr dirty="0"/>
              <a:t>synovial</a:t>
            </a:r>
            <a:r>
              <a:rPr spc="-50" dirty="0"/>
              <a:t> </a:t>
            </a:r>
            <a:r>
              <a:rPr spc="-10" dirty="0"/>
              <a:t>ball-and-socket</a:t>
            </a:r>
            <a:r>
              <a:rPr spc="-120" dirty="0"/>
              <a:t> </a:t>
            </a:r>
            <a:r>
              <a:rPr spc="-10" dirty="0"/>
              <a:t>joint.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9231" rIns="0" bIns="0" rtlCol="0">
            <a:spAutoFit/>
          </a:bodyPr>
          <a:lstStyle/>
          <a:p>
            <a:pPr marL="508634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Articulation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006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Bones</a:t>
            </a:r>
            <a:r>
              <a:rPr sz="4000" spc="-204" dirty="0"/>
              <a:t> </a:t>
            </a:r>
            <a:r>
              <a:rPr sz="4000" dirty="0"/>
              <a:t>of</a:t>
            </a:r>
            <a:r>
              <a:rPr sz="4000" spc="10" dirty="0"/>
              <a:t> </a:t>
            </a:r>
            <a:r>
              <a:rPr sz="4000" dirty="0"/>
              <a:t>the</a:t>
            </a:r>
            <a:r>
              <a:rPr sz="4000" spc="-135" dirty="0"/>
              <a:t> </a:t>
            </a:r>
            <a:r>
              <a:rPr sz="4000" spc="-20" dirty="0"/>
              <a:t>Leg: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70121" y="2703322"/>
            <a:ext cx="4651629" cy="285318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8361" y="1815134"/>
            <a:ext cx="7519924" cy="48586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0073" rIns="0" bIns="0" rtlCol="0">
            <a:spAutoFit/>
          </a:bodyPr>
          <a:lstStyle/>
          <a:p>
            <a:pPr marL="222250">
              <a:lnSpc>
                <a:spcPct val="100000"/>
              </a:lnSpc>
              <a:spcBef>
                <a:spcPts val="100"/>
              </a:spcBef>
            </a:pPr>
            <a:r>
              <a:rPr dirty="0"/>
              <a:t>Tibia</a:t>
            </a:r>
            <a:r>
              <a:rPr spc="-210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spc="-10" dirty="0"/>
              <a:t>Fibula: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6194" y="1264157"/>
            <a:ext cx="133096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The</a:t>
            </a:r>
            <a:r>
              <a:rPr sz="2600" spc="-90" dirty="0"/>
              <a:t> </a:t>
            </a:r>
            <a:r>
              <a:rPr sz="2600" dirty="0"/>
              <a:t>leg</a:t>
            </a:r>
            <a:r>
              <a:rPr sz="2600" spc="-20" dirty="0"/>
              <a:t> </a:t>
            </a:r>
            <a:r>
              <a:rPr sz="2600" spc="-50" dirty="0"/>
              <a:t>: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1306194" y="1663395"/>
            <a:ext cx="9229725" cy="388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Constantia"/>
                <a:cs typeface="Constantia"/>
              </a:rPr>
              <a:t>Is</a:t>
            </a:r>
            <a:r>
              <a:rPr sz="2200" spc="-7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10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part</a:t>
            </a:r>
            <a:r>
              <a:rPr sz="2200" spc="-12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of</a:t>
            </a:r>
            <a:r>
              <a:rPr sz="2200" spc="1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75" dirty="0">
                <a:latin typeface="Constantia"/>
                <a:cs typeface="Constantia"/>
              </a:rPr>
              <a:t> </a:t>
            </a:r>
            <a:r>
              <a:rPr sz="2200" spc="-20" dirty="0">
                <a:latin typeface="Constantia"/>
                <a:cs typeface="Constantia"/>
              </a:rPr>
              <a:t>lower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limb</a:t>
            </a:r>
            <a:r>
              <a:rPr sz="2200" spc="-6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between</a:t>
            </a:r>
            <a:r>
              <a:rPr sz="2200" spc="-9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6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knee</a:t>
            </a:r>
            <a:r>
              <a:rPr sz="2200" spc="-7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joint</a:t>
            </a:r>
            <a:r>
              <a:rPr sz="2200" spc="-13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and</a:t>
            </a:r>
            <a:r>
              <a:rPr sz="2200" spc="-4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11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ankle</a:t>
            </a:r>
            <a:r>
              <a:rPr sz="2200" spc="-9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joint.</a:t>
            </a:r>
            <a:endParaRPr sz="2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1800"/>
              </a:spcBef>
            </a:pPr>
            <a:r>
              <a:rPr sz="2200" b="1" spc="-10" dirty="0">
                <a:latin typeface="Constantia"/>
                <a:cs typeface="Constantia"/>
              </a:rPr>
              <a:t>Patella:</a:t>
            </a:r>
            <a:endParaRPr sz="2200">
              <a:latin typeface="Constantia"/>
              <a:cs typeface="Constantia"/>
            </a:endParaRPr>
          </a:p>
          <a:p>
            <a:pPr marL="12700">
              <a:lnSpc>
                <a:spcPts val="2275"/>
              </a:lnSpc>
              <a:spcBef>
                <a:spcPts val="15"/>
              </a:spcBef>
            </a:pPr>
            <a:r>
              <a:rPr sz="1900" dirty="0">
                <a:latin typeface="Constantia"/>
                <a:cs typeface="Constantia"/>
              </a:rPr>
              <a:t>The</a:t>
            </a:r>
            <a:r>
              <a:rPr sz="1900" spc="-120" dirty="0">
                <a:latin typeface="Constantia"/>
                <a:cs typeface="Constantia"/>
              </a:rPr>
              <a:t> </a:t>
            </a:r>
            <a:r>
              <a:rPr sz="1900" dirty="0">
                <a:latin typeface="Constantia"/>
                <a:cs typeface="Constantia"/>
              </a:rPr>
              <a:t>patella</a:t>
            </a:r>
            <a:r>
              <a:rPr sz="1900" spc="-65" dirty="0">
                <a:latin typeface="Constantia"/>
                <a:cs typeface="Constantia"/>
              </a:rPr>
              <a:t> </a:t>
            </a:r>
            <a:r>
              <a:rPr sz="1900" dirty="0">
                <a:latin typeface="Constantia"/>
                <a:cs typeface="Constantia"/>
              </a:rPr>
              <a:t>is</a:t>
            </a:r>
            <a:r>
              <a:rPr sz="1900" spc="-100" dirty="0">
                <a:latin typeface="Constantia"/>
                <a:cs typeface="Constantia"/>
              </a:rPr>
              <a:t> </a:t>
            </a:r>
            <a:r>
              <a:rPr sz="1900" dirty="0">
                <a:latin typeface="Constantia"/>
                <a:cs typeface="Constantia"/>
              </a:rPr>
              <a:t>the</a:t>
            </a:r>
            <a:r>
              <a:rPr sz="1900" spc="-85" dirty="0">
                <a:latin typeface="Constantia"/>
                <a:cs typeface="Constantia"/>
              </a:rPr>
              <a:t> </a:t>
            </a:r>
            <a:r>
              <a:rPr sz="1900" spc="-20" dirty="0">
                <a:latin typeface="Constantia"/>
                <a:cs typeface="Constantia"/>
              </a:rPr>
              <a:t>largest</a:t>
            </a:r>
            <a:r>
              <a:rPr sz="1900" spc="-100" dirty="0">
                <a:latin typeface="Constantia"/>
                <a:cs typeface="Constantia"/>
              </a:rPr>
              <a:t> </a:t>
            </a:r>
            <a:r>
              <a:rPr sz="1900" dirty="0">
                <a:latin typeface="Constantia"/>
                <a:cs typeface="Constantia"/>
              </a:rPr>
              <a:t>sesamoid</a:t>
            </a:r>
            <a:r>
              <a:rPr sz="1900" spc="-20" dirty="0">
                <a:latin typeface="Constantia"/>
                <a:cs typeface="Constantia"/>
              </a:rPr>
              <a:t> </a:t>
            </a:r>
            <a:r>
              <a:rPr sz="1900" spc="-10" dirty="0">
                <a:latin typeface="Constantia"/>
                <a:cs typeface="Constantia"/>
              </a:rPr>
              <a:t>bone.</a:t>
            </a:r>
            <a:endParaRPr sz="1900">
              <a:latin typeface="Constantia"/>
              <a:cs typeface="Constantia"/>
            </a:endParaRPr>
          </a:p>
          <a:p>
            <a:pPr marL="12700">
              <a:lnSpc>
                <a:spcPts val="2635"/>
              </a:lnSpc>
            </a:pPr>
            <a:r>
              <a:rPr sz="2200" dirty="0">
                <a:latin typeface="Constantia"/>
                <a:cs typeface="Constantia"/>
              </a:rPr>
              <a:t>It</a:t>
            </a:r>
            <a:r>
              <a:rPr sz="2200" spc="-9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is</a:t>
            </a:r>
            <a:r>
              <a:rPr sz="2200" spc="-10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separated</a:t>
            </a:r>
            <a:r>
              <a:rPr sz="2200" spc="-7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from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12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skin</a:t>
            </a:r>
            <a:r>
              <a:rPr sz="2200" spc="-7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by</a:t>
            </a:r>
            <a:r>
              <a:rPr sz="2200" spc="-114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subcutaneous</a:t>
            </a:r>
            <a:r>
              <a:rPr sz="2200" spc="-9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bursa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1900" spc="-50" dirty="0">
                <a:latin typeface="Constantia"/>
                <a:cs typeface="Constantia"/>
              </a:rPr>
              <a:t>.</a:t>
            </a:r>
            <a:endParaRPr sz="19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280"/>
              </a:spcBef>
            </a:pPr>
            <a:r>
              <a:rPr sz="2200" b="1" spc="-10" dirty="0">
                <a:latin typeface="Constantia"/>
                <a:cs typeface="Constantia"/>
              </a:rPr>
              <a:t>Tibia:</a:t>
            </a:r>
            <a:endParaRPr sz="2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9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tibia</a:t>
            </a:r>
            <a:r>
              <a:rPr sz="2200" spc="-6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is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65" dirty="0">
                <a:latin typeface="Constantia"/>
                <a:cs typeface="Constantia"/>
              </a:rPr>
              <a:t> </a:t>
            </a:r>
            <a:r>
              <a:rPr sz="2200" spc="-25" dirty="0">
                <a:latin typeface="Constantia"/>
                <a:cs typeface="Constantia"/>
              </a:rPr>
              <a:t>large</a:t>
            </a:r>
            <a:r>
              <a:rPr sz="2200" spc="-130" dirty="0">
                <a:latin typeface="Constantia"/>
                <a:cs typeface="Constantia"/>
              </a:rPr>
              <a:t> </a:t>
            </a:r>
            <a:r>
              <a:rPr sz="2200" spc="-25" dirty="0">
                <a:latin typeface="Constantia"/>
                <a:cs typeface="Constantia"/>
              </a:rPr>
              <a:t>weight-</a:t>
            </a:r>
            <a:r>
              <a:rPr sz="2200" dirty="0">
                <a:latin typeface="Constantia"/>
                <a:cs typeface="Constantia"/>
              </a:rPr>
              <a:t>bearing</a:t>
            </a:r>
            <a:r>
              <a:rPr sz="2200" spc="-4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medial</a:t>
            </a:r>
            <a:r>
              <a:rPr sz="2200" spc="-4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bone</a:t>
            </a:r>
            <a:r>
              <a:rPr sz="2200" spc="-12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of</a:t>
            </a:r>
            <a:r>
              <a:rPr sz="2200" spc="1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leg</a:t>
            </a:r>
            <a:r>
              <a:rPr sz="2200" spc="-20" dirty="0">
                <a:latin typeface="Constantia"/>
                <a:cs typeface="Constantia"/>
              </a:rPr>
              <a:t> </a:t>
            </a:r>
            <a:r>
              <a:rPr sz="2200" spc="-50" dirty="0">
                <a:latin typeface="Constantia"/>
                <a:cs typeface="Constantia"/>
              </a:rPr>
              <a:t>.</a:t>
            </a:r>
            <a:endParaRPr sz="2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90" dirty="0">
                <a:latin typeface="Constantia"/>
                <a:cs typeface="Constantia"/>
              </a:rPr>
              <a:t> </a:t>
            </a:r>
            <a:r>
              <a:rPr sz="2200" spc="-35" dirty="0">
                <a:latin typeface="Constantia"/>
                <a:cs typeface="Constantia"/>
              </a:rPr>
              <a:t>lower</a:t>
            </a:r>
            <a:r>
              <a:rPr sz="2200" spc="-14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end</a:t>
            </a:r>
            <a:r>
              <a:rPr sz="2200" spc="-4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is</a:t>
            </a:r>
            <a:r>
              <a:rPr sz="2200" spc="-9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prolonged</a:t>
            </a:r>
            <a:r>
              <a:rPr sz="2200" spc="-100" dirty="0">
                <a:latin typeface="Constantia"/>
                <a:cs typeface="Constantia"/>
              </a:rPr>
              <a:t> </a:t>
            </a:r>
            <a:r>
              <a:rPr sz="2200" spc="-20" dirty="0">
                <a:latin typeface="Constantia"/>
                <a:cs typeface="Constantia"/>
              </a:rPr>
              <a:t>downward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medially</a:t>
            </a:r>
            <a:r>
              <a:rPr sz="2200" spc="-11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to</a:t>
            </a:r>
            <a:r>
              <a:rPr sz="2200" spc="-7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form</a:t>
            </a:r>
            <a:r>
              <a:rPr sz="2200" spc="-10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7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medial</a:t>
            </a:r>
            <a:r>
              <a:rPr sz="2200" spc="-5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malleolus</a:t>
            </a:r>
            <a:endParaRPr sz="2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-35" dirty="0">
                <a:latin typeface="Constantia"/>
                <a:cs typeface="Constantia"/>
              </a:rPr>
              <a:t>It</a:t>
            </a:r>
            <a:r>
              <a:rPr sz="2200" spc="-9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articulates</a:t>
            </a:r>
            <a:r>
              <a:rPr sz="2200" spc="-11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with1-</a:t>
            </a:r>
            <a:r>
              <a:rPr sz="2200" dirty="0">
                <a:latin typeface="Constantia"/>
                <a:cs typeface="Constantia"/>
              </a:rPr>
              <a:t>:</a:t>
            </a:r>
            <a:r>
              <a:rPr sz="2200" spc="-2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110" dirty="0">
                <a:latin typeface="Constantia"/>
                <a:cs typeface="Constantia"/>
              </a:rPr>
              <a:t> </a:t>
            </a:r>
            <a:r>
              <a:rPr sz="2200" spc="-20" dirty="0">
                <a:latin typeface="Constantia"/>
                <a:cs typeface="Constantia"/>
              </a:rPr>
              <a:t>condyles</a:t>
            </a:r>
            <a:r>
              <a:rPr sz="2200" spc="-7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of</a:t>
            </a:r>
            <a:r>
              <a:rPr sz="2200" spc="2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5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femur</a:t>
            </a:r>
            <a:endParaRPr sz="2200">
              <a:latin typeface="Constantia"/>
              <a:cs typeface="Constantia"/>
            </a:endParaRPr>
          </a:p>
          <a:p>
            <a:pPr marL="2248535">
              <a:lnSpc>
                <a:spcPts val="2635"/>
              </a:lnSpc>
            </a:pPr>
            <a:r>
              <a:rPr sz="2200" dirty="0">
                <a:latin typeface="Constantia"/>
                <a:cs typeface="Constantia"/>
              </a:rPr>
              <a:t>2-</a:t>
            </a:r>
            <a:r>
              <a:rPr sz="2200" spc="-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head</a:t>
            </a:r>
            <a:r>
              <a:rPr sz="2200" spc="-6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of</a:t>
            </a:r>
            <a:r>
              <a:rPr sz="2200" spc="2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the</a:t>
            </a:r>
            <a:r>
              <a:rPr sz="2200" spc="-65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fibula</a:t>
            </a:r>
            <a:r>
              <a:rPr sz="2200" spc="-100" dirty="0">
                <a:latin typeface="Constantia"/>
                <a:cs typeface="Constantia"/>
              </a:rPr>
              <a:t> </a:t>
            </a:r>
            <a:r>
              <a:rPr sz="2200" spc="-20" dirty="0">
                <a:latin typeface="Constantia"/>
                <a:cs typeface="Constantia"/>
              </a:rPr>
              <a:t>above</a:t>
            </a:r>
            <a:endParaRPr sz="2200">
              <a:latin typeface="Constantia"/>
              <a:cs typeface="Constantia"/>
            </a:endParaRPr>
          </a:p>
          <a:p>
            <a:pPr marL="2044064">
              <a:lnSpc>
                <a:spcPts val="2875"/>
              </a:lnSpc>
              <a:tabLst>
                <a:tab pos="7228840" algn="l"/>
              </a:tabLst>
            </a:pPr>
            <a:r>
              <a:rPr sz="2400" dirty="0">
                <a:latin typeface="Constantia"/>
                <a:cs typeface="Constantia"/>
              </a:rPr>
              <a:t>3-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talus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distal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end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of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the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fibula</a:t>
            </a:r>
            <a:r>
              <a:rPr sz="2400" dirty="0">
                <a:latin typeface="Constantia"/>
                <a:cs typeface="Constantia"/>
              </a:rPr>
              <a:t>	</a:t>
            </a:r>
            <a:r>
              <a:rPr sz="2400" spc="-10" dirty="0">
                <a:latin typeface="Constantia"/>
                <a:cs typeface="Constantia"/>
              </a:rPr>
              <a:t>below.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3608" y="1579829"/>
            <a:ext cx="1087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none" spc="-10" dirty="0"/>
              <a:t>Fibula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443608" y="2008988"/>
            <a:ext cx="9585325" cy="280035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fibula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is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slender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lateral</a:t>
            </a:r>
            <a:r>
              <a:rPr sz="2600" spc="-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bone</a:t>
            </a:r>
            <a:r>
              <a:rPr sz="2600" spc="-1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leg.</a:t>
            </a:r>
            <a:endParaRPr sz="2600">
              <a:latin typeface="Constantia"/>
              <a:cs typeface="Constantia"/>
            </a:endParaRPr>
          </a:p>
          <a:p>
            <a:pPr marL="12700" marR="1851025">
              <a:lnSpc>
                <a:spcPts val="3750"/>
              </a:lnSpc>
              <a:spcBef>
                <a:spcPts val="225"/>
              </a:spcBef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lower</a:t>
            </a:r>
            <a:r>
              <a:rPr sz="2600" spc="-1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end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fibula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forms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triangular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lateral Malleolus.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960"/>
              </a:spcBef>
            </a:pPr>
            <a:endParaRPr sz="2600">
              <a:latin typeface="Constantia"/>
              <a:cs typeface="Constantia"/>
            </a:endParaRPr>
          </a:p>
          <a:p>
            <a:pPr marL="287020" marR="5080" indent="-274320">
              <a:lnSpc>
                <a:spcPct val="100000"/>
              </a:lnSpc>
              <a:buClr>
                <a:srgbClr val="0AD0D9"/>
              </a:buClr>
              <a:buSzPct val="94230"/>
              <a:buFont typeface="Wingdings"/>
              <a:buChar char=""/>
              <a:tabLst>
                <a:tab pos="287020" algn="l"/>
                <a:tab pos="373380" algn="l"/>
              </a:tabLst>
            </a:pPr>
            <a:r>
              <a:rPr sz="2600" dirty="0">
                <a:latin typeface="Constantia"/>
                <a:cs typeface="Constantia"/>
              </a:rPr>
              <a:t>	It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2FC5C2"/>
                </a:solidFill>
                <a:latin typeface="Constantia"/>
                <a:cs typeface="Constantia"/>
              </a:rPr>
              <a:t>takes</a:t>
            </a:r>
            <a:r>
              <a:rPr sz="2600" b="1" spc="-75" dirty="0">
                <a:solidFill>
                  <a:srgbClr val="2FC5C2"/>
                </a:solidFill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2FC5C2"/>
                </a:solidFill>
                <a:latin typeface="Constantia"/>
                <a:cs typeface="Constantia"/>
              </a:rPr>
              <a:t>no</a:t>
            </a:r>
            <a:r>
              <a:rPr sz="2600" b="1" spc="-120" dirty="0">
                <a:solidFill>
                  <a:srgbClr val="2FC5C2"/>
                </a:solidFill>
                <a:latin typeface="Constantia"/>
                <a:cs typeface="Constantia"/>
              </a:rPr>
              <a:t> </a:t>
            </a:r>
            <a:r>
              <a:rPr sz="2600" b="1" dirty="0">
                <a:solidFill>
                  <a:srgbClr val="2FC5C2"/>
                </a:solidFill>
                <a:latin typeface="Constantia"/>
                <a:cs typeface="Constantia"/>
              </a:rPr>
              <a:t>part</a:t>
            </a:r>
            <a:r>
              <a:rPr sz="2600" b="1" spc="-95" dirty="0">
                <a:solidFill>
                  <a:srgbClr val="2FC5C2"/>
                </a:solidFill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in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articulation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at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knee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joint,</a:t>
            </a:r>
            <a:r>
              <a:rPr sz="2600" spc="-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but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below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it </a:t>
            </a:r>
            <a:r>
              <a:rPr sz="2600" dirty="0">
                <a:latin typeface="Constantia"/>
                <a:cs typeface="Constantia"/>
              </a:rPr>
              <a:t>forms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lateral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malleolus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ankle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joint.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2285" y="1910918"/>
            <a:ext cx="45669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3395" indent="-48895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61805"/>
              <a:buFont typeface="Segoe UI Symbol"/>
              <a:buChar char="⚫"/>
              <a:tabLst>
                <a:tab pos="493395" algn="l"/>
              </a:tabLst>
            </a:pPr>
            <a:r>
              <a:rPr sz="7200" b="1" dirty="0">
                <a:latin typeface="Constantia"/>
                <a:cs typeface="Constantia"/>
              </a:rPr>
              <a:t>THE</a:t>
            </a:r>
            <a:r>
              <a:rPr sz="7200" b="1" spc="-165" dirty="0">
                <a:latin typeface="Constantia"/>
                <a:cs typeface="Constantia"/>
              </a:rPr>
              <a:t> </a:t>
            </a:r>
            <a:r>
              <a:rPr sz="7200" b="1" spc="-25" dirty="0">
                <a:latin typeface="Constantia"/>
                <a:cs typeface="Constantia"/>
              </a:rPr>
              <a:t>END</a:t>
            </a:r>
            <a:endParaRPr sz="7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9008" y="716026"/>
            <a:ext cx="5697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Bones</a:t>
            </a:r>
            <a:r>
              <a:rPr sz="2400" spc="-135" dirty="0"/>
              <a:t> </a:t>
            </a:r>
            <a:r>
              <a:rPr sz="2400" dirty="0"/>
              <a:t>of</a:t>
            </a:r>
            <a:r>
              <a:rPr sz="2400" spc="-10" dirty="0"/>
              <a:t> </a:t>
            </a:r>
            <a:r>
              <a:rPr sz="2400" dirty="0"/>
              <a:t>the</a:t>
            </a:r>
            <a:r>
              <a:rPr sz="2400" spc="-100" dirty="0"/>
              <a:t> </a:t>
            </a:r>
            <a:r>
              <a:rPr sz="2400" dirty="0"/>
              <a:t>Gluteal</a:t>
            </a:r>
            <a:r>
              <a:rPr sz="2400" spc="-45" dirty="0"/>
              <a:t> </a:t>
            </a:r>
            <a:r>
              <a:rPr sz="2400" dirty="0"/>
              <a:t>Region(</a:t>
            </a:r>
            <a:r>
              <a:rPr sz="2400" spc="-35" dirty="0"/>
              <a:t> </a:t>
            </a:r>
            <a:r>
              <a:rPr sz="2400" dirty="0"/>
              <a:t>hip</a:t>
            </a:r>
            <a:r>
              <a:rPr sz="2400" spc="-95" dirty="0"/>
              <a:t> </a:t>
            </a:r>
            <a:r>
              <a:rPr sz="2400" spc="-10" dirty="0"/>
              <a:t>bone):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94410" y="1073911"/>
            <a:ext cx="11327765" cy="208343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79705">
              <a:lnSpc>
                <a:spcPct val="100000"/>
              </a:lnSpc>
              <a:spcBef>
                <a:spcPts val="1180"/>
              </a:spcBef>
            </a:pP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114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ilium,</a:t>
            </a:r>
            <a:r>
              <a:rPr sz="1800" spc="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ischium,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and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pubis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form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hip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bone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.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They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meet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each</a:t>
            </a:r>
            <a:r>
              <a:rPr sz="1800" spc="33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other</a:t>
            </a:r>
            <a:r>
              <a:rPr sz="1800" spc="-1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at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acetabulum.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The</a:t>
            </a:r>
            <a:endParaRPr sz="1800">
              <a:latin typeface="Constantia"/>
              <a:cs typeface="Constantia"/>
            </a:endParaRPr>
          </a:p>
          <a:p>
            <a:pPr marL="12700" marR="5080">
              <a:lnSpc>
                <a:spcPts val="3240"/>
              </a:lnSpc>
              <a:spcBef>
                <a:spcPts val="285"/>
              </a:spcBef>
            </a:pPr>
            <a:r>
              <a:rPr sz="1800" dirty="0">
                <a:latin typeface="Constantia"/>
                <a:cs typeface="Constantia"/>
              </a:rPr>
              <a:t>hip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bones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articulate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with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sacrum</a:t>
            </a:r>
            <a:r>
              <a:rPr sz="1800" spc="-2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at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sacroiliac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joints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and</a:t>
            </a:r>
            <a:r>
              <a:rPr sz="1800" spc="-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form</a:t>
            </a:r>
            <a:r>
              <a:rPr sz="1800" spc="-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anterolateral </a:t>
            </a:r>
            <a:r>
              <a:rPr sz="1800" dirty="0">
                <a:latin typeface="Constantia"/>
                <a:cs typeface="Constantia"/>
              </a:rPr>
              <a:t>walls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of</a:t>
            </a:r>
            <a:r>
              <a:rPr sz="1800" spc="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pelvis;</a:t>
            </a:r>
            <a:r>
              <a:rPr sz="1800" spc="-1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they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also </a:t>
            </a:r>
            <a:r>
              <a:rPr sz="1800" spc="-10" dirty="0">
                <a:latin typeface="Constantia"/>
                <a:cs typeface="Constantia"/>
              </a:rPr>
              <a:t>articulate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with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one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another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anteriorly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at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symphysis</a:t>
            </a:r>
            <a:r>
              <a:rPr sz="1800" spc="38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pubis.</a:t>
            </a:r>
            <a:endParaRPr sz="1800">
              <a:latin typeface="Constantia"/>
              <a:cs typeface="Constantia"/>
            </a:endParaRPr>
          </a:p>
          <a:p>
            <a:pPr marL="12700" marR="5080" indent="172085">
              <a:lnSpc>
                <a:spcPts val="3240"/>
              </a:lnSpc>
            </a:pPr>
            <a:r>
              <a:rPr sz="1800" dirty="0">
                <a:latin typeface="Constantia"/>
                <a:cs typeface="Constantia"/>
              </a:rPr>
              <a:t>On</a:t>
            </a:r>
            <a:r>
              <a:rPr sz="1800" spc="12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outer</a:t>
            </a:r>
            <a:r>
              <a:rPr sz="1800" spc="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surface</a:t>
            </a:r>
            <a:r>
              <a:rPr sz="1800" spc="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of</a:t>
            </a:r>
            <a:r>
              <a:rPr sz="1800" spc="1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hip</a:t>
            </a:r>
            <a:r>
              <a:rPr sz="1800" spc="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bone</a:t>
            </a:r>
            <a:r>
              <a:rPr sz="1800" spc="12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is</a:t>
            </a:r>
            <a:r>
              <a:rPr sz="1800" spc="1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</a:t>
            </a:r>
            <a:r>
              <a:rPr sz="1800" spc="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deep</a:t>
            </a:r>
            <a:r>
              <a:rPr sz="1800" spc="10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depression,</a:t>
            </a:r>
            <a:r>
              <a:rPr sz="1800" spc="1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called</a:t>
            </a:r>
            <a:r>
              <a:rPr sz="1800" spc="1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11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acetabulum,</a:t>
            </a:r>
            <a:r>
              <a:rPr sz="1800" b="1" spc="1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which</a:t>
            </a:r>
            <a:r>
              <a:rPr sz="1800" spc="1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articulates</a:t>
            </a:r>
            <a:r>
              <a:rPr sz="1800" spc="1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with</a:t>
            </a:r>
            <a:r>
              <a:rPr sz="1800" spc="12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the </a:t>
            </a:r>
            <a:r>
              <a:rPr sz="1800" dirty="0">
                <a:latin typeface="Constantia"/>
                <a:cs typeface="Constantia"/>
              </a:rPr>
              <a:t>almost</a:t>
            </a:r>
            <a:r>
              <a:rPr sz="1800" spc="-114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spherical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head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of</a:t>
            </a:r>
            <a:r>
              <a:rPr sz="1800" spc="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femur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to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form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the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hip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joint.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9610" y="3263010"/>
            <a:ext cx="7011542" cy="359498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254" y="1407299"/>
            <a:ext cx="6815201" cy="51436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6252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95"/>
              </a:spcBef>
            </a:pPr>
            <a:r>
              <a:rPr sz="2400" spc="-10" dirty="0"/>
              <a:t>Bones</a:t>
            </a:r>
            <a:r>
              <a:rPr sz="2400" spc="-125" dirty="0"/>
              <a:t> </a:t>
            </a:r>
            <a:r>
              <a:rPr sz="2400" dirty="0"/>
              <a:t>of</a:t>
            </a:r>
            <a:r>
              <a:rPr sz="2400" spc="25" dirty="0"/>
              <a:t> </a:t>
            </a:r>
            <a:r>
              <a:rPr sz="2400" dirty="0"/>
              <a:t>the</a:t>
            </a:r>
            <a:r>
              <a:rPr sz="2400" spc="-120" dirty="0"/>
              <a:t> </a:t>
            </a:r>
            <a:r>
              <a:rPr sz="2400" spc="-10" dirty="0"/>
              <a:t>pelvis</a:t>
            </a:r>
            <a:r>
              <a:rPr sz="2800" b="0" u="none" spc="-10" dirty="0">
                <a:latin typeface="Constantia"/>
                <a:cs typeface="Constantia"/>
              </a:rPr>
              <a:t>:</a:t>
            </a:r>
            <a:endParaRPr sz="2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97429" y="1214945"/>
            <a:ext cx="7533132" cy="5022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8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The</a:t>
            </a:r>
            <a:r>
              <a:rPr sz="3200" spc="-155" dirty="0"/>
              <a:t> </a:t>
            </a:r>
            <a:r>
              <a:rPr sz="3200" spc="-20" dirty="0"/>
              <a:t>pelvis</a:t>
            </a:r>
            <a:r>
              <a:rPr sz="3200" spc="-160" dirty="0"/>
              <a:t> </a:t>
            </a:r>
            <a:r>
              <a:rPr sz="3200" dirty="0"/>
              <a:t>and</a:t>
            </a:r>
            <a:r>
              <a:rPr sz="3200" spc="-60" dirty="0"/>
              <a:t> </a:t>
            </a:r>
            <a:r>
              <a:rPr sz="3200" dirty="0"/>
              <a:t>the</a:t>
            </a:r>
            <a:r>
              <a:rPr sz="3200" spc="-95" dirty="0"/>
              <a:t> </a:t>
            </a:r>
            <a:r>
              <a:rPr sz="3200" spc="-30" dirty="0"/>
              <a:t>lower</a:t>
            </a:r>
            <a:r>
              <a:rPr sz="3200" spc="-160" dirty="0"/>
              <a:t> </a:t>
            </a:r>
            <a:r>
              <a:rPr sz="3200" spc="-10" dirty="0"/>
              <a:t>limb: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9807" y="1951672"/>
            <a:ext cx="8024876" cy="47152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873505"/>
            <a:ext cx="9144000" cy="59844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3327" y="1708150"/>
            <a:ext cx="9316085" cy="4227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3365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femur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is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longest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strongest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bone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body.</a:t>
            </a:r>
            <a:endParaRPr sz="2600">
              <a:latin typeface="Constantia"/>
              <a:cs typeface="Constantia"/>
            </a:endParaRPr>
          </a:p>
          <a:p>
            <a:pPr marL="12700" marR="5080" indent="158115">
              <a:lnSpc>
                <a:spcPct val="150000"/>
              </a:lnSpc>
              <a:spcBef>
                <a:spcPts val="620"/>
              </a:spcBef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femur</a:t>
            </a:r>
            <a:r>
              <a:rPr sz="2600" spc="-16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articulates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with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the</a:t>
            </a:r>
            <a:r>
              <a:rPr sz="2600" b="1" spc="-130" dirty="0">
                <a:latin typeface="Constantia"/>
                <a:cs typeface="Constantia"/>
              </a:rPr>
              <a:t> </a:t>
            </a:r>
            <a:r>
              <a:rPr sz="2600" b="1" spc="-10" dirty="0">
                <a:latin typeface="Constantia"/>
                <a:cs typeface="Constantia"/>
              </a:rPr>
              <a:t>acetabulum</a:t>
            </a:r>
            <a:r>
              <a:rPr sz="2600" b="1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to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form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the</a:t>
            </a:r>
            <a:r>
              <a:rPr sz="2600" b="1" spc="-85" dirty="0">
                <a:latin typeface="Constantia"/>
                <a:cs typeface="Constantia"/>
              </a:rPr>
              <a:t> </a:t>
            </a:r>
            <a:r>
              <a:rPr sz="2600" b="1" spc="-25" dirty="0">
                <a:latin typeface="Constantia"/>
                <a:cs typeface="Constantia"/>
              </a:rPr>
              <a:t>hip </a:t>
            </a:r>
            <a:r>
              <a:rPr sz="2600" b="1" dirty="0">
                <a:latin typeface="Constantia"/>
                <a:cs typeface="Constantia"/>
              </a:rPr>
              <a:t>joint</a:t>
            </a:r>
            <a:r>
              <a:rPr sz="2600" b="1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below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with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tibia</a:t>
            </a:r>
            <a:r>
              <a:rPr sz="2600" b="1" spc="-15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and</a:t>
            </a:r>
            <a:r>
              <a:rPr sz="2600" b="1" spc="-5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the</a:t>
            </a:r>
            <a:r>
              <a:rPr sz="2600" b="1" spc="-12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patella</a:t>
            </a:r>
            <a:r>
              <a:rPr sz="2600" b="1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to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form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the</a:t>
            </a:r>
            <a:r>
              <a:rPr sz="2600" b="1" spc="-80" dirty="0">
                <a:latin typeface="Constantia"/>
                <a:cs typeface="Constantia"/>
              </a:rPr>
              <a:t> </a:t>
            </a:r>
            <a:r>
              <a:rPr sz="2600" b="1" spc="-20" dirty="0">
                <a:latin typeface="Constantia"/>
                <a:cs typeface="Constantia"/>
              </a:rPr>
              <a:t>knee </a:t>
            </a:r>
            <a:r>
              <a:rPr sz="2600" b="1" spc="-10" dirty="0">
                <a:latin typeface="Constantia"/>
                <a:cs typeface="Constantia"/>
              </a:rPr>
              <a:t>joint</a:t>
            </a:r>
            <a:r>
              <a:rPr sz="2600" spc="-10" dirty="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185"/>
              </a:spcBef>
              <a:tabLst>
                <a:tab pos="4881880" algn="l"/>
              </a:tabLst>
            </a:pPr>
            <a:r>
              <a:rPr sz="2600" dirty="0">
                <a:latin typeface="Constantia"/>
                <a:cs typeface="Constantia"/>
              </a:rPr>
              <a:t>The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upper</a:t>
            </a:r>
            <a:r>
              <a:rPr sz="2600" spc="-1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end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 the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femur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has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:</a:t>
            </a:r>
            <a:r>
              <a:rPr sz="2600" dirty="0">
                <a:latin typeface="Constantia"/>
                <a:cs typeface="Constantia"/>
              </a:rPr>
              <a:t>	1-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head,</a:t>
            </a:r>
            <a:endParaRPr sz="2600">
              <a:latin typeface="Constantia"/>
              <a:cs typeface="Constantia"/>
            </a:endParaRPr>
          </a:p>
          <a:p>
            <a:pPr marL="1689735" indent="-281305" algn="ctr">
              <a:lnSpc>
                <a:spcPct val="100000"/>
              </a:lnSpc>
              <a:spcBef>
                <a:spcPts val="2185"/>
              </a:spcBef>
              <a:buSzPct val="96153"/>
              <a:buAutoNum type="arabicPlain" startAt="2"/>
              <a:tabLst>
                <a:tab pos="1689735" algn="l"/>
              </a:tabLst>
            </a:pPr>
            <a:r>
              <a:rPr sz="2600" spc="-20" dirty="0">
                <a:latin typeface="Constantia"/>
                <a:cs typeface="Constantia"/>
              </a:rPr>
              <a:t>neck</a:t>
            </a:r>
            <a:endParaRPr sz="2600">
              <a:latin typeface="Constantia"/>
              <a:cs typeface="Constantia"/>
            </a:endParaRPr>
          </a:p>
          <a:p>
            <a:pPr marL="281305" indent="-271145">
              <a:lnSpc>
                <a:spcPct val="100000"/>
              </a:lnSpc>
              <a:spcBef>
                <a:spcPts val="1560"/>
              </a:spcBef>
              <a:buSzPct val="96153"/>
              <a:buAutoNum type="arabicPlain" startAt="2"/>
              <a:tabLst>
                <a:tab pos="281305" algn="l"/>
              </a:tabLst>
            </a:pPr>
            <a:r>
              <a:rPr sz="2600" spc="-25" dirty="0">
                <a:latin typeface="Constantia"/>
                <a:cs typeface="Constantia"/>
              </a:rPr>
              <a:t>greater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lesser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trochanters.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3327" y="786130"/>
            <a:ext cx="18986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Femur:</a:t>
            </a:r>
            <a:endParaRPr sz="4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5175" y="925779"/>
            <a:ext cx="17259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5" dirty="0"/>
              <a:t>Femur: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8463" y="1412811"/>
            <a:ext cx="6714871" cy="51517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5210" y="1010272"/>
            <a:ext cx="8665591" cy="56225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450</Words>
  <Application>Microsoft Office PowerPoint</Application>
  <PresentationFormat>Widescreen</PresentationFormat>
  <Paragraphs>47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Constantia</vt:lpstr>
      <vt:lpstr>Segoe UI Symbol</vt:lpstr>
      <vt:lpstr>Wingdings</vt:lpstr>
      <vt:lpstr>Office Theme</vt:lpstr>
      <vt:lpstr>PowerPoint Presentation</vt:lpstr>
      <vt:lpstr>Bones of the Gluteal Region( hip bone):</vt:lpstr>
      <vt:lpstr>Bones of the pelvis:</vt:lpstr>
      <vt:lpstr>PowerPoint Presentation</vt:lpstr>
      <vt:lpstr>The pelvis and the lower limb:</vt:lpstr>
      <vt:lpstr>PowerPoint Presentation</vt:lpstr>
      <vt:lpstr>Femur:</vt:lpstr>
      <vt:lpstr>Femur:</vt:lpstr>
      <vt:lpstr>PowerPoint Presentation</vt:lpstr>
      <vt:lpstr>Lower femur:</vt:lpstr>
      <vt:lpstr>The neck of the femur :</vt:lpstr>
      <vt:lpstr>Hip Joint:</vt:lpstr>
      <vt:lpstr>Articulation</vt:lpstr>
      <vt:lpstr>Bones of the Leg:</vt:lpstr>
      <vt:lpstr>Tibia and Fibula:</vt:lpstr>
      <vt:lpstr>The leg :</vt:lpstr>
      <vt:lpstr>Fibula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fffadhilsssahib@gmail.com</cp:lastModifiedBy>
  <cp:revision>2</cp:revision>
  <dcterms:created xsi:type="dcterms:W3CDTF">2025-01-02T19:45:33Z</dcterms:created>
  <dcterms:modified xsi:type="dcterms:W3CDTF">2025-01-02T19:52:59Z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2025-01-02T00:00:00Z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2025-01-02T00:00:00Z</vt:filetime>
  </property>
  <property fmtid="{D5CDD505-2E9C-101B-9397-08002B2CF9AE}" pid="5" name="Producer">
    <vt:lpwstr>Microsoft® PowerPoint® 2010</vt:lpwstr>
  </property>
</Properties>
</file>