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850" y="6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1" i="0" u="sng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1/17/2025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 u="sng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0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1/17/2025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 u="sng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1/17/2025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 u="sng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1/17/2025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1/17/2025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67587" y="466166"/>
            <a:ext cx="10656824" cy="309295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1" i="0" u="sng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88340" y="1732534"/>
            <a:ext cx="9606915" cy="405002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1/17/2025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4916" y="0"/>
            <a:ext cx="12192000" cy="68580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41222" rIns="0" bIns="0" rtlCol="0">
            <a:spAutoFit/>
          </a:bodyPr>
          <a:lstStyle/>
          <a:p>
            <a:pPr marL="8890" algn="ctr">
              <a:lnSpc>
                <a:spcPct val="100000"/>
              </a:lnSpc>
              <a:spcBef>
                <a:spcPts val="105"/>
              </a:spcBef>
            </a:pPr>
            <a:r>
              <a:rPr sz="8000" b="0" u="none" dirty="0">
                <a:solidFill>
                  <a:srgbClr val="FFFFFF"/>
                </a:solidFill>
                <a:latin typeface="Calibri"/>
                <a:cs typeface="Calibri"/>
              </a:rPr>
              <a:t>AXIAL</a:t>
            </a:r>
            <a:r>
              <a:rPr sz="8000" b="0" u="none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0" b="0" u="none" spc="-10" dirty="0">
                <a:solidFill>
                  <a:srgbClr val="FFFFFF"/>
                </a:solidFill>
                <a:latin typeface="Calibri"/>
                <a:cs typeface="Calibri"/>
              </a:rPr>
              <a:t>SKELETON</a:t>
            </a:r>
            <a:endParaRPr sz="8000" dirty="0">
              <a:latin typeface="Calibri"/>
              <a:cs typeface="Calibri"/>
            </a:endParaRPr>
          </a:p>
          <a:p>
            <a:pPr marL="12700" algn="ctr">
              <a:lnSpc>
                <a:spcPct val="100000"/>
              </a:lnSpc>
            </a:pPr>
            <a:r>
              <a:rPr sz="8000" b="0" u="none" dirty="0">
                <a:solidFill>
                  <a:srgbClr val="FFFFFF"/>
                </a:solidFill>
                <a:latin typeface="Calibri"/>
                <a:cs typeface="Calibri"/>
              </a:rPr>
              <a:t>Lec.</a:t>
            </a:r>
            <a:r>
              <a:rPr sz="8000" b="0" u="none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0" b="0" u="none" spc="-50" dirty="0">
                <a:solidFill>
                  <a:srgbClr val="FFFFFF"/>
                </a:solidFill>
                <a:latin typeface="Calibri"/>
                <a:cs typeface="Calibri"/>
              </a:rPr>
              <a:t>6</a:t>
            </a:r>
            <a:endParaRPr sz="8000" dirty="0">
              <a:latin typeface="Calibri"/>
              <a:cs typeface="Calibri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77CAC71-76E6-4AA2-6524-27150AFF260A}"/>
              </a:ext>
            </a:extLst>
          </p:cNvPr>
          <p:cNvSpPr txBox="1"/>
          <p:nvPr/>
        </p:nvSpPr>
        <p:spPr>
          <a:xfrm>
            <a:off x="3733800" y="4267200"/>
            <a:ext cx="457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Presented by : Prof. Dr. </a:t>
            </a:r>
            <a:r>
              <a:rPr lang="en-US"/>
              <a:t>Fadhil </a:t>
            </a:r>
            <a:r>
              <a:rPr lang="en-US" dirty="0"/>
              <a:t>S</a:t>
            </a:r>
            <a:r>
              <a:rPr lang="en-US"/>
              <a:t>ahib  </a:t>
            </a:r>
            <a:r>
              <a:rPr lang="en-US" dirty="0"/>
              <a:t>.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51682" y="1058417"/>
            <a:ext cx="508889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dirty="0"/>
              <a:t>Joints</a:t>
            </a:r>
            <a:r>
              <a:rPr sz="4000" spc="-85" dirty="0"/>
              <a:t> </a:t>
            </a:r>
            <a:r>
              <a:rPr sz="4000" dirty="0"/>
              <a:t>of</a:t>
            </a:r>
            <a:r>
              <a:rPr sz="4000" spc="-95" dirty="0"/>
              <a:t> </a:t>
            </a:r>
            <a:r>
              <a:rPr sz="4000" dirty="0"/>
              <a:t>the</a:t>
            </a:r>
            <a:r>
              <a:rPr sz="4000" spc="-85" dirty="0"/>
              <a:t> </a:t>
            </a:r>
            <a:r>
              <a:rPr sz="4000" dirty="0"/>
              <a:t>Chest</a:t>
            </a:r>
            <a:r>
              <a:rPr sz="4000" spc="-80" dirty="0"/>
              <a:t> </a:t>
            </a:r>
            <a:r>
              <a:rPr sz="4000" spc="-10" dirty="0"/>
              <a:t>Wall:</a:t>
            </a:r>
            <a:endParaRPr sz="4000"/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Joints</a:t>
            </a:r>
            <a:r>
              <a:rPr spc="-55" dirty="0"/>
              <a:t> </a:t>
            </a:r>
            <a:r>
              <a:rPr dirty="0"/>
              <a:t>of</a:t>
            </a:r>
            <a:r>
              <a:rPr spc="-60" dirty="0"/>
              <a:t> </a:t>
            </a:r>
            <a:r>
              <a:rPr dirty="0"/>
              <a:t>the</a:t>
            </a:r>
            <a:r>
              <a:rPr spc="-60" dirty="0"/>
              <a:t> </a:t>
            </a:r>
            <a:r>
              <a:rPr spc="-10" dirty="0"/>
              <a:t>Sternum:</a:t>
            </a:r>
          </a:p>
          <a:p>
            <a:pPr marL="12700" marR="5080" indent="-2540">
              <a:lnSpc>
                <a:spcPct val="140000"/>
              </a:lnSpc>
              <a:spcBef>
                <a:spcPts val="720"/>
              </a:spcBef>
              <a:buClr>
                <a:srgbClr val="FF0000"/>
              </a:buClr>
              <a:buSzPct val="96666"/>
              <a:buAutoNum type="arabicPlain"/>
              <a:tabLst>
                <a:tab pos="322580" algn="l"/>
              </a:tabLst>
            </a:pPr>
            <a:r>
              <a:rPr b="0" dirty="0">
                <a:latin typeface="Calibri"/>
                <a:cs typeface="Calibri"/>
              </a:rPr>
              <a:t>	the</a:t>
            </a:r>
            <a:r>
              <a:rPr b="0" spc="-80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manubrium</a:t>
            </a:r>
            <a:r>
              <a:rPr b="0" spc="-3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+</a:t>
            </a:r>
            <a:r>
              <a:rPr b="0" spc="-60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the</a:t>
            </a:r>
            <a:r>
              <a:rPr b="0" spc="-6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body</a:t>
            </a:r>
            <a:r>
              <a:rPr b="0" spc="-50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of</a:t>
            </a:r>
            <a:r>
              <a:rPr b="0" spc="-60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the</a:t>
            </a:r>
            <a:r>
              <a:rPr b="0" spc="-50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sternum</a:t>
            </a:r>
            <a:r>
              <a:rPr b="0" spc="-55" dirty="0">
                <a:latin typeface="Calibri"/>
                <a:cs typeface="Calibri"/>
              </a:rPr>
              <a:t> </a:t>
            </a:r>
            <a:r>
              <a:rPr b="0" spc="-10" dirty="0">
                <a:latin typeface="Calibri"/>
                <a:cs typeface="Calibri"/>
              </a:rPr>
              <a:t>=manibriosternal joint=cartilaginous</a:t>
            </a:r>
            <a:r>
              <a:rPr b="0" spc="-25" dirty="0">
                <a:latin typeface="Calibri"/>
                <a:cs typeface="Calibri"/>
              </a:rPr>
              <a:t> </a:t>
            </a:r>
            <a:r>
              <a:rPr b="0" spc="-10" dirty="0">
                <a:latin typeface="Calibri"/>
                <a:cs typeface="Calibri"/>
              </a:rPr>
              <a:t>joint</a:t>
            </a:r>
          </a:p>
          <a:p>
            <a:pPr marL="12700" marR="4042410" indent="393065">
              <a:lnSpc>
                <a:spcPct val="160000"/>
              </a:lnSpc>
              <a:spcBef>
                <a:spcPts val="5"/>
              </a:spcBef>
              <a:buClr>
                <a:srgbClr val="FF0000"/>
              </a:buClr>
              <a:buSzPct val="96666"/>
              <a:buAutoNum type="arabicPlain"/>
              <a:tabLst>
                <a:tab pos="405765" algn="l"/>
              </a:tabLst>
            </a:pPr>
            <a:r>
              <a:rPr b="0" dirty="0">
                <a:latin typeface="Calibri"/>
                <a:cs typeface="Calibri"/>
              </a:rPr>
              <a:t>xiphoid</a:t>
            </a:r>
            <a:r>
              <a:rPr b="0" spc="-75" dirty="0">
                <a:latin typeface="Calibri"/>
                <a:cs typeface="Calibri"/>
              </a:rPr>
              <a:t> </a:t>
            </a:r>
            <a:r>
              <a:rPr b="0" spc="-10" dirty="0">
                <a:latin typeface="Calibri"/>
                <a:cs typeface="Calibri"/>
              </a:rPr>
              <a:t>process+</a:t>
            </a:r>
            <a:r>
              <a:rPr b="0" spc="-8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body</a:t>
            </a:r>
            <a:r>
              <a:rPr b="0" spc="-100" dirty="0">
                <a:latin typeface="Calibri"/>
                <a:cs typeface="Calibri"/>
              </a:rPr>
              <a:t> </a:t>
            </a:r>
            <a:r>
              <a:rPr b="0" spc="-10" dirty="0">
                <a:latin typeface="Calibri"/>
                <a:cs typeface="Calibri"/>
              </a:rPr>
              <a:t>sternum= </a:t>
            </a:r>
            <a:r>
              <a:rPr b="0" dirty="0">
                <a:latin typeface="Calibri"/>
                <a:cs typeface="Calibri"/>
              </a:rPr>
              <a:t>xiphisternal</a:t>
            </a:r>
            <a:r>
              <a:rPr b="0" spc="-60" dirty="0">
                <a:latin typeface="Calibri"/>
                <a:cs typeface="Calibri"/>
              </a:rPr>
              <a:t> </a:t>
            </a:r>
            <a:r>
              <a:rPr b="0" spc="-10" dirty="0">
                <a:latin typeface="Calibri"/>
                <a:cs typeface="Calibri"/>
              </a:rPr>
              <a:t>joint=cartilaginous</a:t>
            </a:r>
            <a:r>
              <a:rPr b="0" spc="-70" dirty="0">
                <a:latin typeface="Calibri"/>
                <a:cs typeface="Calibri"/>
              </a:rPr>
              <a:t> </a:t>
            </a:r>
            <a:r>
              <a:rPr b="0" spc="-10" dirty="0">
                <a:latin typeface="Calibri"/>
                <a:cs typeface="Calibri"/>
              </a:rPr>
              <a:t>joint</a:t>
            </a:r>
          </a:p>
          <a:p>
            <a:pPr marL="12700">
              <a:lnSpc>
                <a:spcPct val="100000"/>
              </a:lnSpc>
              <a:spcBef>
                <a:spcPts val="2160"/>
              </a:spcBef>
            </a:pPr>
            <a:r>
              <a:rPr b="0" dirty="0">
                <a:latin typeface="Calibri"/>
                <a:cs typeface="Calibri"/>
              </a:rPr>
              <a:t>Joints</a:t>
            </a:r>
            <a:r>
              <a:rPr b="0" spc="-9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of</a:t>
            </a:r>
            <a:r>
              <a:rPr b="0" spc="-90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the</a:t>
            </a:r>
            <a:r>
              <a:rPr b="0" spc="-8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Ribs</a:t>
            </a:r>
            <a:r>
              <a:rPr b="0" spc="-90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+Costal</a:t>
            </a:r>
            <a:r>
              <a:rPr b="0" spc="-9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Cartilages=</a:t>
            </a:r>
            <a:r>
              <a:rPr b="0" spc="-90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cartilaginous</a:t>
            </a:r>
            <a:r>
              <a:rPr b="0" spc="-90" dirty="0">
                <a:latin typeface="Calibri"/>
                <a:cs typeface="Calibri"/>
              </a:rPr>
              <a:t> </a:t>
            </a:r>
            <a:r>
              <a:rPr b="0" spc="-10" dirty="0">
                <a:latin typeface="Calibri"/>
                <a:cs typeface="Calibri"/>
              </a:rPr>
              <a:t>joints.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005578" y="1601469"/>
            <a:ext cx="218186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355600" algn="l"/>
              </a:tabLst>
            </a:pPr>
            <a:r>
              <a:rPr sz="4000" dirty="0">
                <a:latin typeface="Calibri"/>
                <a:cs typeface="Calibri"/>
              </a:rPr>
              <a:t>THE</a:t>
            </a:r>
            <a:r>
              <a:rPr sz="4000" spc="-15" dirty="0">
                <a:latin typeface="Calibri"/>
                <a:cs typeface="Calibri"/>
              </a:rPr>
              <a:t> </a:t>
            </a:r>
            <a:r>
              <a:rPr sz="4000" spc="-25" dirty="0">
                <a:latin typeface="Calibri"/>
                <a:cs typeface="Calibri"/>
              </a:rPr>
              <a:t>END</a:t>
            </a:r>
            <a:endParaRPr sz="4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91992" y="893140"/>
            <a:ext cx="4311015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AXIAL</a:t>
            </a:r>
            <a:r>
              <a:rPr spc="-20" dirty="0"/>
              <a:t> </a:t>
            </a:r>
            <a:r>
              <a:rPr spc="-10" dirty="0"/>
              <a:t>SKELETONE: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22121" y="1647675"/>
            <a:ext cx="9271000" cy="4525645"/>
          </a:xfrm>
          <a:prstGeom prst="rect">
            <a:avLst/>
          </a:prstGeom>
        </p:spPr>
        <p:txBody>
          <a:bodyPr vert="horz" wrap="square" lIns="0" tIns="2349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850"/>
              </a:spcBef>
            </a:pPr>
            <a:r>
              <a:rPr sz="4000" b="1" spc="-10" dirty="0">
                <a:latin typeface="Calibri"/>
                <a:cs typeface="Calibri"/>
              </a:rPr>
              <a:t>Sternum:</a:t>
            </a:r>
            <a:endParaRPr sz="4000">
              <a:latin typeface="Calibri"/>
              <a:cs typeface="Calibri"/>
            </a:endParaRPr>
          </a:p>
          <a:p>
            <a:pPr marL="196850">
              <a:lnSpc>
                <a:spcPct val="100000"/>
              </a:lnSpc>
              <a:spcBef>
                <a:spcPts val="1225"/>
              </a:spcBef>
            </a:pPr>
            <a:r>
              <a:rPr sz="2800" dirty="0">
                <a:latin typeface="Calibri"/>
                <a:cs typeface="Calibri"/>
              </a:rPr>
              <a:t>The</a:t>
            </a:r>
            <a:r>
              <a:rPr sz="2800" spc="-7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sternum</a:t>
            </a:r>
            <a:r>
              <a:rPr sz="2800" spc="-4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bone</a:t>
            </a:r>
            <a:r>
              <a:rPr sz="2800" spc="-5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lies</a:t>
            </a:r>
            <a:r>
              <a:rPr sz="2800" spc="-7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in</a:t>
            </a:r>
            <a:r>
              <a:rPr sz="2800" spc="-7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the</a:t>
            </a:r>
            <a:r>
              <a:rPr sz="2800" spc="-6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midline</a:t>
            </a:r>
            <a:r>
              <a:rPr sz="2800" spc="-3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of</a:t>
            </a:r>
            <a:r>
              <a:rPr sz="2800" spc="-7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the</a:t>
            </a:r>
            <a:r>
              <a:rPr sz="2800" spc="-6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anterior</a:t>
            </a:r>
            <a:r>
              <a:rPr sz="2800" spc="-7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chest</a:t>
            </a:r>
            <a:r>
              <a:rPr sz="2800" spc="-5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wall.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sz="2800" dirty="0">
                <a:latin typeface="Calibri"/>
                <a:cs typeface="Calibri"/>
              </a:rPr>
              <a:t>It</a:t>
            </a:r>
            <a:r>
              <a:rPr sz="2800" spc="-5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is</a:t>
            </a:r>
            <a:r>
              <a:rPr sz="2800" spc="-5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</a:t>
            </a:r>
            <a:r>
              <a:rPr sz="2800" spc="-5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flat</a:t>
            </a:r>
            <a:r>
              <a:rPr sz="2800" spc="-5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bone</a:t>
            </a:r>
            <a:r>
              <a:rPr sz="2800" spc="-4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that</a:t>
            </a:r>
            <a:r>
              <a:rPr sz="2800" spc="-4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can</a:t>
            </a:r>
            <a:r>
              <a:rPr sz="2800" spc="-5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be</a:t>
            </a:r>
            <a:r>
              <a:rPr sz="2800" spc="-4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divided</a:t>
            </a:r>
            <a:r>
              <a:rPr sz="2800" spc="-3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into</a:t>
            </a:r>
            <a:r>
              <a:rPr sz="2800" spc="-3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three</a:t>
            </a:r>
            <a:r>
              <a:rPr sz="2800" spc="-4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parts:</a:t>
            </a:r>
            <a:endParaRPr sz="2800">
              <a:latin typeface="Calibri"/>
              <a:cs typeface="Calibri"/>
            </a:endParaRPr>
          </a:p>
          <a:p>
            <a:pPr marL="380365" indent="-290195">
              <a:lnSpc>
                <a:spcPct val="100000"/>
              </a:lnSpc>
              <a:spcBef>
                <a:spcPts val="670"/>
              </a:spcBef>
              <a:buSzPct val="96428"/>
              <a:buFont typeface="Calibri"/>
              <a:buAutoNum type="arabicPlain"/>
              <a:tabLst>
                <a:tab pos="380365" algn="l"/>
              </a:tabLst>
            </a:pPr>
            <a:r>
              <a:rPr sz="2800" dirty="0">
                <a:latin typeface="Calibri"/>
                <a:cs typeface="Calibri"/>
              </a:rPr>
              <a:t>manubrium</a:t>
            </a:r>
            <a:r>
              <a:rPr sz="2800" spc="-10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sterni,</a:t>
            </a:r>
            <a:endParaRPr sz="2800">
              <a:latin typeface="Calibri"/>
              <a:cs typeface="Calibri"/>
            </a:endParaRPr>
          </a:p>
          <a:p>
            <a:pPr marL="380365" indent="-290195">
              <a:lnSpc>
                <a:spcPct val="100000"/>
              </a:lnSpc>
              <a:spcBef>
                <a:spcPts val="675"/>
              </a:spcBef>
              <a:buSzPct val="96428"/>
              <a:buFont typeface="Calibri"/>
              <a:buAutoNum type="arabicPlain"/>
              <a:tabLst>
                <a:tab pos="380365" algn="l"/>
              </a:tabLst>
            </a:pPr>
            <a:r>
              <a:rPr sz="2800" dirty="0">
                <a:latin typeface="Calibri"/>
                <a:cs typeface="Calibri"/>
              </a:rPr>
              <a:t>body of</a:t>
            </a:r>
            <a:r>
              <a:rPr sz="2800" spc="-4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the</a:t>
            </a:r>
            <a:r>
              <a:rPr sz="2800" spc="-2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sternum,</a:t>
            </a:r>
            <a:endParaRPr sz="2800">
              <a:latin typeface="Calibri"/>
              <a:cs typeface="Calibri"/>
            </a:endParaRPr>
          </a:p>
          <a:p>
            <a:pPr marL="380365" indent="-290195">
              <a:lnSpc>
                <a:spcPct val="100000"/>
              </a:lnSpc>
              <a:spcBef>
                <a:spcPts val="675"/>
              </a:spcBef>
              <a:buSzPct val="96428"/>
              <a:buFont typeface="Calibri"/>
              <a:buAutoNum type="arabicPlain"/>
              <a:tabLst>
                <a:tab pos="380365" algn="l"/>
              </a:tabLst>
            </a:pPr>
            <a:r>
              <a:rPr sz="2800" dirty="0">
                <a:latin typeface="Calibri"/>
                <a:cs typeface="Calibri"/>
              </a:rPr>
              <a:t>and</a:t>
            </a:r>
            <a:r>
              <a:rPr sz="2800" spc="-5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xiphoid</a:t>
            </a:r>
            <a:r>
              <a:rPr sz="2800" spc="-5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process.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285"/>
              </a:spcBef>
            </a:pPr>
            <a:endParaRPr sz="2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800" dirty="0">
                <a:latin typeface="Calibri"/>
                <a:cs typeface="Calibri"/>
              </a:rPr>
              <a:t>The</a:t>
            </a:r>
            <a:r>
              <a:rPr sz="2800" spc="-5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manubrium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is</a:t>
            </a:r>
            <a:r>
              <a:rPr sz="2800" spc="-5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the</a:t>
            </a:r>
            <a:r>
              <a:rPr sz="2800" spc="-5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upper</a:t>
            </a:r>
            <a:r>
              <a:rPr sz="2800" spc="-3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part</a:t>
            </a:r>
            <a:r>
              <a:rPr sz="2800" spc="-4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of</a:t>
            </a:r>
            <a:r>
              <a:rPr sz="2800" spc="-5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the</a:t>
            </a:r>
            <a:r>
              <a:rPr sz="2800" spc="-4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sternum.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03198" y="1367738"/>
            <a:ext cx="9727565" cy="17862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 indent="-344170" algn="just">
              <a:lnSpc>
                <a:spcPct val="110000"/>
              </a:lnSpc>
              <a:spcBef>
                <a:spcPts val="100"/>
              </a:spcBef>
              <a:buSzPct val="97142"/>
              <a:buFont typeface="Wingdings"/>
              <a:buChar char=""/>
              <a:tabLst>
                <a:tab pos="354965" algn="l"/>
                <a:tab pos="407670" algn="l"/>
              </a:tabLst>
            </a:pPr>
            <a:r>
              <a:rPr sz="3500" dirty="0">
                <a:latin typeface="Calibri"/>
                <a:cs typeface="Calibri"/>
              </a:rPr>
              <a:t>	The</a:t>
            </a:r>
            <a:r>
              <a:rPr sz="3500" spc="-75" dirty="0">
                <a:latin typeface="Calibri"/>
                <a:cs typeface="Calibri"/>
              </a:rPr>
              <a:t> </a:t>
            </a:r>
            <a:r>
              <a:rPr sz="3500" dirty="0">
                <a:latin typeface="Calibri"/>
                <a:cs typeface="Calibri"/>
              </a:rPr>
              <a:t>body</a:t>
            </a:r>
            <a:r>
              <a:rPr sz="3500" spc="-50" dirty="0">
                <a:latin typeface="Calibri"/>
                <a:cs typeface="Calibri"/>
              </a:rPr>
              <a:t> </a:t>
            </a:r>
            <a:r>
              <a:rPr sz="3500" dirty="0">
                <a:latin typeface="Calibri"/>
                <a:cs typeface="Calibri"/>
              </a:rPr>
              <a:t>of</a:t>
            </a:r>
            <a:r>
              <a:rPr sz="3500" spc="-60" dirty="0">
                <a:latin typeface="Calibri"/>
                <a:cs typeface="Calibri"/>
              </a:rPr>
              <a:t> </a:t>
            </a:r>
            <a:r>
              <a:rPr sz="3500" dirty="0">
                <a:latin typeface="Calibri"/>
                <a:cs typeface="Calibri"/>
              </a:rPr>
              <a:t>the</a:t>
            </a:r>
            <a:r>
              <a:rPr sz="3500" spc="-60" dirty="0">
                <a:latin typeface="Calibri"/>
                <a:cs typeface="Calibri"/>
              </a:rPr>
              <a:t> </a:t>
            </a:r>
            <a:r>
              <a:rPr sz="3500" dirty="0">
                <a:latin typeface="Calibri"/>
                <a:cs typeface="Calibri"/>
              </a:rPr>
              <a:t>sternum</a:t>
            </a:r>
            <a:r>
              <a:rPr sz="3500" spc="-45" dirty="0">
                <a:latin typeface="Calibri"/>
                <a:cs typeface="Calibri"/>
              </a:rPr>
              <a:t> </a:t>
            </a:r>
            <a:r>
              <a:rPr sz="3500" dirty="0">
                <a:latin typeface="Calibri"/>
                <a:cs typeface="Calibri"/>
              </a:rPr>
              <a:t>articulates</a:t>
            </a:r>
            <a:r>
              <a:rPr sz="3500" spc="-80" dirty="0">
                <a:latin typeface="Calibri"/>
                <a:cs typeface="Calibri"/>
              </a:rPr>
              <a:t> </a:t>
            </a:r>
            <a:r>
              <a:rPr sz="3500" dirty="0">
                <a:latin typeface="Calibri"/>
                <a:cs typeface="Calibri"/>
              </a:rPr>
              <a:t>above</a:t>
            </a:r>
            <a:r>
              <a:rPr sz="3500" spc="-55" dirty="0">
                <a:latin typeface="Calibri"/>
                <a:cs typeface="Calibri"/>
              </a:rPr>
              <a:t> </a:t>
            </a:r>
            <a:r>
              <a:rPr sz="3500" dirty="0">
                <a:latin typeface="Calibri"/>
                <a:cs typeface="Calibri"/>
              </a:rPr>
              <a:t>with</a:t>
            </a:r>
            <a:r>
              <a:rPr sz="3500" spc="-75" dirty="0">
                <a:latin typeface="Calibri"/>
                <a:cs typeface="Calibri"/>
              </a:rPr>
              <a:t> </a:t>
            </a:r>
            <a:r>
              <a:rPr sz="3500" spc="-25" dirty="0">
                <a:latin typeface="Calibri"/>
                <a:cs typeface="Calibri"/>
              </a:rPr>
              <a:t>the </a:t>
            </a:r>
            <a:r>
              <a:rPr sz="3500" dirty="0">
                <a:latin typeface="Calibri"/>
                <a:cs typeface="Calibri"/>
              </a:rPr>
              <a:t>manubrium</a:t>
            </a:r>
            <a:r>
              <a:rPr sz="3500" spc="-60" dirty="0">
                <a:latin typeface="Calibri"/>
                <a:cs typeface="Calibri"/>
              </a:rPr>
              <a:t> </a:t>
            </a:r>
            <a:r>
              <a:rPr sz="3500" dirty="0">
                <a:latin typeface="Calibri"/>
                <a:cs typeface="Calibri"/>
              </a:rPr>
              <a:t>at</a:t>
            </a:r>
            <a:r>
              <a:rPr sz="3500" spc="-55" dirty="0">
                <a:latin typeface="Calibri"/>
                <a:cs typeface="Calibri"/>
              </a:rPr>
              <a:t> </a:t>
            </a:r>
            <a:r>
              <a:rPr sz="3500" dirty="0">
                <a:latin typeface="Calibri"/>
                <a:cs typeface="Calibri"/>
              </a:rPr>
              <a:t>the</a:t>
            </a:r>
            <a:r>
              <a:rPr sz="3500" spc="-60" dirty="0">
                <a:latin typeface="Calibri"/>
                <a:cs typeface="Calibri"/>
              </a:rPr>
              <a:t> </a:t>
            </a:r>
            <a:r>
              <a:rPr sz="3500" b="1" dirty="0">
                <a:latin typeface="Calibri"/>
                <a:cs typeface="Calibri"/>
              </a:rPr>
              <a:t>manubriosternal</a:t>
            </a:r>
            <a:r>
              <a:rPr sz="3500" b="1" spc="-85" dirty="0">
                <a:latin typeface="Calibri"/>
                <a:cs typeface="Calibri"/>
              </a:rPr>
              <a:t> </a:t>
            </a:r>
            <a:r>
              <a:rPr sz="3500" dirty="0">
                <a:latin typeface="Calibri"/>
                <a:cs typeface="Calibri"/>
              </a:rPr>
              <a:t>joint</a:t>
            </a:r>
            <a:r>
              <a:rPr sz="3500" spc="-55" dirty="0">
                <a:latin typeface="Calibri"/>
                <a:cs typeface="Calibri"/>
              </a:rPr>
              <a:t> </a:t>
            </a:r>
            <a:r>
              <a:rPr sz="3500" dirty="0">
                <a:latin typeface="Calibri"/>
                <a:cs typeface="Calibri"/>
              </a:rPr>
              <a:t>and</a:t>
            </a:r>
            <a:r>
              <a:rPr sz="3500" spc="-60" dirty="0">
                <a:latin typeface="Calibri"/>
                <a:cs typeface="Calibri"/>
              </a:rPr>
              <a:t> </a:t>
            </a:r>
            <a:r>
              <a:rPr sz="3500" spc="-10" dirty="0">
                <a:latin typeface="Calibri"/>
                <a:cs typeface="Calibri"/>
              </a:rPr>
              <a:t>below </a:t>
            </a:r>
            <a:r>
              <a:rPr sz="3500" dirty="0">
                <a:latin typeface="Calibri"/>
                <a:cs typeface="Calibri"/>
              </a:rPr>
              <a:t>with</a:t>
            </a:r>
            <a:r>
              <a:rPr sz="3500" spc="-65" dirty="0">
                <a:latin typeface="Calibri"/>
                <a:cs typeface="Calibri"/>
              </a:rPr>
              <a:t> </a:t>
            </a:r>
            <a:r>
              <a:rPr sz="3500" dirty="0">
                <a:latin typeface="Calibri"/>
                <a:cs typeface="Calibri"/>
              </a:rPr>
              <a:t>the</a:t>
            </a:r>
            <a:r>
              <a:rPr sz="3500" spc="-65" dirty="0">
                <a:latin typeface="Calibri"/>
                <a:cs typeface="Calibri"/>
              </a:rPr>
              <a:t> </a:t>
            </a:r>
            <a:r>
              <a:rPr sz="3500" dirty="0">
                <a:latin typeface="Calibri"/>
                <a:cs typeface="Calibri"/>
              </a:rPr>
              <a:t>xiphoid</a:t>
            </a:r>
            <a:r>
              <a:rPr sz="3500" spc="-55" dirty="0">
                <a:latin typeface="Calibri"/>
                <a:cs typeface="Calibri"/>
              </a:rPr>
              <a:t> </a:t>
            </a:r>
            <a:r>
              <a:rPr sz="3500" dirty="0">
                <a:latin typeface="Calibri"/>
                <a:cs typeface="Calibri"/>
              </a:rPr>
              <a:t>process</a:t>
            </a:r>
            <a:r>
              <a:rPr sz="3500" spc="-45" dirty="0">
                <a:latin typeface="Calibri"/>
                <a:cs typeface="Calibri"/>
              </a:rPr>
              <a:t> </a:t>
            </a:r>
            <a:r>
              <a:rPr sz="3500" dirty="0">
                <a:latin typeface="Calibri"/>
                <a:cs typeface="Calibri"/>
              </a:rPr>
              <a:t>at</a:t>
            </a:r>
            <a:r>
              <a:rPr sz="3500" spc="-50" dirty="0">
                <a:latin typeface="Calibri"/>
                <a:cs typeface="Calibri"/>
              </a:rPr>
              <a:t> </a:t>
            </a:r>
            <a:r>
              <a:rPr sz="3500" dirty="0">
                <a:latin typeface="Calibri"/>
                <a:cs typeface="Calibri"/>
              </a:rPr>
              <a:t>the</a:t>
            </a:r>
            <a:r>
              <a:rPr sz="3500" spc="-35" dirty="0">
                <a:latin typeface="Calibri"/>
                <a:cs typeface="Calibri"/>
              </a:rPr>
              <a:t> </a:t>
            </a:r>
            <a:r>
              <a:rPr sz="3500" b="1" dirty="0">
                <a:latin typeface="Calibri"/>
                <a:cs typeface="Calibri"/>
              </a:rPr>
              <a:t>xiphisternal</a:t>
            </a:r>
            <a:r>
              <a:rPr sz="3500" b="1" spc="-60" dirty="0">
                <a:latin typeface="Calibri"/>
                <a:cs typeface="Calibri"/>
              </a:rPr>
              <a:t> </a:t>
            </a:r>
            <a:r>
              <a:rPr sz="3500" spc="-10" dirty="0">
                <a:latin typeface="Calibri"/>
                <a:cs typeface="Calibri"/>
              </a:rPr>
              <a:t>joint.</a:t>
            </a:r>
            <a:endParaRPr sz="35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03198" y="3928465"/>
            <a:ext cx="9464675" cy="11995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 indent="-344170">
              <a:lnSpc>
                <a:spcPct val="110000"/>
              </a:lnSpc>
              <a:spcBef>
                <a:spcPts val="100"/>
              </a:spcBef>
              <a:buSzPct val="97142"/>
              <a:buFont typeface="Wingdings"/>
              <a:buChar char=""/>
              <a:tabLst>
                <a:tab pos="354965" algn="l"/>
                <a:tab pos="407670" algn="l"/>
              </a:tabLst>
            </a:pPr>
            <a:r>
              <a:rPr sz="3500" dirty="0">
                <a:latin typeface="Calibri"/>
                <a:cs typeface="Calibri"/>
              </a:rPr>
              <a:t>	The</a:t>
            </a:r>
            <a:r>
              <a:rPr sz="3500" spc="-65" dirty="0">
                <a:latin typeface="Calibri"/>
                <a:cs typeface="Calibri"/>
              </a:rPr>
              <a:t> </a:t>
            </a:r>
            <a:r>
              <a:rPr sz="3500" dirty="0">
                <a:latin typeface="Calibri"/>
                <a:cs typeface="Calibri"/>
              </a:rPr>
              <a:t>xiphoid</a:t>
            </a:r>
            <a:r>
              <a:rPr sz="3500" spc="-45" dirty="0">
                <a:latin typeface="Calibri"/>
                <a:cs typeface="Calibri"/>
              </a:rPr>
              <a:t> </a:t>
            </a:r>
            <a:r>
              <a:rPr sz="3500" dirty="0">
                <a:latin typeface="Calibri"/>
                <a:cs typeface="Calibri"/>
              </a:rPr>
              <a:t>process</a:t>
            </a:r>
            <a:r>
              <a:rPr sz="3500" spc="-40" dirty="0">
                <a:latin typeface="Calibri"/>
                <a:cs typeface="Calibri"/>
              </a:rPr>
              <a:t> </a:t>
            </a:r>
            <a:r>
              <a:rPr sz="3500" dirty="0">
                <a:latin typeface="Calibri"/>
                <a:cs typeface="Calibri"/>
              </a:rPr>
              <a:t>is</a:t>
            </a:r>
            <a:r>
              <a:rPr sz="3500" spc="-40" dirty="0">
                <a:latin typeface="Calibri"/>
                <a:cs typeface="Calibri"/>
              </a:rPr>
              <a:t> </a:t>
            </a:r>
            <a:r>
              <a:rPr sz="3500" dirty="0">
                <a:latin typeface="Calibri"/>
                <a:cs typeface="Calibri"/>
              </a:rPr>
              <a:t>a</a:t>
            </a:r>
            <a:r>
              <a:rPr sz="3500" spc="-40" dirty="0">
                <a:latin typeface="Calibri"/>
                <a:cs typeface="Calibri"/>
              </a:rPr>
              <a:t> </a:t>
            </a:r>
            <a:r>
              <a:rPr sz="3500" dirty="0">
                <a:latin typeface="Calibri"/>
                <a:cs typeface="Calibri"/>
              </a:rPr>
              <a:t>thin</a:t>
            </a:r>
            <a:r>
              <a:rPr sz="3500" spc="-65" dirty="0">
                <a:latin typeface="Calibri"/>
                <a:cs typeface="Calibri"/>
              </a:rPr>
              <a:t> </a:t>
            </a:r>
            <a:r>
              <a:rPr sz="3500" dirty="0">
                <a:latin typeface="Calibri"/>
                <a:cs typeface="Calibri"/>
              </a:rPr>
              <a:t>plate</a:t>
            </a:r>
            <a:r>
              <a:rPr sz="3500" spc="-60" dirty="0">
                <a:latin typeface="Calibri"/>
                <a:cs typeface="Calibri"/>
              </a:rPr>
              <a:t> </a:t>
            </a:r>
            <a:r>
              <a:rPr sz="3500" dirty="0">
                <a:latin typeface="Calibri"/>
                <a:cs typeface="Calibri"/>
              </a:rPr>
              <a:t>of</a:t>
            </a:r>
            <a:r>
              <a:rPr sz="3500" spc="-45" dirty="0">
                <a:latin typeface="Calibri"/>
                <a:cs typeface="Calibri"/>
              </a:rPr>
              <a:t> </a:t>
            </a:r>
            <a:r>
              <a:rPr sz="3500" dirty="0">
                <a:latin typeface="Calibri"/>
                <a:cs typeface="Calibri"/>
              </a:rPr>
              <a:t>cartilage</a:t>
            </a:r>
            <a:r>
              <a:rPr sz="3500" spc="-75" dirty="0">
                <a:latin typeface="Calibri"/>
                <a:cs typeface="Calibri"/>
              </a:rPr>
              <a:t> </a:t>
            </a:r>
            <a:r>
              <a:rPr sz="3500" spc="-20" dirty="0">
                <a:latin typeface="Calibri"/>
                <a:cs typeface="Calibri"/>
              </a:rPr>
              <a:t>that </a:t>
            </a:r>
            <a:r>
              <a:rPr sz="3500" dirty="0">
                <a:latin typeface="Calibri"/>
                <a:cs typeface="Calibri"/>
              </a:rPr>
              <a:t>becomes</a:t>
            </a:r>
            <a:r>
              <a:rPr sz="3500" spc="-80" dirty="0">
                <a:latin typeface="Calibri"/>
                <a:cs typeface="Calibri"/>
              </a:rPr>
              <a:t> </a:t>
            </a:r>
            <a:r>
              <a:rPr sz="3500" dirty="0">
                <a:latin typeface="Calibri"/>
                <a:cs typeface="Calibri"/>
              </a:rPr>
              <a:t>ossified</a:t>
            </a:r>
            <a:r>
              <a:rPr sz="3500" spc="-95" dirty="0">
                <a:latin typeface="Calibri"/>
                <a:cs typeface="Calibri"/>
              </a:rPr>
              <a:t> </a:t>
            </a:r>
            <a:r>
              <a:rPr sz="3500" dirty="0">
                <a:latin typeface="Calibri"/>
                <a:cs typeface="Calibri"/>
              </a:rPr>
              <a:t>at</a:t>
            </a:r>
            <a:r>
              <a:rPr sz="3500" spc="-75" dirty="0">
                <a:latin typeface="Calibri"/>
                <a:cs typeface="Calibri"/>
              </a:rPr>
              <a:t> </a:t>
            </a:r>
            <a:r>
              <a:rPr sz="3500" dirty="0">
                <a:latin typeface="Calibri"/>
                <a:cs typeface="Calibri"/>
              </a:rPr>
              <a:t>its</a:t>
            </a:r>
            <a:r>
              <a:rPr sz="3500" spc="-80" dirty="0">
                <a:latin typeface="Calibri"/>
                <a:cs typeface="Calibri"/>
              </a:rPr>
              <a:t> </a:t>
            </a:r>
            <a:r>
              <a:rPr sz="3500" dirty="0">
                <a:latin typeface="Calibri"/>
                <a:cs typeface="Calibri"/>
              </a:rPr>
              <a:t>proximal</a:t>
            </a:r>
            <a:r>
              <a:rPr sz="3500" spc="-80" dirty="0">
                <a:latin typeface="Calibri"/>
                <a:cs typeface="Calibri"/>
              </a:rPr>
              <a:t> </a:t>
            </a:r>
            <a:r>
              <a:rPr sz="3500" dirty="0">
                <a:latin typeface="Calibri"/>
                <a:cs typeface="Calibri"/>
              </a:rPr>
              <a:t>end</a:t>
            </a:r>
            <a:r>
              <a:rPr sz="3500" spc="-105" dirty="0">
                <a:latin typeface="Calibri"/>
                <a:cs typeface="Calibri"/>
              </a:rPr>
              <a:t> </a:t>
            </a:r>
            <a:r>
              <a:rPr sz="3500" dirty="0">
                <a:latin typeface="Calibri"/>
                <a:cs typeface="Calibri"/>
              </a:rPr>
              <a:t>during</a:t>
            </a:r>
            <a:r>
              <a:rPr sz="3500" spc="-80" dirty="0">
                <a:latin typeface="Calibri"/>
                <a:cs typeface="Calibri"/>
              </a:rPr>
              <a:t> </a:t>
            </a:r>
            <a:r>
              <a:rPr sz="3500" spc="-10" dirty="0">
                <a:latin typeface="Calibri"/>
                <a:cs typeface="Calibri"/>
              </a:rPr>
              <a:t>adult</a:t>
            </a:r>
            <a:endParaRPr sz="35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584896" y="4568444"/>
            <a:ext cx="687705" cy="559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0" spc="-10" dirty="0">
                <a:latin typeface="Calibri"/>
                <a:cs typeface="Calibri"/>
              </a:rPr>
              <a:t>life.</a:t>
            </a:r>
            <a:endParaRPr sz="35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257675">
              <a:lnSpc>
                <a:spcPct val="100000"/>
              </a:lnSpc>
              <a:spcBef>
                <a:spcPts val="105"/>
              </a:spcBef>
            </a:pPr>
            <a:r>
              <a:rPr spc="-10" dirty="0"/>
              <a:t>Sternum: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29458" y="1926869"/>
            <a:ext cx="6407785" cy="4430141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67587" y="858392"/>
            <a:ext cx="10151745" cy="1346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10" dirty="0"/>
              <a:t>Ribs:</a:t>
            </a:r>
            <a:endParaRPr sz="3600"/>
          </a:p>
          <a:p>
            <a:pPr marL="12700" marR="5080" indent="241935">
              <a:lnSpc>
                <a:spcPts val="2690"/>
              </a:lnSpc>
              <a:spcBef>
                <a:spcPts val="680"/>
              </a:spcBef>
            </a:pPr>
            <a:r>
              <a:rPr sz="2800" b="0" u="none" dirty="0">
                <a:latin typeface="Calibri"/>
                <a:cs typeface="Calibri"/>
              </a:rPr>
              <a:t>There</a:t>
            </a:r>
            <a:r>
              <a:rPr sz="2800" b="0" u="none" spc="-60" dirty="0">
                <a:latin typeface="Calibri"/>
                <a:cs typeface="Calibri"/>
              </a:rPr>
              <a:t> </a:t>
            </a:r>
            <a:r>
              <a:rPr sz="2800" b="0" u="none" dirty="0">
                <a:latin typeface="Calibri"/>
                <a:cs typeface="Calibri"/>
              </a:rPr>
              <a:t>are</a:t>
            </a:r>
            <a:r>
              <a:rPr sz="2800" b="0" u="none" spc="-60" dirty="0">
                <a:latin typeface="Calibri"/>
                <a:cs typeface="Calibri"/>
              </a:rPr>
              <a:t> </a:t>
            </a:r>
            <a:r>
              <a:rPr sz="2800" u="none" dirty="0"/>
              <a:t>12</a:t>
            </a:r>
            <a:r>
              <a:rPr sz="2800" u="none" spc="-50" dirty="0"/>
              <a:t> </a:t>
            </a:r>
            <a:r>
              <a:rPr sz="2800" b="0" u="none" dirty="0">
                <a:latin typeface="Calibri"/>
                <a:cs typeface="Calibri"/>
              </a:rPr>
              <a:t>pairs</a:t>
            </a:r>
            <a:r>
              <a:rPr sz="2800" b="0" u="none" spc="-40" dirty="0">
                <a:latin typeface="Calibri"/>
                <a:cs typeface="Calibri"/>
              </a:rPr>
              <a:t> </a:t>
            </a:r>
            <a:r>
              <a:rPr sz="2800" b="0" u="none" dirty="0">
                <a:latin typeface="Calibri"/>
                <a:cs typeface="Calibri"/>
              </a:rPr>
              <a:t>of</a:t>
            </a:r>
            <a:r>
              <a:rPr sz="2800" b="0" u="none" spc="-65" dirty="0">
                <a:latin typeface="Calibri"/>
                <a:cs typeface="Calibri"/>
              </a:rPr>
              <a:t> </a:t>
            </a:r>
            <a:r>
              <a:rPr sz="2800" b="0" u="none" dirty="0">
                <a:latin typeface="Calibri"/>
                <a:cs typeface="Calibri"/>
              </a:rPr>
              <a:t>ribs,</a:t>
            </a:r>
            <a:r>
              <a:rPr sz="2800" b="0" u="none" spc="-40" dirty="0">
                <a:latin typeface="Calibri"/>
                <a:cs typeface="Calibri"/>
              </a:rPr>
              <a:t> </a:t>
            </a:r>
            <a:r>
              <a:rPr sz="2800" b="0" u="none" dirty="0">
                <a:latin typeface="Calibri"/>
                <a:cs typeface="Calibri"/>
              </a:rPr>
              <a:t>all</a:t>
            </a:r>
            <a:r>
              <a:rPr sz="2800" b="0" u="none" spc="-70" dirty="0">
                <a:latin typeface="Calibri"/>
                <a:cs typeface="Calibri"/>
              </a:rPr>
              <a:t> </a:t>
            </a:r>
            <a:r>
              <a:rPr sz="2800" b="0" u="none" dirty="0">
                <a:latin typeface="Calibri"/>
                <a:cs typeface="Calibri"/>
              </a:rPr>
              <a:t>of</a:t>
            </a:r>
            <a:r>
              <a:rPr sz="2800" b="0" u="none" spc="-55" dirty="0">
                <a:latin typeface="Calibri"/>
                <a:cs typeface="Calibri"/>
              </a:rPr>
              <a:t> </a:t>
            </a:r>
            <a:r>
              <a:rPr sz="2800" b="0" u="none" dirty="0">
                <a:latin typeface="Calibri"/>
                <a:cs typeface="Calibri"/>
              </a:rPr>
              <a:t>which</a:t>
            </a:r>
            <a:r>
              <a:rPr sz="2800" b="0" u="none" spc="-45" dirty="0">
                <a:latin typeface="Calibri"/>
                <a:cs typeface="Calibri"/>
              </a:rPr>
              <a:t> </a:t>
            </a:r>
            <a:r>
              <a:rPr sz="2800" b="0" u="none" dirty="0">
                <a:latin typeface="Calibri"/>
                <a:cs typeface="Calibri"/>
              </a:rPr>
              <a:t>are</a:t>
            </a:r>
            <a:r>
              <a:rPr sz="2800" b="0" u="none" spc="-60" dirty="0">
                <a:latin typeface="Calibri"/>
                <a:cs typeface="Calibri"/>
              </a:rPr>
              <a:t> </a:t>
            </a:r>
            <a:r>
              <a:rPr sz="2800" b="0" u="none" spc="-10" dirty="0">
                <a:latin typeface="Calibri"/>
                <a:cs typeface="Calibri"/>
              </a:rPr>
              <a:t>attached</a:t>
            </a:r>
            <a:r>
              <a:rPr sz="2800" b="0" u="none" spc="-65" dirty="0">
                <a:latin typeface="Calibri"/>
                <a:cs typeface="Calibri"/>
              </a:rPr>
              <a:t> </a:t>
            </a:r>
            <a:r>
              <a:rPr sz="2800" b="0" u="none" dirty="0">
                <a:latin typeface="Calibri"/>
                <a:cs typeface="Calibri"/>
              </a:rPr>
              <a:t>posteriorly</a:t>
            </a:r>
            <a:r>
              <a:rPr sz="2800" b="0" u="none" spc="-50" dirty="0">
                <a:latin typeface="Calibri"/>
                <a:cs typeface="Calibri"/>
              </a:rPr>
              <a:t> </a:t>
            </a:r>
            <a:r>
              <a:rPr sz="2800" b="0" u="none" dirty="0">
                <a:latin typeface="Calibri"/>
                <a:cs typeface="Calibri"/>
              </a:rPr>
              <a:t>to</a:t>
            </a:r>
            <a:r>
              <a:rPr sz="2800" b="0" u="none" spc="-65" dirty="0">
                <a:latin typeface="Calibri"/>
                <a:cs typeface="Calibri"/>
              </a:rPr>
              <a:t> </a:t>
            </a:r>
            <a:r>
              <a:rPr sz="2800" b="0" u="none" spc="-25" dirty="0">
                <a:latin typeface="Calibri"/>
                <a:cs typeface="Calibri"/>
              </a:rPr>
              <a:t>the </a:t>
            </a:r>
            <a:r>
              <a:rPr sz="2800" b="0" u="none" dirty="0">
                <a:latin typeface="Calibri"/>
                <a:cs typeface="Calibri"/>
              </a:rPr>
              <a:t>thoracic</a:t>
            </a:r>
            <a:r>
              <a:rPr sz="2800" b="0" u="none" spc="-110" dirty="0">
                <a:latin typeface="Calibri"/>
                <a:cs typeface="Calibri"/>
              </a:rPr>
              <a:t> </a:t>
            </a:r>
            <a:r>
              <a:rPr sz="2800" b="0" u="none" spc="-10" dirty="0">
                <a:latin typeface="Calibri"/>
                <a:cs typeface="Calibri"/>
              </a:rPr>
              <a:t>vertebrae</a:t>
            </a:r>
            <a:r>
              <a:rPr sz="2800" b="0" u="none" spc="-114" dirty="0">
                <a:latin typeface="Calibri"/>
                <a:cs typeface="Calibri"/>
              </a:rPr>
              <a:t> </a:t>
            </a:r>
            <a:r>
              <a:rPr sz="2800" b="0" u="none" spc="-50" dirty="0">
                <a:latin typeface="Calibri"/>
                <a:cs typeface="Calibri"/>
              </a:rPr>
              <a:t>.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67587" y="2606801"/>
            <a:ext cx="8497570" cy="34391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dirty="0">
                <a:latin typeface="Calibri"/>
                <a:cs typeface="Calibri"/>
              </a:rPr>
              <a:t>The</a:t>
            </a:r>
            <a:r>
              <a:rPr sz="2800" b="1" spc="-8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ribs</a:t>
            </a:r>
            <a:r>
              <a:rPr sz="2800" b="1" spc="-7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are</a:t>
            </a:r>
            <a:r>
              <a:rPr sz="2800" b="1" spc="-6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divided</a:t>
            </a:r>
            <a:r>
              <a:rPr sz="2800" b="1" spc="-6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into</a:t>
            </a:r>
            <a:r>
              <a:rPr sz="2800" b="1" spc="-8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three</a:t>
            </a:r>
            <a:r>
              <a:rPr sz="2800" b="1" spc="-50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categories:</a:t>
            </a:r>
            <a:endParaRPr sz="2800">
              <a:latin typeface="Calibri"/>
              <a:cs typeface="Calibri"/>
            </a:endParaRPr>
          </a:p>
          <a:p>
            <a:pPr marL="300355" indent="-290830">
              <a:lnSpc>
                <a:spcPct val="100000"/>
              </a:lnSpc>
              <a:buSzPct val="96428"/>
              <a:buFont typeface="Calibri"/>
              <a:buAutoNum type="arabicPlain"/>
              <a:tabLst>
                <a:tab pos="300355" algn="l"/>
              </a:tabLst>
            </a:pPr>
            <a:r>
              <a:rPr sz="2800" spc="-10" dirty="0">
                <a:latin typeface="Calibri"/>
                <a:cs typeface="Calibri"/>
              </a:rPr>
              <a:t>True</a:t>
            </a:r>
            <a:r>
              <a:rPr sz="2800" spc="-140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ribs</a:t>
            </a:r>
            <a:endParaRPr sz="2800">
              <a:latin typeface="Calibri"/>
              <a:cs typeface="Calibri"/>
            </a:endParaRPr>
          </a:p>
          <a:p>
            <a:pPr marL="299720" indent="-290195">
              <a:lnSpc>
                <a:spcPct val="100000"/>
              </a:lnSpc>
              <a:buSzPct val="96428"/>
              <a:buFont typeface="Calibri"/>
              <a:buAutoNum type="arabicPlain"/>
              <a:tabLst>
                <a:tab pos="299720" algn="l"/>
              </a:tabLst>
            </a:pPr>
            <a:r>
              <a:rPr sz="2800" dirty="0">
                <a:latin typeface="Calibri"/>
                <a:cs typeface="Calibri"/>
              </a:rPr>
              <a:t>False</a:t>
            </a:r>
            <a:r>
              <a:rPr sz="2800" spc="-70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ribs</a:t>
            </a:r>
            <a:endParaRPr sz="2800">
              <a:latin typeface="Calibri"/>
              <a:cs typeface="Calibri"/>
            </a:endParaRPr>
          </a:p>
          <a:p>
            <a:pPr marL="299720" indent="-290195">
              <a:lnSpc>
                <a:spcPct val="100000"/>
              </a:lnSpc>
              <a:buSzPct val="96428"/>
              <a:buFont typeface="Calibri"/>
              <a:buAutoNum type="arabicPlain"/>
              <a:tabLst>
                <a:tab pos="299720" algn="l"/>
              </a:tabLst>
            </a:pPr>
            <a:r>
              <a:rPr sz="2800" dirty="0">
                <a:latin typeface="Calibri"/>
                <a:cs typeface="Calibri"/>
              </a:rPr>
              <a:t>Floating</a:t>
            </a:r>
            <a:r>
              <a:rPr sz="2800" spc="-60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ribs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3365"/>
              </a:spcBef>
            </a:pPr>
            <a:r>
              <a:rPr sz="2800" spc="-20" dirty="0">
                <a:solidFill>
                  <a:srgbClr val="FF0000"/>
                </a:solidFill>
                <a:latin typeface="Calibri"/>
                <a:cs typeface="Calibri"/>
              </a:rPr>
              <a:t>True</a:t>
            </a:r>
            <a:r>
              <a:rPr sz="2800" spc="-8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FF0000"/>
                </a:solidFill>
                <a:latin typeface="Calibri"/>
                <a:cs typeface="Calibri"/>
              </a:rPr>
              <a:t>ribs:</a:t>
            </a:r>
            <a:r>
              <a:rPr sz="2800" spc="-6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The</a:t>
            </a:r>
            <a:r>
              <a:rPr sz="2800" spc="-7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upper</a:t>
            </a:r>
            <a:r>
              <a:rPr sz="2800" spc="-6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seven</a:t>
            </a:r>
            <a:r>
              <a:rPr sz="2800" spc="-7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pairs</a:t>
            </a:r>
            <a:endParaRPr sz="2800">
              <a:latin typeface="Calibri"/>
              <a:cs typeface="Calibri"/>
            </a:endParaRPr>
          </a:p>
          <a:p>
            <a:pPr marL="12700" marR="5080" indent="80645">
              <a:lnSpc>
                <a:spcPct val="100000"/>
              </a:lnSpc>
            </a:pPr>
            <a:r>
              <a:rPr sz="2800" dirty="0">
                <a:solidFill>
                  <a:srgbClr val="FF0000"/>
                </a:solidFill>
                <a:latin typeface="Calibri"/>
                <a:cs typeface="Calibri"/>
              </a:rPr>
              <a:t>False</a:t>
            </a:r>
            <a:r>
              <a:rPr sz="2800" spc="-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FF0000"/>
                </a:solidFill>
                <a:latin typeface="Calibri"/>
                <a:cs typeface="Calibri"/>
              </a:rPr>
              <a:t>ribs:</a:t>
            </a:r>
            <a:r>
              <a:rPr sz="2800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The</a:t>
            </a:r>
            <a:r>
              <a:rPr sz="2800" spc="-5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8th,</a:t>
            </a:r>
            <a:r>
              <a:rPr sz="2800" spc="-4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9th,</a:t>
            </a:r>
            <a:r>
              <a:rPr sz="2800" spc="-4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and</a:t>
            </a:r>
            <a:r>
              <a:rPr sz="2800" spc="-3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10th</a:t>
            </a:r>
            <a:r>
              <a:rPr sz="2800" spc="-4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pairs</a:t>
            </a:r>
            <a:r>
              <a:rPr sz="2800" spc="-3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of</a:t>
            </a:r>
            <a:r>
              <a:rPr sz="2800" spc="-6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ribs</a:t>
            </a:r>
            <a:r>
              <a:rPr sz="2800" spc="-3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are</a:t>
            </a:r>
            <a:r>
              <a:rPr sz="2800" spc="-5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attached </a:t>
            </a:r>
            <a:r>
              <a:rPr sz="2800" dirty="0">
                <a:solidFill>
                  <a:srgbClr val="FF0000"/>
                </a:solidFill>
                <a:latin typeface="Calibri"/>
                <a:cs typeface="Calibri"/>
              </a:rPr>
              <a:t>Floating</a:t>
            </a:r>
            <a:r>
              <a:rPr sz="2800" spc="-7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FF0000"/>
                </a:solidFill>
                <a:latin typeface="Calibri"/>
                <a:cs typeface="Calibri"/>
              </a:rPr>
              <a:t>ribs:</a:t>
            </a:r>
            <a:r>
              <a:rPr sz="2800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The</a:t>
            </a:r>
            <a:r>
              <a:rPr sz="2800" spc="-6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11th</a:t>
            </a:r>
            <a:r>
              <a:rPr sz="2800" spc="-3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and</a:t>
            </a:r>
            <a:r>
              <a:rPr sz="2800" spc="-5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12th</a:t>
            </a:r>
            <a:r>
              <a:rPr sz="2800" spc="-4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pairs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27909" y="1168238"/>
            <a:ext cx="8977745" cy="513414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88340" y="1242720"/>
            <a:ext cx="7287895" cy="4123054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sz="2800" b="1" u="sng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Typical</a:t>
            </a:r>
            <a:r>
              <a:rPr sz="2800" b="1" u="sng" spc="-10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 </a:t>
            </a:r>
            <a:r>
              <a:rPr sz="2800" b="1" u="sng" spc="-2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rib: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75"/>
              </a:spcBef>
              <a:tabLst>
                <a:tab pos="2589530" algn="l"/>
              </a:tabLst>
            </a:pPr>
            <a:r>
              <a:rPr sz="2800" dirty="0">
                <a:latin typeface="Calibri"/>
                <a:cs typeface="Calibri"/>
              </a:rPr>
              <a:t>A</a:t>
            </a:r>
            <a:r>
              <a:rPr sz="2800" spc="-1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rib</a:t>
            </a:r>
            <a:r>
              <a:rPr sz="2800" spc="-1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has</a:t>
            </a:r>
            <a:r>
              <a:rPr sz="2800" spc="-1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head</a:t>
            </a:r>
            <a:r>
              <a:rPr sz="2800" spc="-20" dirty="0">
                <a:latin typeface="Calibri"/>
                <a:cs typeface="Calibri"/>
              </a:rPr>
              <a:t>,</a:t>
            </a:r>
            <a:r>
              <a:rPr sz="2800" dirty="0">
                <a:latin typeface="Calibri"/>
                <a:cs typeface="Calibri"/>
              </a:rPr>
              <a:t>	</a:t>
            </a:r>
            <a:r>
              <a:rPr sz="2800" b="1" dirty="0">
                <a:latin typeface="Calibri"/>
                <a:cs typeface="Calibri"/>
              </a:rPr>
              <a:t>neck</a:t>
            </a:r>
            <a:r>
              <a:rPr sz="2800" dirty="0">
                <a:latin typeface="Calibri"/>
                <a:cs typeface="Calibri"/>
              </a:rPr>
              <a:t>,</a:t>
            </a:r>
            <a:r>
              <a:rPr sz="2800" spc="-8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tubercle</a:t>
            </a:r>
            <a:r>
              <a:rPr sz="2800" dirty="0">
                <a:latin typeface="Calibri"/>
                <a:cs typeface="Calibri"/>
              </a:rPr>
              <a:t>,</a:t>
            </a:r>
            <a:r>
              <a:rPr sz="2800" spc="-5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shaft</a:t>
            </a:r>
            <a:r>
              <a:rPr sz="2800" dirty="0">
                <a:latin typeface="Calibri"/>
                <a:cs typeface="Calibri"/>
              </a:rPr>
              <a:t>,</a:t>
            </a:r>
            <a:r>
              <a:rPr sz="2800" spc="-8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and</a:t>
            </a:r>
            <a:r>
              <a:rPr sz="2800" spc="-65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angle.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285"/>
              </a:spcBef>
            </a:pPr>
            <a:endParaRPr sz="2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tabLst>
                <a:tab pos="1945005" algn="l"/>
              </a:tabLst>
            </a:pPr>
            <a:r>
              <a:rPr sz="2800" b="1" u="sng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Atypical</a:t>
            </a:r>
            <a:r>
              <a:rPr sz="2800" b="1" u="sng" spc="-10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 </a:t>
            </a:r>
            <a:r>
              <a:rPr sz="2800" b="1" u="sng" spc="-2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rib:</a:t>
            </a:r>
            <a:r>
              <a:rPr sz="2800" b="1" dirty="0">
                <a:solidFill>
                  <a:srgbClr val="FF0000"/>
                </a:solidFill>
                <a:latin typeface="Calibri"/>
                <a:cs typeface="Calibri"/>
              </a:rPr>
              <a:t>	</a:t>
            </a:r>
            <a:r>
              <a:rPr sz="2800" spc="-10" dirty="0">
                <a:latin typeface="Calibri"/>
                <a:cs typeface="Calibri"/>
              </a:rPr>
              <a:t>including:-</a:t>
            </a:r>
            <a:endParaRPr sz="28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675"/>
              </a:spcBef>
              <a:buFont typeface="Arial MT"/>
              <a:buChar char="•"/>
              <a:tabLst>
                <a:tab pos="354965" algn="l"/>
              </a:tabLst>
            </a:pPr>
            <a:r>
              <a:rPr sz="2800" dirty="0">
                <a:latin typeface="Calibri"/>
                <a:cs typeface="Calibri"/>
              </a:rPr>
              <a:t>First</a:t>
            </a:r>
            <a:r>
              <a:rPr sz="2800" spc="-105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rib</a:t>
            </a:r>
            <a:endParaRPr sz="28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675"/>
              </a:spcBef>
              <a:buFont typeface="Arial MT"/>
              <a:buChar char="•"/>
              <a:tabLst>
                <a:tab pos="354965" algn="l"/>
              </a:tabLst>
            </a:pPr>
            <a:r>
              <a:rPr sz="2800" dirty="0">
                <a:latin typeface="Calibri"/>
                <a:cs typeface="Calibri"/>
              </a:rPr>
              <a:t>Second</a:t>
            </a:r>
            <a:r>
              <a:rPr sz="2800" spc="-105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rib</a:t>
            </a:r>
            <a:endParaRPr sz="28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670"/>
              </a:spcBef>
              <a:buFont typeface="Arial MT"/>
              <a:buChar char="•"/>
              <a:tabLst>
                <a:tab pos="354965" algn="l"/>
              </a:tabLst>
            </a:pPr>
            <a:r>
              <a:rPr sz="2800" spc="-50" dirty="0">
                <a:latin typeface="Calibri"/>
                <a:cs typeface="Calibri"/>
              </a:rPr>
              <a:t>Tenth</a:t>
            </a:r>
            <a:r>
              <a:rPr sz="2800" spc="-75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rib</a:t>
            </a:r>
            <a:endParaRPr sz="28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670"/>
              </a:spcBef>
              <a:buFont typeface="Arial MT"/>
              <a:buChar char="•"/>
              <a:tabLst>
                <a:tab pos="354965" algn="l"/>
              </a:tabLst>
            </a:pPr>
            <a:r>
              <a:rPr sz="2800" dirty="0">
                <a:latin typeface="Calibri"/>
                <a:cs typeface="Calibri"/>
              </a:rPr>
              <a:t>Eleventh</a:t>
            </a:r>
            <a:r>
              <a:rPr sz="2800" spc="-140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rib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13128" y="855040"/>
            <a:ext cx="9132062" cy="586638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917441" y="943736"/>
            <a:ext cx="435800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dirty="0"/>
              <a:t>Costal</a:t>
            </a:r>
            <a:r>
              <a:rPr sz="4800" spc="-145" dirty="0"/>
              <a:t> </a:t>
            </a:r>
            <a:r>
              <a:rPr sz="4800" spc="-10" dirty="0"/>
              <a:t>Cartilages:</a:t>
            </a:r>
            <a:endParaRPr sz="4800"/>
          </a:p>
        </p:txBody>
      </p:sp>
      <p:sp>
        <p:nvSpPr>
          <p:cNvPr id="3" name="object 3"/>
          <p:cNvSpPr txBox="1"/>
          <p:nvPr/>
        </p:nvSpPr>
        <p:spPr>
          <a:xfrm>
            <a:off x="688340" y="1544091"/>
            <a:ext cx="10551795" cy="3312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80645">
              <a:lnSpc>
                <a:spcPct val="150000"/>
              </a:lnSpc>
              <a:spcBef>
                <a:spcPts val="100"/>
              </a:spcBef>
            </a:pPr>
            <a:r>
              <a:rPr sz="2800" dirty="0">
                <a:solidFill>
                  <a:srgbClr val="FF0000"/>
                </a:solidFill>
                <a:latin typeface="Calibri"/>
                <a:cs typeface="Calibri"/>
              </a:rPr>
              <a:t>Costal</a:t>
            </a:r>
            <a:r>
              <a:rPr sz="2800" spc="-7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FF0000"/>
                </a:solidFill>
                <a:latin typeface="Calibri"/>
                <a:cs typeface="Calibri"/>
              </a:rPr>
              <a:t>cartilages:</a:t>
            </a:r>
            <a:r>
              <a:rPr sz="2800" spc="-9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are</a:t>
            </a:r>
            <a:r>
              <a:rPr sz="2800" spc="-8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bars</a:t>
            </a:r>
            <a:r>
              <a:rPr sz="2800" spc="-6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of</a:t>
            </a:r>
            <a:r>
              <a:rPr sz="2800" spc="-8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cartilage</a:t>
            </a:r>
            <a:r>
              <a:rPr sz="2800" spc="-9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connecting</a:t>
            </a:r>
            <a:r>
              <a:rPr sz="2800" spc="-5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the</a:t>
            </a:r>
            <a:r>
              <a:rPr sz="2800" spc="-8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upper</a:t>
            </a:r>
            <a:r>
              <a:rPr sz="2800" spc="-5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seven</a:t>
            </a:r>
            <a:r>
              <a:rPr sz="2800" spc="-8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ribs</a:t>
            </a:r>
            <a:r>
              <a:rPr sz="2800" spc="-60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to </a:t>
            </a:r>
            <a:r>
              <a:rPr sz="2800" dirty="0">
                <a:latin typeface="Calibri"/>
                <a:cs typeface="Calibri"/>
              </a:rPr>
              <a:t>the</a:t>
            </a:r>
            <a:r>
              <a:rPr sz="2800" spc="-6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lateral</a:t>
            </a:r>
            <a:r>
              <a:rPr sz="2800" spc="-7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edge</a:t>
            </a:r>
            <a:r>
              <a:rPr sz="2800" spc="-6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of</a:t>
            </a:r>
            <a:r>
              <a:rPr sz="2800" spc="-6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the</a:t>
            </a:r>
            <a:r>
              <a:rPr sz="2800" spc="-6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sternum</a:t>
            </a:r>
            <a:r>
              <a:rPr sz="2800" spc="-2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and</a:t>
            </a:r>
            <a:r>
              <a:rPr sz="2800" spc="-5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the</a:t>
            </a:r>
            <a:r>
              <a:rPr sz="2800" spc="-4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8th,9th,</a:t>
            </a:r>
            <a:r>
              <a:rPr sz="2800" spc="-1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and</a:t>
            </a:r>
            <a:r>
              <a:rPr sz="2800" spc="-5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10th</a:t>
            </a:r>
            <a:r>
              <a:rPr sz="2800" spc="-3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ribs</a:t>
            </a:r>
            <a:r>
              <a:rPr sz="2800" spc="-4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to</a:t>
            </a:r>
            <a:r>
              <a:rPr sz="2800" spc="-65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the </a:t>
            </a:r>
            <a:r>
              <a:rPr sz="2800" dirty="0">
                <a:latin typeface="Calibri"/>
                <a:cs typeface="Calibri"/>
              </a:rPr>
              <a:t>cartilage</a:t>
            </a:r>
            <a:r>
              <a:rPr sz="2800" spc="-7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immediately</a:t>
            </a:r>
            <a:r>
              <a:rPr sz="2800" spc="-7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above.</a:t>
            </a:r>
            <a:endParaRPr sz="2800">
              <a:latin typeface="Calibri"/>
              <a:cs typeface="Calibri"/>
            </a:endParaRPr>
          </a:p>
          <a:p>
            <a:pPr marL="355600" marR="1363980" indent="-342900">
              <a:lnSpc>
                <a:spcPct val="150000"/>
              </a:lnSpc>
              <a:spcBef>
                <a:spcPts val="675"/>
              </a:spcBef>
              <a:buFont typeface="Arial MT"/>
              <a:buChar char="•"/>
              <a:tabLst>
                <a:tab pos="355600" algn="l"/>
              </a:tabLst>
            </a:pPr>
            <a:r>
              <a:rPr sz="2800" dirty="0">
                <a:latin typeface="Calibri"/>
                <a:cs typeface="Calibri"/>
              </a:rPr>
              <a:t>The</a:t>
            </a:r>
            <a:r>
              <a:rPr sz="2800" spc="-4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cartilages</a:t>
            </a:r>
            <a:r>
              <a:rPr sz="2800" spc="-4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of</a:t>
            </a:r>
            <a:r>
              <a:rPr sz="2800" spc="-4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the</a:t>
            </a:r>
            <a:r>
              <a:rPr sz="2800" spc="-4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11th</a:t>
            </a:r>
            <a:r>
              <a:rPr sz="2800" spc="-1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and</a:t>
            </a:r>
            <a:r>
              <a:rPr sz="2800" spc="-2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12th</a:t>
            </a:r>
            <a:r>
              <a:rPr sz="2800" spc="-1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ribs</a:t>
            </a:r>
            <a:r>
              <a:rPr sz="2800" spc="-1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end</a:t>
            </a:r>
            <a:r>
              <a:rPr sz="2800" spc="-3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in</a:t>
            </a:r>
            <a:r>
              <a:rPr sz="2800" spc="-4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the</a:t>
            </a:r>
            <a:r>
              <a:rPr sz="2800" spc="-3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abdominal musculature</a:t>
            </a:r>
            <a:r>
              <a:rPr sz="2800" spc="-50" dirty="0">
                <a:latin typeface="Calibri"/>
                <a:cs typeface="Calibri"/>
              </a:rPr>
              <a:t> .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</TotalTime>
  <Words>315</Words>
  <Application>Microsoft Office PowerPoint</Application>
  <PresentationFormat>Widescreen</PresentationFormat>
  <Paragraphs>41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 MT</vt:lpstr>
      <vt:lpstr>Calibri</vt:lpstr>
      <vt:lpstr>Wingdings</vt:lpstr>
      <vt:lpstr>Office Theme</vt:lpstr>
      <vt:lpstr>AXIAL SKELETON Lec. 6</vt:lpstr>
      <vt:lpstr>AXIAL SKELETONE:</vt:lpstr>
      <vt:lpstr>PowerPoint Presentation</vt:lpstr>
      <vt:lpstr>Sternum:</vt:lpstr>
      <vt:lpstr>Ribs: There are 12 pairs of ribs, all of which are attached posteriorly to the thoracic vertebrae .</vt:lpstr>
      <vt:lpstr>PowerPoint Presentation</vt:lpstr>
      <vt:lpstr>PowerPoint Presentation</vt:lpstr>
      <vt:lpstr>PowerPoint Presentation</vt:lpstr>
      <vt:lpstr>Costal Cartilages:</vt:lpstr>
      <vt:lpstr>Joints of the Chest Wall: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Ahmed</dc:creator>
  <cp:lastModifiedBy>fffadhilsssahib@gmail.com</cp:lastModifiedBy>
  <cp:revision>1</cp:revision>
  <dcterms:created xsi:type="dcterms:W3CDTF">2025-01-17T13:55:45Z</dcterms:created>
  <dcterms:modified xsi:type="dcterms:W3CDTF">2025-01-17T14:03:09Z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2025-01-14T00:00:00Z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2025-01-17T00:00:00Z</vt:filetime>
  </property>
  <property fmtid="{D5CDD505-2E9C-101B-9397-08002B2CF9AE}" pid="5" name="Producer">
    <vt:lpwstr>Microsoft® PowerPoint® 2010</vt:lpwstr>
  </property>
</Properties>
</file>