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x="9144000" cy="6858000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 u="sng">
                <a:solidFill>
                  <a:srgbClr val="386F25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chemeClr val="tx1"/>
                </a:solidFill>
                <a:latin typeface="Constantia"/>
                <a:cs typeface="Constanti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 u="sng">
                <a:solidFill>
                  <a:srgbClr val="386F25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tx1"/>
                </a:solidFill>
                <a:latin typeface="Constantia"/>
                <a:cs typeface="Constanti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 u="sng">
                <a:solidFill>
                  <a:srgbClr val="386F25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 u="sng">
                <a:solidFill>
                  <a:srgbClr val="386F25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Relationship Id="rId9" Type="http://schemas.openxmlformats.org/officeDocument/2006/relationships/image" Target="../media/image3.png"/><Relationship Id="rId10" Type="http://schemas.openxmlformats.org/officeDocument/2006/relationships/image" Target="../media/image4.png"/><Relationship Id="rId11" Type="http://schemas.openxmlformats.org/officeDocument/2006/relationships/image" Target="../media/image5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-36" y="746"/>
            <a:ext cx="9144036" cy="102742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400007" y="0"/>
            <a:ext cx="4743992" cy="600077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0"/>
            <a:ext cx="9088505" cy="102057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-749" y="52451"/>
            <a:ext cx="9145638" cy="9017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0200" y="712978"/>
            <a:ext cx="8552180" cy="9304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 u="sng">
                <a:solidFill>
                  <a:srgbClr val="386F25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2282189"/>
            <a:ext cx="7889240" cy="30384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chemeClr val="tx1"/>
                </a:solidFill>
                <a:latin typeface="Constantia"/>
                <a:cs typeface="Constanti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7.png"/><Relationship Id="rId6" Type="http://schemas.openxmlformats.org/officeDocument/2006/relationships/image" Target="../media/image5.png"/><Relationship Id="rId7" Type="http://schemas.openxmlformats.org/officeDocument/2006/relationships/image" Target="../media/image8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jp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jp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6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jpg"/><Relationship Id="rId3" Type="http://schemas.openxmlformats.org/officeDocument/2006/relationships/image" Target="../media/image18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jpg"/><Relationship Id="rId3" Type="http://schemas.openxmlformats.org/officeDocument/2006/relationships/image" Target="../media/image20.jp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-749" y="0"/>
            <a:ext cx="9145905" cy="6858000"/>
            <a:chOff x="-749" y="0"/>
            <a:chExt cx="9145905" cy="6858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36" y="746"/>
              <a:ext cx="9144036" cy="1027429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00007" y="0"/>
              <a:ext cx="4743992" cy="600077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9088505" cy="1020572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749" y="52451"/>
              <a:ext cx="9145638" cy="901700"/>
            </a:xfrm>
            <a:prstGeom prst="rect">
              <a:avLst/>
            </a:prstGeom>
          </p:spPr>
        </p:pic>
      </p:grpSp>
      <p:pic>
        <p:nvPicPr>
          <p:cNvPr id="8" name="object 8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27887" y="1336547"/>
            <a:ext cx="8055863" cy="1769364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695827" y="3574796"/>
            <a:ext cx="154876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 sz="4000" b="0">
                <a:solidFill>
                  <a:srgbClr val="5EEFF7"/>
                </a:solidFill>
                <a:latin typeface="Arial Black"/>
                <a:cs typeface="Arial Black"/>
              </a:rPr>
              <a:t>Lec</a:t>
            </a:r>
            <a:r>
              <a:rPr dirty="0" u="none" sz="4000" spc="-10" b="0">
                <a:solidFill>
                  <a:srgbClr val="5EEFF7"/>
                </a:solidFill>
                <a:latin typeface="Arial Black"/>
                <a:cs typeface="Arial Black"/>
              </a:rPr>
              <a:t> </a:t>
            </a:r>
            <a:r>
              <a:rPr dirty="0" u="none" sz="4000" spc="-50" b="0">
                <a:solidFill>
                  <a:srgbClr val="5EEFF7"/>
                </a:solidFill>
                <a:latin typeface="Arial Black"/>
                <a:cs typeface="Arial Black"/>
              </a:rPr>
              <a:t>7</a:t>
            </a:r>
            <a:endParaRPr sz="40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741680" y="1546606"/>
            <a:ext cx="7687309" cy="43065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77165">
              <a:lnSpc>
                <a:spcPct val="100000"/>
              </a:lnSpc>
              <a:spcBef>
                <a:spcPts val="105"/>
              </a:spcBef>
            </a:pPr>
            <a:r>
              <a:rPr dirty="0" u="sng" sz="2600" b="1">
                <a:solidFill>
                  <a:srgbClr val="386F25"/>
                </a:solidFill>
                <a:uFill>
                  <a:solidFill>
                    <a:srgbClr val="386F25"/>
                  </a:solidFill>
                </a:uFill>
                <a:latin typeface="Constantia"/>
                <a:cs typeface="Constantia"/>
              </a:rPr>
              <a:t>The</a:t>
            </a:r>
            <a:r>
              <a:rPr dirty="0" u="sng" sz="2600" spc="-150" b="1">
                <a:solidFill>
                  <a:srgbClr val="386F25"/>
                </a:solidFill>
                <a:uFill>
                  <a:solidFill>
                    <a:srgbClr val="386F25"/>
                  </a:solidFill>
                </a:uFill>
                <a:latin typeface="Constantia"/>
                <a:cs typeface="Constantia"/>
              </a:rPr>
              <a:t> </a:t>
            </a:r>
            <a:r>
              <a:rPr dirty="0" u="sng" sz="2600" spc="-20" b="1">
                <a:solidFill>
                  <a:srgbClr val="386F25"/>
                </a:solidFill>
                <a:uFill>
                  <a:solidFill>
                    <a:srgbClr val="386F25"/>
                  </a:solidFill>
                </a:uFill>
                <a:latin typeface="Constantia"/>
                <a:cs typeface="Constantia"/>
              </a:rPr>
              <a:t>vertebral</a:t>
            </a:r>
            <a:r>
              <a:rPr dirty="0" u="sng" sz="2600" spc="-100" b="1">
                <a:solidFill>
                  <a:srgbClr val="386F25"/>
                </a:solidFill>
                <a:uFill>
                  <a:solidFill>
                    <a:srgbClr val="386F25"/>
                  </a:solidFill>
                </a:uFill>
                <a:latin typeface="Constantia"/>
                <a:cs typeface="Constantia"/>
              </a:rPr>
              <a:t> </a:t>
            </a:r>
            <a:r>
              <a:rPr dirty="0" u="sng" sz="2600" spc="-20" b="1">
                <a:solidFill>
                  <a:srgbClr val="386F25"/>
                </a:solidFill>
                <a:uFill>
                  <a:solidFill>
                    <a:srgbClr val="386F25"/>
                  </a:solidFill>
                </a:uFill>
                <a:latin typeface="Constantia"/>
                <a:cs typeface="Constantia"/>
              </a:rPr>
              <a:t>arch</a:t>
            </a:r>
            <a:r>
              <a:rPr dirty="0" u="sng" sz="2600" spc="-114" b="1">
                <a:solidFill>
                  <a:srgbClr val="386F25"/>
                </a:solidFill>
                <a:uFill>
                  <a:solidFill>
                    <a:srgbClr val="386F25"/>
                  </a:solidFill>
                </a:uFill>
                <a:latin typeface="Constantia"/>
                <a:cs typeface="Constantia"/>
              </a:rPr>
              <a:t> </a:t>
            </a:r>
            <a:r>
              <a:rPr dirty="0" u="sng" sz="2600" spc="-10" b="1">
                <a:solidFill>
                  <a:srgbClr val="386F25"/>
                </a:solidFill>
                <a:uFill>
                  <a:solidFill>
                    <a:srgbClr val="386F25"/>
                  </a:solidFill>
                </a:uFill>
                <a:latin typeface="Constantia"/>
                <a:cs typeface="Constantia"/>
              </a:rPr>
              <a:t>consists</a:t>
            </a:r>
            <a:r>
              <a:rPr dirty="0" u="sng" sz="2600" spc="-125" b="1">
                <a:solidFill>
                  <a:srgbClr val="386F25"/>
                </a:solidFill>
                <a:uFill>
                  <a:solidFill>
                    <a:srgbClr val="386F25"/>
                  </a:solidFill>
                </a:uFill>
                <a:latin typeface="Constantia"/>
                <a:cs typeface="Constantia"/>
              </a:rPr>
              <a:t> </a:t>
            </a:r>
            <a:r>
              <a:rPr dirty="0" u="sng" sz="2600" b="1">
                <a:solidFill>
                  <a:srgbClr val="386F25"/>
                </a:solidFill>
                <a:uFill>
                  <a:solidFill>
                    <a:srgbClr val="386F25"/>
                  </a:solidFill>
                </a:uFill>
                <a:latin typeface="Constantia"/>
                <a:cs typeface="Constantia"/>
              </a:rPr>
              <a:t>of</a:t>
            </a:r>
            <a:r>
              <a:rPr dirty="0" u="sng" sz="2600" spc="50" b="1">
                <a:solidFill>
                  <a:srgbClr val="386F25"/>
                </a:solidFill>
                <a:uFill>
                  <a:solidFill>
                    <a:srgbClr val="386F25"/>
                  </a:solidFill>
                </a:uFill>
                <a:latin typeface="Constantia"/>
                <a:cs typeface="Constantia"/>
              </a:rPr>
              <a:t> </a:t>
            </a:r>
            <a:r>
              <a:rPr dirty="0" u="sng" sz="2600" spc="-50" b="1">
                <a:solidFill>
                  <a:srgbClr val="386F25"/>
                </a:solidFill>
                <a:uFill>
                  <a:solidFill>
                    <a:srgbClr val="386F25"/>
                  </a:solidFill>
                </a:uFill>
                <a:latin typeface="Constantia"/>
                <a:cs typeface="Constantia"/>
              </a:rPr>
              <a:t>:</a:t>
            </a:r>
            <a:endParaRPr sz="2600">
              <a:latin typeface="Constantia"/>
              <a:cs typeface="Constantia"/>
            </a:endParaRPr>
          </a:p>
          <a:p>
            <a:pPr marL="12700" marR="33655">
              <a:lnSpc>
                <a:spcPct val="150000"/>
              </a:lnSpc>
              <a:spcBef>
                <a:spcPts val="625"/>
              </a:spcBef>
            </a:pPr>
            <a:r>
              <a:rPr dirty="0" sz="2600" spc="-10">
                <a:latin typeface="Constantia"/>
                <a:cs typeface="Constantia"/>
              </a:rPr>
              <a:t>1-</a:t>
            </a:r>
            <a:r>
              <a:rPr dirty="0" sz="2600">
                <a:latin typeface="Constantia"/>
                <a:cs typeface="Constantia"/>
              </a:rPr>
              <a:t>a</a:t>
            </a:r>
            <a:r>
              <a:rPr dirty="0" sz="2600" spc="-155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pair</a:t>
            </a:r>
            <a:r>
              <a:rPr dirty="0" sz="2600" spc="-160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of</a:t>
            </a:r>
            <a:r>
              <a:rPr dirty="0" sz="2600" spc="-60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cylindrical</a:t>
            </a:r>
            <a:r>
              <a:rPr dirty="0" sz="2600" spc="-60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pedicles,</a:t>
            </a:r>
            <a:r>
              <a:rPr dirty="0" sz="2600" spc="-110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which</a:t>
            </a:r>
            <a:r>
              <a:rPr dirty="0" sz="2600" spc="-9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form</a:t>
            </a:r>
            <a:r>
              <a:rPr dirty="0" sz="2600" spc="-110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the</a:t>
            </a:r>
            <a:r>
              <a:rPr dirty="0" sz="2600" spc="-14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sides</a:t>
            </a:r>
            <a:r>
              <a:rPr dirty="0" sz="2600" spc="-160">
                <a:latin typeface="Constantia"/>
                <a:cs typeface="Constantia"/>
              </a:rPr>
              <a:t> </a:t>
            </a:r>
            <a:r>
              <a:rPr dirty="0" sz="2600" spc="-25">
                <a:latin typeface="Constantia"/>
                <a:cs typeface="Constantia"/>
              </a:rPr>
              <a:t>of </a:t>
            </a:r>
            <a:r>
              <a:rPr dirty="0" sz="2600">
                <a:latin typeface="Constantia"/>
                <a:cs typeface="Constantia"/>
              </a:rPr>
              <a:t>the</a:t>
            </a:r>
            <a:r>
              <a:rPr dirty="0" sz="2600" spc="-16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arch,</a:t>
            </a:r>
            <a:r>
              <a:rPr dirty="0" sz="2600" spc="-105">
                <a:latin typeface="Constantia"/>
                <a:cs typeface="Constantia"/>
              </a:rPr>
              <a:t> </a:t>
            </a:r>
            <a:r>
              <a:rPr dirty="0" sz="2600" spc="-25">
                <a:latin typeface="Constantia"/>
                <a:cs typeface="Constantia"/>
              </a:rPr>
              <a:t>and</a:t>
            </a:r>
            <a:endParaRPr sz="2600">
              <a:latin typeface="Constantia"/>
              <a:cs typeface="Constantia"/>
            </a:endParaRPr>
          </a:p>
          <a:p>
            <a:pPr marL="12700" marR="5080">
              <a:lnSpc>
                <a:spcPct val="170000"/>
              </a:lnSpc>
            </a:pPr>
            <a:r>
              <a:rPr dirty="0" sz="2600" spc="-20">
                <a:latin typeface="Constantia"/>
                <a:cs typeface="Constantia"/>
              </a:rPr>
              <a:t>2-</a:t>
            </a:r>
            <a:r>
              <a:rPr dirty="0" sz="2600">
                <a:latin typeface="Constantia"/>
                <a:cs typeface="Constantia"/>
              </a:rPr>
              <a:t>a</a:t>
            </a:r>
            <a:r>
              <a:rPr dirty="0" sz="2600" spc="-95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pair</a:t>
            </a:r>
            <a:r>
              <a:rPr dirty="0" sz="2600" spc="-15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of</a:t>
            </a:r>
            <a:r>
              <a:rPr dirty="0" sz="2600" spc="4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flattened</a:t>
            </a:r>
            <a:r>
              <a:rPr dirty="0" sz="2600" spc="-2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laminae,</a:t>
            </a:r>
            <a:r>
              <a:rPr dirty="0" sz="2600" spc="-60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which</a:t>
            </a:r>
            <a:r>
              <a:rPr dirty="0" sz="2600" spc="-105">
                <a:latin typeface="Constantia"/>
                <a:cs typeface="Constantia"/>
              </a:rPr>
              <a:t> </a:t>
            </a:r>
            <a:r>
              <a:rPr dirty="0" sz="2600" spc="-20">
                <a:latin typeface="Constantia"/>
                <a:cs typeface="Constantia"/>
              </a:rPr>
              <a:t>complete</a:t>
            </a:r>
            <a:r>
              <a:rPr dirty="0" sz="2600" spc="-114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the</a:t>
            </a:r>
            <a:r>
              <a:rPr dirty="0" sz="2600" spc="-120">
                <a:latin typeface="Constantia"/>
                <a:cs typeface="Constantia"/>
              </a:rPr>
              <a:t> </a:t>
            </a:r>
            <a:r>
              <a:rPr dirty="0" sz="2600" spc="-20">
                <a:latin typeface="Constantia"/>
                <a:cs typeface="Constantia"/>
              </a:rPr>
              <a:t>arch </a:t>
            </a:r>
            <a:r>
              <a:rPr dirty="0" sz="2600" spc="-10">
                <a:latin typeface="Constantia"/>
                <a:cs typeface="Constantia"/>
              </a:rPr>
              <a:t>posteriorly.</a:t>
            </a:r>
            <a:endParaRPr sz="2600">
              <a:latin typeface="Constantia"/>
              <a:cs typeface="Constantia"/>
            </a:endParaRPr>
          </a:p>
          <a:p>
            <a:pPr marL="170815">
              <a:lnSpc>
                <a:spcPct val="100000"/>
              </a:lnSpc>
              <a:spcBef>
                <a:spcPts val="2190"/>
              </a:spcBef>
            </a:pPr>
            <a:r>
              <a:rPr dirty="0" sz="2600" spc="-10">
                <a:latin typeface="Constantia"/>
                <a:cs typeface="Constantia"/>
              </a:rPr>
              <a:t>The</a:t>
            </a:r>
            <a:r>
              <a:rPr dirty="0" sz="2600" spc="-155">
                <a:latin typeface="Constantia"/>
                <a:cs typeface="Constantia"/>
              </a:rPr>
              <a:t> </a:t>
            </a:r>
            <a:r>
              <a:rPr dirty="0" sz="2600" spc="-20">
                <a:latin typeface="Constantia"/>
                <a:cs typeface="Constantia"/>
              </a:rPr>
              <a:t>vertebral</a:t>
            </a:r>
            <a:r>
              <a:rPr dirty="0" sz="2600" spc="-130">
                <a:latin typeface="Constantia"/>
                <a:cs typeface="Constantia"/>
              </a:rPr>
              <a:t> </a:t>
            </a:r>
            <a:r>
              <a:rPr dirty="0" sz="2600" spc="-20">
                <a:latin typeface="Constantia"/>
                <a:cs typeface="Constantia"/>
              </a:rPr>
              <a:t>arch</a:t>
            </a:r>
            <a:r>
              <a:rPr dirty="0" sz="2600" spc="-125">
                <a:latin typeface="Constantia"/>
                <a:cs typeface="Constantia"/>
              </a:rPr>
              <a:t> </a:t>
            </a:r>
            <a:r>
              <a:rPr dirty="0" sz="2600" spc="-20">
                <a:latin typeface="Constantia"/>
                <a:cs typeface="Constantia"/>
              </a:rPr>
              <a:t>gives</a:t>
            </a:r>
            <a:r>
              <a:rPr dirty="0" sz="2600" spc="-12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rise</a:t>
            </a:r>
            <a:r>
              <a:rPr dirty="0" sz="2600" spc="-120">
                <a:latin typeface="Constantia"/>
                <a:cs typeface="Constantia"/>
              </a:rPr>
              <a:t> </a:t>
            </a:r>
            <a:r>
              <a:rPr dirty="0" sz="2600" spc="-20">
                <a:latin typeface="Constantia"/>
                <a:cs typeface="Constantia"/>
              </a:rPr>
              <a:t>to</a:t>
            </a:r>
            <a:r>
              <a:rPr dirty="0" sz="2600" spc="-14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seven</a:t>
            </a:r>
            <a:r>
              <a:rPr dirty="0" sz="2600" spc="-120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processes:</a:t>
            </a:r>
            <a:endParaRPr sz="26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1560"/>
              </a:spcBef>
            </a:pPr>
            <a:r>
              <a:rPr dirty="0" sz="2600" spc="-10">
                <a:latin typeface="Constantia"/>
                <a:cs typeface="Constantia"/>
              </a:rPr>
              <a:t>1-</a:t>
            </a:r>
            <a:r>
              <a:rPr dirty="0" sz="2600">
                <a:latin typeface="Constantia"/>
                <a:cs typeface="Constantia"/>
              </a:rPr>
              <a:t>onespinous,</a:t>
            </a:r>
            <a:r>
              <a:rPr dirty="0" sz="2600" spc="-110">
                <a:latin typeface="Constantia"/>
                <a:cs typeface="Constantia"/>
              </a:rPr>
              <a:t> </a:t>
            </a:r>
            <a:r>
              <a:rPr dirty="0" sz="2600" spc="-20">
                <a:latin typeface="Constantia"/>
                <a:cs typeface="Constantia"/>
              </a:rPr>
              <a:t>2-</a:t>
            </a:r>
            <a:r>
              <a:rPr dirty="0" sz="2600" spc="-10">
                <a:latin typeface="Constantia"/>
                <a:cs typeface="Constantia"/>
              </a:rPr>
              <a:t>two</a:t>
            </a:r>
            <a:r>
              <a:rPr dirty="0" sz="2600" spc="-15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transverse,</a:t>
            </a:r>
            <a:r>
              <a:rPr dirty="0" sz="2600" spc="-65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3-</a:t>
            </a:r>
            <a:r>
              <a:rPr dirty="0" sz="2600">
                <a:latin typeface="Constantia"/>
                <a:cs typeface="Constantia"/>
              </a:rPr>
              <a:t>and</a:t>
            </a:r>
            <a:r>
              <a:rPr dirty="0" sz="2600" spc="-65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four</a:t>
            </a:r>
            <a:r>
              <a:rPr dirty="0" sz="2600" spc="-17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articular</a:t>
            </a:r>
            <a:r>
              <a:rPr dirty="0" sz="2600" spc="-145">
                <a:latin typeface="Constantia"/>
                <a:cs typeface="Constantia"/>
              </a:rPr>
              <a:t> </a:t>
            </a:r>
            <a:r>
              <a:rPr dirty="0" sz="2600" spc="-50">
                <a:latin typeface="Constantia"/>
                <a:cs typeface="Constantia"/>
              </a:rPr>
              <a:t>.</a:t>
            </a:r>
            <a:endParaRPr sz="26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69747" y="1269237"/>
            <a:ext cx="8005445" cy="42170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65100">
              <a:lnSpc>
                <a:spcPct val="100000"/>
              </a:lnSpc>
              <a:spcBef>
                <a:spcPts val="95"/>
              </a:spcBef>
            </a:pPr>
            <a:r>
              <a:rPr dirty="0" sz="2500">
                <a:latin typeface="Constantia"/>
                <a:cs typeface="Constantia"/>
              </a:rPr>
              <a:t>The</a:t>
            </a:r>
            <a:r>
              <a:rPr dirty="0" sz="2500" spc="-160">
                <a:latin typeface="Constantia"/>
                <a:cs typeface="Constantia"/>
              </a:rPr>
              <a:t> </a:t>
            </a:r>
            <a:r>
              <a:rPr dirty="0" sz="2500" spc="-10">
                <a:latin typeface="Constantia"/>
                <a:cs typeface="Constantia"/>
              </a:rPr>
              <a:t>spinous</a:t>
            </a:r>
            <a:r>
              <a:rPr dirty="0" sz="2500" spc="-130">
                <a:latin typeface="Constantia"/>
                <a:cs typeface="Constantia"/>
              </a:rPr>
              <a:t> </a:t>
            </a:r>
            <a:r>
              <a:rPr dirty="0" sz="2500" spc="-20">
                <a:latin typeface="Constantia"/>
                <a:cs typeface="Constantia"/>
              </a:rPr>
              <a:t>process,</a:t>
            </a:r>
            <a:r>
              <a:rPr dirty="0" sz="2500" spc="-90">
                <a:latin typeface="Constantia"/>
                <a:cs typeface="Constantia"/>
              </a:rPr>
              <a:t> </a:t>
            </a:r>
            <a:r>
              <a:rPr dirty="0" sz="2500" spc="-20">
                <a:latin typeface="Constantia"/>
                <a:cs typeface="Constantia"/>
              </a:rPr>
              <a:t>or</a:t>
            </a:r>
            <a:r>
              <a:rPr dirty="0" sz="2500" spc="-140">
                <a:latin typeface="Constantia"/>
                <a:cs typeface="Constantia"/>
              </a:rPr>
              <a:t> </a:t>
            </a:r>
            <a:r>
              <a:rPr dirty="0" sz="2500">
                <a:latin typeface="Constantia"/>
                <a:cs typeface="Constantia"/>
              </a:rPr>
              <a:t>spine,</a:t>
            </a:r>
            <a:r>
              <a:rPr dirty="0" sz="2500" spc="-25">
                <a:latin typeface="Constantia"/>
                <a:cs typeface="Constantia"/>
              </a:rPr>
              <a:t> </a:t>
            </a:r>
            <a:r>
              <a:rPr dirty="0" sz="2500">
                <a:latin typeface="Constantia"/>
                <a:cs typeface="Constantia"/>
              </a:rPr>
              <a:t>is</a:t>
            </a:r>
            <a:r>
              <a:rPr dirty="0" sz="2500" spc="-155">
                <a:latin typeface="Constantia"/>
                <a:cs typeface="Constantia"/>
              </a:rPr>
              <a:t> </a:t>
            </a:r>
            <a:r>
              <a:rPr dirty="0" sz="2500" spc="-10">
                <a:latin typeface="Constantia"/>
                <a:cs typeface="Constantia"/>
              </a:rPr>
              <a:t>directed</a:t>
            </a:r>
            <a:r>
              <a:rPr dirty="0" sz="2500" spc="-75">
                <a:latin typeface="Constantia"/>
                <a:cs typeface="Constantia"/>
              </a:rPr>
              <a:t> </a:t>
            </a:r>
            <a:r>
              <a:rPr dirty="0" sz="2500" spc="-10">
                <a:latin typeface="Constantia"/>
                <a:cs typeface="Constantia"/>
              </a:rPr>
              <a:t>posteriorly</a:t>
            </a:r>
            <a:endParaRPr sz="2500">
              <a:latin typeface="Constantia"/>
              <a:cs typeface="Constantia"/>
            </a:endParaRPr>
          </a:p>
          <a:p>
            <a:pPr marL="12700" marR="487680">
              <a:lnSpc>
                <a:spcPct val="170000"/>
              </a:lnSpc>
            </a:pPr>
            <a:r>
              <a:rPr dirty="0" sz="2500">
                <a:latin typeface="Constantia"/>
                <a:cs typeface="Constantia"/>
              </a:rPr>
              <a:t>from</a:t>
            </a:r>
            <a:r>
              <a:rPr dirty="0" sz="2500" spc="-110">
                <a:latin typeface="Constantia"/>
                <a:cs typeface="Constantia"/>
              </a:rPr>
              <a:t> </a:t>
            </a:r>
            <a:r>
              <a:rPr dirty="0" sz="2500">
                <a:latin typeface="Constantia"/>
                <a:cs typeface="Constantia"/>
              </a:rPr>
              <a:t>the</a:t>
            </a:r>
            <a:r>
              <a:rPr dirty="0" sz="2500" spc="-105">
                <a:latin typeface="Constantia"/>
                <a:cs typeface="Constantia"/>
              </a:rPr>
              <a:t> </a:t>
            </a:r>
            <a:r>
              <a:rPr dirty="0" sz="2500" spc="-10">
                <a:latin typeface="Constantia"/>
                <a:cs typeface="Constantia"/>
              </a:rPr>
              <a:t>junction</a:t>
            </a:r>
            <a:r>
              <a:rPr dirty="0" sz="2500" spc="-125">
                <a:latin typeface="Constantia"/>
                <a:cs typeface="Constantia"/>
              </a:rPr>
              <a:t> </a:t>
            </a:r>
            <a:r>
              <a:rPr dirty="0" sz="2500">
                <a:latin typeface="Constantia"/>
                <a:cs typeface="Constantia"/>
              </a:rPr>
              <a:t>of</a:t>
            </a:r>
            <a:r>
              <a:rPr dirty="0" sz="2500" spc="-25">
                <a:latin typeface="Constantia"/>
                <a:cs typeface="Constantia"/>
              </a:rPr>
              <a:t> </a:t>
            </a:r>
            <a:r>
              <a:rPr dirty="0" sz="2500">
                <a:latin typeface="Constantia"/>
                <a:cs typeface="Constantia"/>
              </a:rPr>
              <a:t>the</a:t>
            </a:r>
            <a:r>
              <a:rPr dirty="0" sz="2500" spc="-135">
                <a:latin typeface="Constantia"/>
                <a:cs typeface="Constantia"/>
              </a:rPr>
              <a:t> </a:t>
            </a:r>
            <a:r>
              <a:rPr dirty="0" sz="2500">
                <a:latin typeface="Constantia"/>
                <a:cs typeface="Constantia"/>
              </a:rPr>
              <a:t>two</a:t>
            </a:r>
            <a:r>
              <a:rPr dirty="0" sz="2500" spc="-100">
                <a:latin typeface="Constantia"/>
                <a:cs typeface="Constantia"/>
              </a:rPr>
              <a:t> </a:t>
            </a:r>
            <a:r>
              <a:rPr dirty="0" sz="2500">
                <a:latin typeface="Constantia"/>
                <a:cs typeface="Constantia"/>
              </a:rPr>
              <a:t>laminae.</a:t>
            </a:r>
            <a:r>
              <a:rPr dirty="0" sz="2500" spc="-90">
                <a:latin typeface="Constantia"/>
                <a:cs typeface="Constantia"/>
              </a:rPr>
              <a:t> </a:t>
            </a:r>
            <a:r>
              <a:rPr dirty="0" sz="2500">
                <a:latin typeface="Constantia"/>
                <a:cs typeface="Constantia"/>
              </a:rPr>
              <a:t>The</a:t>
            </a:r>
            <a:r>
              <a:rPr dirty="0" sz="2500" spc="-130">
                <a:latin typeface="Constantia"/>
                <a:cs typeface="Constantia"/>
              </a:rPr>
              <a:t> </a:t>
            </a:r>
            <a:r>
              <a:rPr dirty="0" sz="2500" spc="-10">
                <a:latin typeface="Constantia"/>
                <a:cs typeface="Constantia"/>
              </a:rPr>
              <a:t>transverse </a:t>
            </a:r>
            <a:r>
              <a:rPr dirty="0" sz="2500" spc="-20">
                <a:latin typeface="Constantia"/>
                <a:cs typeface="Constantia"/>
              </a:rPr>
              <a:t>processes</a:t>
            </a:r>
            <a:r>
              <a:rPr dirty="0" sz="2500" spc="-140">
                <a:latin typeface="Constantia"/>
                <a:cs typeface="Constantia"/>
              </a:rPr>
              <a:t> </a:t>
            </a:r>
            <a:r>
              <a:rPr dirty="0" sz="2500" spc="-20">
                <a:latin typeface="Constantia"/>
                <a:cs typeface="Constantia"/>
              </a:rPr>
              <a:t>are</a:t>
            </a:r>
            <a:r>
              <a:rPr dirty="0" sz="2500" spc="-135">
                <a:latin typeface="Constantia"/>
                <a:cs typeface="Constantia"/>
              </a:rPr>
              <a:t> </a:t>
            </a:r>
            <a:r>
              <a:rPr dirty="0" sz="2500" spc="-10">
                <a:latin typeface="Constantia"/>
                <a:cs typeface="Constantia"/>
              </a:rPr>
              <a:t>directed</a:t>
            </a:r>
            <a:r>
              <a:rPr dirty="0" sz="2500" spc="-50">
                <a:latin typeface="Constantia"/>
                <a:cs typeface="Constantia"/>
              </a:rPr>
              <a:t> </a:t>
            </a:r>
            <a:r>
              <a:rPr dirty="0" sz="2500" spc="-20">
                <a:latin typeface="Constantia"/>
                <a:cs typeface="Constantia"/>
              </a:rPr>
              <a:t>laterally</a:t>
            </a:r>
            <a:r>
              <a:rPr dirty="0" sz="2500" spc="-85">
                <a:latin typeface="Constantia"/>
                <a:cs typeface="Constantia"/>
              </a:rPr>
              <a:t> </a:t>
            </a:r>
            <a:r>
              <a:rPr dirty="0" sz="2500" spc="-10">
                <a:latin typeface="Constantia"/>
                <a:cs typeface="Constantia"/>
              </a:rPr>
              <a:t>from</a:t>
            </a:r>
            <a:r>
              <a:rPr dirty="0" sz="2500" spc="-105">
                <a:latin typeface="Constantia"/>
                <a:cs typeface="Constantia"/>
              </a:rPr>
              <a:t> </a:t>
            </a:r>
            <a:r>
              <a:rPr dirty="0" sz="2500">
                <a:latin typeface="Constantia"/>
                <a:cs typeface="Constantia"/>
              </a:rPr>
              <a:t>the</a:t>
            </a:r>
            <a:r>
              <a:rPr dirty="0" sz="2500" spc="-95">
                <a:latin typeface="Constantia"/>
                <a:cs typeface="Constantia"/>
              </a:rPr>
              <a:t> </a:t>
            </a:r>
            <a:r>
              <a:rPr dirty="0" sz="2500" spc="-10">
                <a:latin typeface="Constantia"/>
                <a:cs typeface="Constantia"/>
              </a:rPr>
              <a:t>junction</a:t>
            </a:r>
            <a:r>
              <a:rPr dirty="0" sz="2500" spc="-125">
                <a:latin typeface="Constantia"/>
                <a:cs typeface="Constantia"/>
              </a:rPr>
              <a:t> </a:t>
            </a:r>
            <a:r>
              <a:rPr dirty="0" sz="2500">
                <a:latin typeface="Constantia"/>
                <a:cs typeface="Constantia"/>
              </a:rPr>
              <a:t>of</a:t>
            </a:r>
            <a:r>
              <a:rPr dirty="0" sz="2500" spc="-20">
                <a:latin typeface="Constantia"/>
                <a:cs typeface="Constantia"/>
              </a:rPr>
              <a:t> </a:t>
            </a:r>
            <a:r>
              <a:rPr dirty="0" sz="2500" spc="-25">
                <a:latin typeface="Constantia"/>
                <a:cs typeface="Constantia"/>
              </a:rPr>
              <a:t>the </a:t>
            </a:r>
            <a:r>
              <a:rPr dirty="0" sz="2500" spc="-10">
                <a:latin typeface="Constantia"/>
                <a:cs typeface="Constantia"/>
              </a:rPr>
              <a:t>laminae</a:t>
            </a:r>
            <a:r>
              <a:rPr dirty="0" sz="2500" spc="-130">
                <a:latin typeface="Constantia"/>
                <a:cs typeface="Constantia"/>
              </a:rPr>
              <a:t> </a:t>
            </a:r>
            <a:r>
              <a:rPr dirty="0" sz="2500">
                <a:latin typeface="Constantia"/>
                <a:cs typeface="Constantia"/>
              </a:rPr>
              <a:t>and</a:t>
            </a:r>
            <a:r>
              <a:rPr dirty="0" sz="2500" spc="-65">
                <a:latin typeface="Constantia"/>
                <a:cs typeface="Constantia"/>
              </a:rPr>
              <a:t> </a:t>
            </a:r>
            <a:r>
              <a:rPr dirty="0" sz="2500">
                <a:latin typeface="Constantia"/>
                <a:cs typeface="Constantia"/>
              </a:rPr>
              <a:t>the</a:t>
            </a:r>
            <a:r>
              <a:rPr dirty="0" sz="2500" spc="-110">
                <a:latin typeface="Constantia"/>
                <a:cs typeface="Constantia"/>
              </a:rPr>
              <a:t> </a:t>
            </a:r>
            <a:r>
              <a:rPr dirty="0" sz="2500" spc="-10">
                <a:latin typeface="Constantia"/>
                <a:cs typeface="Constantia"/>
              </a:rPr>
              <a:t>pedicles.</a:t>
            </a:r>
            <a:endParaRPr sz="2500">
              <a:latin typeface="Constantia"/>
              <a:cs typeface="Constantia"/>
            </a:endParaRPr>
          </a:p>
          <a:p>
            <a:pPr>
              <a:lnSpc>
                <a:spcPct val="100000"/>
              </a:lnSpc>
              <a:spcBef>
                <a:spcPts val="2645"/>
              </a:spcBef>
            </a:pPr>
            <a:endParaRPr sz="2500">
              <a:latin typeface="Constantia"/>
              <a:cs typeface="Constantia"/>
            </a:endParaRPr>
          </a:p>
          <a:p>
            <a:pPr marL="12700" marR="5080">
              <a:lnSpc>
                <a:spcPct val="150100"/>
              </a:lnSpc>
              <a:spcBef>
                <a:spcPts val="5"/>
              </a:spcBef>
            </a:pPr>
            <a:r>
              <a:rPr dirty="0" sz="2500">
                <a:latin typeface="Constantia"/>
                <a:cs typeface="Constantia"/>
              </a:rPr>
              <a:t>**Both</a:t>
            </a:r>
            <a:r>
              <a:rPr dirty="0" sz="2500" spc="-75">
                <a:latin typeface="Constantia"/>
                <a:cs typeface="Constantia"/>
              </a:rPr>
              <a:t> </a:t>
            </a:r>
            <a:r>
              <a:rPr dirty="0" sz="2500">
                <a:latin typeface="Constantia"/>
                <a:cs typeface="Constantia"/>
              </a:rPr>
              <a:t>the</a:t>
            </a:r>
            <a:r>
              <a:rPr dirty="0" sz="2500" spc="-125">
                <a:latin typeface="Constantia"/>
                <a:cs typeface="Constantia"/>
              </a:rPr>
              <a:t> </a:t>
            </a:r>
            <a:r>
              <a:rPr dirty="0" sz="2500" spc="-10">
                <a:latin typeface="Constantia"/>
                <a:cs typeface="Constantia"/>
              </a:rPr>
              <a:t>spinous</a:t>
            </a:r>
            <a:r>
              <a:rPr dirty="0" sz="2500" spc="-110">
                <a:latin typeface="Constantia"/>
                <a:cs typeface="Constantia"/>
              </a:rPr>
              <a:t> </a:t>
            </a:r>
            <a:r>
              <a:rPr dirty="0" sz="2500">
                <a:latin typeface="Constantia"/>
                <a:cs typeface="Constantia"/>
              </a:rPr>
              <a:t>and</a:t>
            </a:r>
            <a:r>
              <a:rPr dirty="0" sz="2500" spc="-65">
                <a:latin typeface="Constantia"/>
                <a:cs typeface="Constantia"/>
              </a:rPr>
              <a:t> </a:t>
            </a:r>
            <a:r>
              <a:rPr dirty="0" sz="2500" spc="-25">
                <a:latin typeface="Constantia"/>
                <a:cs typeface="Constantia"/>
              </a:rPr>
              <a:t>transverse</a:t>
            </a:r>
            <a:r>
              <a:rPr dirty="0" sz="2500" spc="-90">
                <a:latin typeface="Constantia"/>
                <a:cs typeface="Constantia"/>
              </a:rPr>
              <a:t> </a:t>
            </a:r>
            <a:r>
              <a:rPr dirty="0" sz="2500" spc="-20">
                <a:latin typeface="Constantia"/>
                <a:cs typeface="Constantia"/>
              </a:rPr>
              <a:t>processes</a:t>
            </a:r>
            <a:r>
              <a:rPr dirty="0" sz="2500" spc="-110">
                <a:latin typeface="Constantia"/>
                <a:cs typeface="Constantia"/>
              </a:rPr>
              <a:t> </a:t>
            </a:r>
            <a:r>
              <a:rPr dirty="0" sz="2500" spc="-10">
                <a:latin typeface="Constantia"/>
                <a:cs typeface="Constantia"/>
              </a:rPr>
              <a:t>serve</a:t>
            </a:r>
            <a:r>
              <a:rPr dirty="0" sz="2500" spc="-125">
                <a:latin typeface="Constantia"/>
                <a:cs typeface="Constantia"/>
              </a:rPr>
              <a:t> </a:t>
            </a:r>
            <a:r>
              <a:rPr dirty="0" sz="2500">
                <a:latin typeface="Constantia"/>
                <a:cs typeface="Constantia"/>
              </a:rPr>
              <a:t>as</a:t>
            </a:r>
            <a:r>
              <a:rPr dirty="0" sz="2500" spc="-85">
                <a:latin typeface="Constantia"/>
                <a:cs typeface="Constantia"/>
              </a:rPr>
              <a:t> </a:t>
            </a:r>
            <a:r>
              <a:rPr dirty="0" sz="2500" spc="-10">
                <a:latin typeface="Constantia"/>
                <a:cs typeface="Constantia"/>
              </a:rPr>
              <a:t>levers </a:t>
            </a:r>
            <a:r>
              <a:rPr dirty="0" sz="2500">
                <a:latin typeface="Constantia"/>
                <a:cs typeface="Constantia"/>
              </a:rPr>
              <a:t>and</a:t>
            </a:r>
            <a:r>
              <a:rPr dirty="0" sz="2500" spc="-50">
                <a:latin typeface="Constantia"/>
                <a:cs typeface="Constantia"/>
              </a:rPr>
              <a:t> </a:t>
            </a:r>
            <a:r>
              <a:rPr dirty="0" sz="2500" spc="-35">
                <a:latin typeface="Constantia"/>
                <a:cs typeface="Constantia"/>
              </a:rPr>
              <a:t>receive</a:t>
            </a:r>
            <a:r>
              <a:rPr dirty="0" sz="2500" spc="-114">
                <a:latin typeface="Constantia"/>
                <a:cs typeface="Constantia"/>
              </a:rPr>
              <a:t> </a:t>
            </a:r>
            <a:r>
              <a:rPr dirty="0" sz="2500" spc="-20">
                <a:latin typeface="Constantia"/>
                <a:cs typeface="Constantia"/>
              </a:rPr>
              <a:t>attachments</a:t>
            </a:r>
            <a:r>
              <a:rPr dirty="0" sz="2500" spc="-90">
                <a:latin typeface="Constantia"/>
                <a:cs typeface="Constantia"/>
              </a:rPr>
              <a:t> </a:t>
            </a:r>
            <a:r>
              <a:rPr dirty="0" sz="2500">
                <a:latin typeface="Constantia"/>
                <a:cs typeface="Constantia"/>
              </a:rPr>
              <a:t>of</a:t>
            </a:r>
            <a:r>
              <a:rPr dirty="0" sz="2500" spc="45">
                <a:latin typeface="Constantia"/>
                <a:cs typeface="Constantia"/>
              </a:rPr>
              <a:t> </a:t>
            </a:r>
            <a:r>
              <a:rPr dirty="0" sz="2500" spc="-10">
                <a:latin typeface="Constantia"/>
                <a:cs typeface="Constantia"/>
              </a:rPr>
              <a:t>muscles</a:t>
            </a:r>
            <a:r>
              <a:rPr dirty="0" sz="2500" spc="-95">
                <a:latin typeface="Constantia"/>
                <a:cs typeface="Constantia"/>
              </a:rPr>
              <a:t> </a:t>
            </a:r>
            <a:r>
              <a:rPr dirty="0" sz="2500">
                <a:latin typeface="Constantia"/>
                <a:cs typeface="Constantia"/>
              </a:rPr>
              <a:t>and</a:t>
            </a:r>
            <a:r>
              <a:rPr dirty="0" sz="2500" spc="-20">
                <a:latin typeface="Constantia"/>
                <a:cs typeface="Constantia"/>
              </a:rPr>
              <a:t> </a:t>
            </a:r>
            <a:r>
              <a:rPr dirty="0" sz="2500" spc="-10">
                <a:latin typeface="Constantia"/>
                <a:cs typeface="Constantia"/>
              </a:rPr>
              <a:t>ligaments.</a:t>
            </a:r>
            <a:endParaRPr sz="25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69747" y="1485392"/>
            <a:ext cx="7807959" cy="48647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70815">
              <a:lnSpc>
                <a:spcPct val="100000"/>
              </a:lnSpc>
              <a:spcBef>
                <a:spcPts val="95"/>
              </a:spcBef>
            </a:pPr>
            <a:r>
              <a:rPr dirty="0" sz="2500" spc="-10">
                <a:latin typeface="Constantia"/>
                <a:cs typeface="Constantia"/>
              </a:rPr>
              <a:t>**The</a:t>
            </a:r>
            <a:r>
              <a:rPr dirty="0" sz="2500" spc="-140">
                <a:latin typeface="Constantia"/>
                <a:cs typeface="Constantia"/>
              </a:rPr>
              <a:t> </a:t>
            </a:r>
            <a:r>
              <a:rPr dirty="0" sz="2500" spc="-10">
                <a:latin typeface="Constantia"/>
                <a:cs typeface="Constantia"/>
              </a:rPr>
              <a:t>articular</a:t>
            </a:r>
            <a:r>
              <a:rPr dirty="0" sz="2500" spc="-105">
                <a:latin typeface="Constantia"/>
                <a:cs typeface="Constantia"/>
              </a:rPr>
              <a:t> </a:t>
            </a:r>
            <a:r>
              <a:rPr dirty="0" sz="2500" spc="-20">
                <a:latin typeface="Constantia"/>
                <a:cs typeface="Constantia"/>
              </a:rPr>
              <a:t>processes</a:t>
            </a:r>
            <a:r>
              <a:rPr dirty="0" sz="2500" spc="-105">
                <a:latin typeface="Constantia"/>
                <a:cs typeface="Constantia"/>
              </a:rPr>
              <a:t> </a:t>
            </a:r>
            <a:r>
              <a:rPr dirty="0" sz="2500" spc="-25">
                <a:latin typeface="Constantia"/>
                <a:cs typeface="Constantia"/>
              </a:rPr>
              <a:t>are</a:t>
            </a:r>
            <a:r>
              <a:rPr dirty="0" sz="2500" spc="-135">
                <a:latin typeface="Constantia"/>
                <a:cs typeface="Constantia"/>
              </a:rPr>
              <a:t> </a:t>
            </a:r>
            <a:r>
              <a:rPr dirty="0" sz="2500" spc="-20">
                <a:latin typeface="Constantia"/>
                <a:cs typeface="Constantia"/>
              </a:rPr>
              <a:t>vertically</a:t>
            </a:r>
            <a:r>
              <a:rPr dirty="0" sz="2500" spc="-105">
                <a:latin typeface="Constantia"/>
                <a:cs typeface="Constantia"/>
              </a:rPr>
              <a:t> </a:t>
            </a:r>
            <a:r>
              <a:rPr dirty="0" sz="2500" spc="-20">
                <a:latin typeface="Constantia"/>
                <a:cs typeface="Constantia"/>
              </a:rPr>
              <a:t>arranged</a:t>
            </a:r>
            <a:r>
              <a:rPr dirty="0" sz="2500" spc="-70">
                <a:latin typeface="Constantia"/>
                <a:cs typeface="Constantia"/>
              </a:rPr>
              <a:t> </a:t>
            </a:r>
            <a:r>
              <a:rPr dirty="0" sz="2500" spc="-25">
                <a:latin typeface="Constantia"/>
                <a:cs typeface="Constantia"/>
              </a:rPr>
              <a:t>and</a:t>
            </a:r>
            <a:endParaRPr sz="2500">
              <a:latin typeface="Constantia"/>
              <a:cs typeface="Constantia"/>
            </a:endParaRPr>
          </a:p>
          <a:p>
            <a:pPr algn="just" marL="12700" marR="176530">
              <a:lnSpc>
                <a:spcPct val="160000"/>
              </a:lnSpc>
              <a:spcBef>
                <a:spcPts val="300"/>
              </a:spcBef>
            </a:pPr>
            <a:r>
              <a:rPr dirty="0" sz="2500" spc="-20">
                <a:latin typeface="Constantia"/>
                <a:cs typeface="Constantia"/>
              </a:rPr>
              <a:t>Consist</a:t>
            </a:r>
            <a:r>
              <a:rPr dirty="0" sz="2500" spc="-125">
                <a:latin typeface="Constantia"/>
                <a:cs typeface="Constantia"/>
              </a:rPr>
              <a:t> </a:t>
            </a:r>
            <a:r>
              <a:rPr dirty="0" sz="2500">
                <a:latin typeface="Constantia"/>
                <a:cs typeface="Constantia"/>
              </a:rPr>
              <a:t>of</a:t>
            </a:r>
            <a:r>
              <a:rPr dirty="0" sz="2500" spc="5">
                <a:latin typeface="Constantia"/>
                <a:cs typeface="Constantia"/>
              </a:rPr>
              <a:t> </a:t>
            </a:r>
            <a:r>
              <a:rPr dirty="0" sz="2500" spc="-25">
                <a:latin typeface="Constantia"/>
                <a:cs typeface="Constantia"/>
              </a:rPr>
              <a:t>two</a:t>
            </a:r>
            <a:r>
              <a:rPr dirty="0" sz="2500" spc="-114">
                <a:latin typeface="Constantia"/>
                <a:cs typeface="Constantia"/>
              </a:rPr>
              <a:t> </a:t>
            </a:r>
            <a:r>
              <a:rPr dirty="0" sz="2500" spc="-20">
                <a:latin typeface="Constantia"/>
                <a:cs typeface="Constantia"/>
              </a:rPr>
              <a:t>superior</a:t>
            </a:r>
            <a:r>
              <a:rPr dirty="0" sz="2500" spc="-135">
                <a:latin typeface="Constantia"/>
                <a:cs typeface="Constantia"/>
              </a:rPr>
              <a:t> </a:t>
            </a:r>
            <a:r>
              <a:rPr dirty="0" sz="2500">
                <a:latin typeface="Constantia"/>
                <a:cs typeface="Constantia"/>
              </a:rPr>
              <a:t>and</a:t>
            </a:r>
            <a:r>
              <a:rPr dirty="0" sz="2500" spc="-65">
                <a:latin typeface="Constantia"/>
                <a:cs typeface="Constantia"/>
              </a:rPr>
              <a:t> </a:t>
            </a:r>
            <a:r>
              <a:rPr dirty="0" sz="2500" spc="-10">
                <a:latin typeface="Constantia"/>
                <a:cs typeface="Constantia"/>
              </a:rPr>
              <a:t>two</a:t>
            </a:r>
            <a:r>
              <a:rPr dirty="0" sz="2500" spc="-75">
                <a:latin typeface="Constantia"/>
                <a:cs typeface="Constantia"/>
              </a:rPr>
              <a:t> </a:t>
            </a:r>
            <a:r>
              <a:rPr dirty="0" sz="2500" spc="-20">
                <a:latin typeface="Constantia"/>
                <a:cs typeface="Constantia"/>
              </a:rPr>
              <a:t>inferior</a:t>
            </a:r>
            <a:r>
              <a:rPr dirty="0" sz="2500" spc="-125">
                <a:latin typeface="Constantia"/>
                <a:cs typeface="Constantia"/>
              </a:rPr>
              <a:t> </a:t>
            </a:r>
            <a:r>
              <a:rPr dirty="0" sz="2500" spc="-10">
                <a:latin typeface="Constantia"/>
                <a:cs typeface="Constantia"/>
              </a:rPr>
              <a:t>processes.</a:t>
            </a:r>
            <a:r>
              <a:rPr dirty="0" sz="2500" spc="-45">
                <a:latin typeface="Constantia"/>
                <a:cs typeface="Constantia"/>
              </a:rPr>
              <a:t> </a:t>
            </a:r>
            <a:r>
              <a:rPr dirty="0" sz="2500" spc="-20">
                <a:latin typeface="Constantia"/>
                <a:cs typeface="Constantia"/>
              </a:rPr>
              <a:t>They </a:t>
            </a:r>
            <a:r>
              <a:rPr dirty="0" sz="2500">
                <a:latin typeface="Constantia"/>
                <a:cs typeface="Constantia"/>
              </a:rPr>
              <a:t>arise</a:t>
            </a:r>
            <a:r>
              <a:rPr dirty="0" sz="2500" spc="-100">
                <a:latin typeface="Constantia"/>
                <a:cs typeface="Constantia"/>
              </a:rPr>
              <a:t> </a:t>
            </a:r>
            <a:r>
              <a:rPr dirty="0" sz="2500" spc="-10">
                <a:latin typeface="Constantia"/>
                <a:cs typeface="Constantia"/>
              </a:rPr>
              <a:t>from</a:t>
            </a:r>
            <a:r>
              <a:rPr dirty="0" sz="2500" spc="-105">
                <a:latin typeface="Constantia"/>
                <a:cs typeface="Constantia"/>
              </a:rPr>
              <a:t> </a:t>
            </a:r>
            <a:r>
              <a:rPr dirty="0" sz="2500">
                <a:latin typeface="Constantia"/>
                <a:cs typeface="Constantia"/>
              </a:rPr>
              <a:t>the</a:t>
            </a:r>
            <a:r>
              <a:rPr dirty="0" sz="2500" spc="-90">
                <a:latin typeface="Constantia"/>
                <a:cs typeface="Constantia"/>
              </a:rPr>
              <a:t> </a:t>
            </a:r>
            <a:r>
              <a:rPr dirty="0" sz="2500" spc="-10">
                <a:latin typeface="Constantia"/>
                <a:cs typeface="Constantia"/>
              </a:rPr>
              <a:t>junction</a:t>
            </a:r>
            <a:r>
              <a:rPr dirty="0" sz="2500" spc="-125">
                <a:latin typeface="Constantia"/>
                <a:cs typeface="Constantia"/>
              </a:rPr>
              <a:t> </a:t>
            </a:r>
            <a:r>
              <a:rPr dirty="0" sz="2500">
                <a:latin typeface="Constantia"/>
                <a:cs typeface="Constantia"/>
              </a:rPr>
              <a:t>of the</a:t>
            </a:r>
            <a:r>
              <a:rPr dirty="0" sz="2500" spc="-90">
                <a:latin typeface="Constantia"/>
                <a:cs typeface="Constantia"/>
              </a:rPr>
              <a:t> </a:t>
            </a:r>
            <a:r>
              <a:rPr dirty="0" sz="2500" spc="-10">
                <a:latin typeface="Constantia"/>
                <a:cs typeface="Constantia"/>
              </a:rPr>
              <a:t>laminae</a:t>
            </a:r>
            <a:r>
              <a:rPr dirty="0" sz="2500" spc="-145">
                <a:latin typeface="Constantia"/>
                <a:cs typeface="Constantia"/>
              </a:rPr>
              <a:t> </a:t>
            </a:r>
            <a:r>
              <a:rPr dirty="0" sz="2500">
                <a:latin typeface="Constantia"/>
                <a:cs typeface="Constantia"/>
              </a:rPr>
              <a:t>and</a:t>
            </a:r>
            <a:r>
              <a:rPr dirty="0" sz="2500" spc="-70">
                <a:latin typeface="Constantia"/>
                <a:cs typeface="Constantia"/>
              </a:rPr>
              <a:t> </a:t>
            </a:r>
            <a:r>
              <a:rPr dirty="0" sz="2500">
                <a:latin typeface="Constantia"/>
                <a:cs typeface="Constantia"/>
              </a:rPr>
              <a:t>the</a:t>
            </a:r>
            <a:r>
              <a:rPr dirty="0" sz="2500" spc="-135">
                <a:latin typeface="Constantia"/>
                <a:cs typeface="Constantia"/>
              </a:rPr>
              <a:t> </a:t>
            </a:r>
            <a:r>
              <a:rPr dirty="0" sz="2500" spc="-10">
                <a:latin typeface="Constantia"/>
                <a:cs typeface="Constantia"/>
              </a:rPr>
              <a:t>pedicles, </a:t>
            </a:r>
            <a:r>
              <a:rPr dirty="0" sz="2500" spc="-25">
                <a:latin typeface="Constantia"/>
                <a:cs typeface="Constantia"/>
              </a:rPr>
              <a:t>and</a:t>
            </a:r>
            <a:endParaRPr sz="2500">
              <a:latin typeface="Constantia"/>
              <a:cs typeface="Constantia"/>
            </a:endParaRPr>
          </a:p>
          <a:p>
            <a:pPr algn="just" marL="12700">
              <a:lnSpc>
                <a:spcPct val="100000"/>
              </a:lnSpc>
              <a:spcBef>
                <a:spcPts val="2105"/>
              </a:spcBef>
            </a:pPr>
            <a:r>
              <a:rPr dirty="0" sz="2500" spc="-20">
                <a:latin typeface="Constantia"/>
                <a:cs typeface="Constantia"/>
              </a:rPr>
              <a:t>their</a:t>
            </a:r>
            <a:r>
              <a:rPr dirty="0" sz="2500" spc="-135">
                <a:latin typeface="Constantia"/>
                <a:cs typeface="Constantia"/>
              </a:rPr>
              <a:t> </a:t>
            </a:r>
            <a:r>
              <a:rPr dirty="0" sz="2500" spc="-20">
                <a:latin typeface="Constantia"/>
                <a:cs typeface="Constantia"/>
              </a:rPr>
              <a:t>articular</a:t>
            </a:r>
            <a:r>
              <a:rPr dirty="0" sz="2500" spc="-110">
                <a:latin typeface="Constantia"/>
                <a:cs typeface="Constantia"/>
              </a:rPr>
              <a:t> </a:t>
            </a:r>
            <a:r>
              <a:rPr dirty="0" sz="2500" spc="-20">
                <a:latin typeface="Constantia"/>
                <a:cs typeface="Constantia"/>
              </a:rPr>
              <a:t>surfaces</a:t>
            </a:r>
            <a:r>
              <a:rPr dirty="0" sz="2500" spc="-95">
                <a:latin typeface="Constantia"/>
                <a:cs typeface="Constantia"/>
              </a:rPr>
              <a:t> </a:t>
            </a:r>
            <a:r>
              <a:rPr dirty="0" sz="2500" spc="-20">
                <a:latin typeface="Constantia"/>
                <a:cs typeface="Constantia"/>
              </a:rPr>
              <a:t>are</a:t>
            </a:r>
            <a:r>
              <a:rPr dirty="0" sz="2500" spc="-125">
                <a:latin typeface="Constantia"/>
                <a:cs typeface="Constantia"/>
              </a:rPr>
              <a:t> </a:t>
            </a:r>
            <a:r>
              <a:rPr dirty="0" sz="2500" spc="-30">
                <a:latin typeface="Constantia"/>
                <a:cs typeface="Constantia"/>
              </a:rPr>
              <a:t>covered</a:t>
            </a:r>
            <a:r>
              <a:rPr dirty="0" sz="2500" spc="-55">
                <a:latin typeface="Constantia"/>
                <a:cs typeface="Constantia"/>
              </a:rPr>
              <a:t> </a:t>
            </a:r>
            <a:r>
              <a:rPr dirty="0" sz="2500">
                <a:latin typeface="Constantia"/>
                <a:cs typeface="Constantia"/>
              </a:rPr>
              <a:t>with</a:t>
            </a:r>
            <a:r>
              <a:rPr dirty="0" sz="2500" spc="-35">
                <a:latin typeface="Constantia"/>
                <a:cs typeface="Constantia"/>
              </a:rPr>
              <a:t> </a:t>
            </a:r>
            <a:r>
              <a:rPr dirty="0" sz="2500" spc="-20">
                <a:latin typeface="Constantia"/>
                <a:cs typeface="Constantia"/>
              </a:rPr>
              <a:t>hyaline</a:t>
            </a:r>
            <a:r>
              <a:rPr dirty="0" sz="2500" spc="-130">
                <a:latin typeface="Constantia"/>
                <a:cs typeface="Constantia"/>
              </a:rPr>
              <a:t> </a:t>
            </a:r>
            <a:r>
              <a:rPr dirty="0" sz="2500" spc="-10">
                <a:latin typeface="Constantia"/>
                <a:cs typeface="Constantia"/>
              </a:rPr>
              <a:t>cartilage.</a:t>
            </a:r>
            <a:endParaRPr sz="2500">
              <a:latin typeface="Constantia"/>
              <a:cs typeface="Constantia"/>
            </a:endParaRPr>
          </a:p>
          <a:p>
            <a:pPr marL="12700" marR="5080" indent="158115">
              <a:lnSpc>
                <a:spcPct val="170000"/>
              </a:lnSpc>
            </a:pPr>
            <a:r>
              <a:rPr dirty="0" sz="2500">
                <a:latin typeface="Constantia"/>
                <a:cs typeface="Constantia"/>
              </a:rPr>
              <a:t>**The</a:t>
            </a:r>
            <a:r>
              <a:rPr dirty="0" sz="2500" spc="-80">
                <a:latin typeface="Constantia"/>
                <a:cs typeface="Constantia"/>
              </a:rPr>
              <a:t> </a:t>
            </a:r>
            <a:r>
              <a:rPr dirty="0" sz="2500" spc="-25">
                <a:latin typeface="Constantia"/>
                <a:cs typeface="Constantia"/>
              </a:rPr>
              <a:t>two</a:t>
            </a:r>
            <a:r>
              <a:rPr dirty="0" sz="2500" spc="-95">
                <a:latin typeface="Constantia"/>
                <a:cs typeface="Constantia"/>
              </a:rPr>
              <a:t> </a:t>
            </a:r>
            <a:r>
              <a:rPr dirty="0" sz="2500" spc="-20">
                <a:latin typeface="Constantia"/>
                <a:cs typeface="Constantia"/>
              </a:rPr>
              <a:t>superior</a:t>
            </a:r>
            <a:r>
              <a:rPr dirty="0" sz="2500" spc="-120">
                <a:latin typeface="Constantia"/>
                <a:cs typeface="Constantia"/>
              </a:rPr>
              <a:t> </a:t>
            </a:r>
            <a:r>
              <a:rPr dirty="0" sz="2500" spc="-20">
                <a:latin typeface="Constantia"/>
                <a:cs typeface="Constantia"/>
              </a:rPr>
              <a:t>articular</a:t>
            </a:r>
            <a:r>
              <a:rPr dirty="0" sz="2500" spc="-105">
                <a:latin typeface="Constantia"/>
                <a:cs typeface="Constantia"/>
              </a:rPr>
              <a:t> </a:t>
            </a:r>
            <a:r>
              <a:rPr dirty="0" sz="2500" spc="-20">
                <a:latin typeface="Constantia"/>
                <a:cs typeface="Constantia"/>
              </a:rPr>
              <a:t>processes</a:t>
            </a:r>
            <a:r>
              <a:rPr dirty="0" sz="2500" spc="-90">
                <a:latin typeface="Constantia"/>
                <a:cs typeface="Constantia"/>
              </a:rPr>
              <a:t> </a:t>
            </a:r>
            <a:r>
              <a:rPr dirty="0" sz="2500">
                <a:latin typeface="Constantia"/>
                <a:cs typeface="Constantia"/>
              </a:rPr>
              <a:t>of </a:t>
            </a:r>
            <a:r>
              <a:rPr dirty="0" sz="2500" spc="-20">
                <a:latin typeface="Constantia"/>
                <a:cs typeface="Constantia"/>
              </a:rPr>
              <a:t>one</a:t>
            </a:r>
            <a:r>
              <a:rPr dirty="0" sz="2500" spc="-140">
                <a:latin typeface="Constantia"/>
                <a:cs typeface="Constantia"/>
              </a:rPr>
              <a:t> </a:t>
            </a:r>
            <a:r>
              <a:rPr dirty="0" sz="2500" spc="-10">
                <a:latin typeface="Constantia"/>
                <a:cs typeface="Constantia"/>
              </a:rPr>
              <a:t>vertebral arch</a:t>
            </a:r>
            <a:r>
              <a:rPr dirty="0" sz="2500" spc="-130">
                <a:latin typeface="Constantia"/>
                <a:cs typeface="Constantia"/>
              </a:rPr>
              <a:t> </a:t>
            </a:r>
            <a:r>
              <a:rPr dirty="0" sz="2500" spc="-20">
                <a:latin typeface="Constantia"/>
                <a:cs typeface="Constantia"/>
              </a:rPr>
              <a:t>articulate</a:t>
            </a:r>
            <a:r>
              <a:rPr dirty="0" sz="2500" spc="-114">
                <a:latin typeface="Constantia"/>
                <a:cs typeface="Constantia"/>
              </a:rPr>
              <a:t> </a:t>
            </a:r>
            <a:r>
              <a:rPr dirty="0" sz="2500">
                <a:latin typeface="Constantia"/>
                <a:cs typeface="Constantia"/>
              </a:rPr>
              <a:t>with</a:t>
            </a:r>
            <a:r>
              <a:rPr dirty="0" sz="2500" spc="-75">
                <a:latin typeface="Constantia"/>
                <a:cs typeface="Constantia"/>
              </a:rPr>
              <a:t> </a:t>
            </a:r>
            <a:r>
              <a:rPr dirty="0" sz="2500">
                <a:latin typeface="Constantia"/>
                <a:cs typeface="Constantia"/>
              </a:rPr>
              <a:t>the</a:t>
            </a:r>
            <a:r>
              <a:rPr dirty="0" sz="2500" spc="-105">
                <a:latin typeface="Constantia"/>
                <a:cs typeface="Constantia"/>
              </a:rPr>
              <a:t> </a:t>
            </a:r>
            <a:r>
              <a:rPr dirty="0" sz="2500">
                <a:latin typeface="Constantia"/>
                <a:cs typeface="Constantia"/>
              </a:rPr>
              <a:t>two</a:t>
            </a:r>
            <a:r>
              <a:rPr dirty="0" sz="2500" spc="-75">
                <a:latin typeface="Constantia"/>
                <a:cs typeface="Constantia"/>
              </a:rPr>
              <a:t> </a:t>
            </a:r>
            <a:r>
              <a:rPr dirty="0" sz="2500" spc="-20">
                <a:latin typeface="Constantia"/>
                <a:cs typeface="Constantia"/>
              </a:rPr>
              <a:t>inferior</a:t>
            </a:r>
            <a:r>
              <a:rPr dirty="0" sz="2500" spc="-135">
                <a:latin typeface="Constantia"/>
                <a:cs typeface="Constantia"/>
              </a:rPr>
              <a:t> </a:t>
            </a:r>
            <a:r>
              <a:rPr dirty="0" sz="2500" spc="-10">
                <a:latin typeface="Constantia"/>
                <a:cs typeface="Constantia"/>
              </a:rPr>
              <a:t>articular</a:t>
            </a:r>
            <a:r>
              <a:rPr dirty="0" sz="2500" spc="-110">
                <a:latin typeface="Constantia"/>
                <a:cs typeface="Constantia"/>
              </a:rPr>
              <a:t> </a:t>
            </a:r>
            <a:r>
              <a:rPr dirty="0" sz="2500" spc="-20">
                <a:latin typeface="Constantia"/>
                <a:cs typeface="Constantia"/>
              </a:rPr>
              <a:t>processes</a:t>
            </a:r>
            <a:r>
              <a:rPr dirty="0" sz="2500" spc="-120">
                <a:latin typeface="Constantia"/>
                <a:cs typeface="Constantia"/>
              </a:rPr>
              <a:t> </a:t>
            </a:r>
            <a:r>
              <a:rPr dirty="0" sz="2500" spc="-25">
                <a:latin typeface="Constantia"/>
                <a:cs typeface="Constantia"/>
              </a:rPr>
              <a:t>of </a:t>
            </a:r>
            <a:r>
              <a:rPr dirty="0" sz="2500">
                <a:latin typeface="Constantia"/>
                <a:cs typeface="Constantia"/>
              </a:rPr>
              <a:t>the</a:t>
            </a:r>
            <a:r>
              <a:rPr dirty="0" sz="2500" spc="-160">
                <a:latin typeface="Constantia"/>
                <a:cs typeface="Constantia"/>
              </a:rPr>
              <a:t> </a:t>
            </a:r>
            <a:r>
              <a:rPr dirty="0" sz="2500" spc="-20">
                <a:latin typeface="Constantia"/>
                <a:cs typeface="Constantia"/>
              </a:rPr>
              <a:t>arch</a:t>
            </a:r>
            <a:r>
              <a:rPr dirty="0" sz="2500" spc="-135">
                <a:latin typeface="Constantia"/>
                <a:cs typeface="Constantia"/>
              </a:rPr>
              <a:t> </a:t>
            </a:r>
            <a:r>
              <a:rPr dirty="0" sz="2500">
                <a:latin typeface="Constantia"/>
                <a:cs typeface="Constantia"/>
              </a:rPr>
              <a:t>above,</a:t>
            </a:r>
            <a:r>
              <a:rPr dirty="0" sz="2500" spc="-150">
                <a:latin typeface="Constantia"/>
                <a:cs typeface="Constantia"/>
              </a:rPr>
              <a:t> </a:t>
            </a:r>
            <a:r>
              <a:rPr dirty="0" sz="2500">
                <a:latin typeface="Constantia"/>
                <a:cs typeface="Constantia"/>
              </a:rPr>
              <a:t>forming</a:t>
            </a:r>
            <a:r>
              <a:rPr dirty="0" sz="2500" spc="-80">
                <a:latin typeface="Constantia"/>
                <a:cs typeface="Constantia"/>
              </a:rPr>
              <a:t> </a:t>
            </a:r>
            <a:r>
              <a:rPr dirty="0" sz="2500" spc="-25">
                <a:latin typeface="Constantia"/>
                <a:cs typeface="Constantia"/>
              </a:rPr>
              <a:t>two</a:t>
            </a:r>
            <a:r>
              <a:rPr dirty="0" sz="2500" spc="-130">
                <a:latin typeface="Constantia"/>
                <a:cs typeface="Constantia"/>
              </a:rPr>
              <a:t> </a:t>
            </a:r>
            <a:r>
              <a:rPr dirty="0" sz="2500">
                <a:latin typeface="Constantia"/>
                <a:cs typeface="Constantia"/>
              </a:rPr>
              <a:t>synovial</a:t>
            </a:r>
            <a:r>
              <a:rPr dirty="0" sz="2500" spc="-65">
                <a:latin typeface="Constantia"/>
                <a:cs typeface="Constantia"/>
              </a:rPr>
              <a:t> </a:t>
            </a:r>
            <a:r>
              <a:rPr dirty="0" sz="2500" spc="-10">
                <a:latin typeface="Constantia"/>
                <a:cs typeface="Constantia"/>
              </a:rPr>
              <a:t>joints.</a:t>
            </a:r>
            <a:endParaRPr sz="25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35940" y="571982"/>
            <a:ext cx="8474710" cy="60502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58115">
              <a:lnSpc>
                <a:spcPct val="150000"/>
              </a:lnSpc>
              <a:spcBef>
                <a:spcPts val="100"/>
              </a:spcBef>
            </a:pPr>
            <a:r>
              <a:rPr dirty="0" sz="2600">
                <a:latin typeface="Constantia"/>
                <a:cs typeface="Constantia"/>
              </a:rPr>
              <a:t>The</a:t>
            </a:r>
            <a:r>
              <a:rPr dirty="0" sz="2600" spc="-14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pedicles</a:t>
            </a:r>
            <a:r>
              <a:rPr dirty="0" sz="2600" spc="-140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are</a:t>
            </a:r>
            <a:r>
              <a:rPr dirty="0" sz="2600" spc="-75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notched</a:t>
            </a:r>
            <a:r>
              <a:rPr dirty="0" sz="2600" spc="-10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on</a:t>
            </a:r>
            <a:r>
              <a:rPr dirty="0" sz="2600" spc="-95">
                <a:latin typeface="Constantia"/>
                <a:cs typeface="Constantia"/>
              </a:rPr>
              <a:t> </a:t>
            </a:r>
            <a:r>
              <a:rPr dirty="0" sz="2600" spc="-20">
                <a:latin typeface="Constantia"/>
                <a:cs typeface="Constantia"/>
              </a:rPr>
              <a:t>their</a:t>
            </a:r>
            <a:r>
              <a:rPr dirty="0" sz="2600" spc="-140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superior</a:t>
            </a:r>
            <a:r>
              <a:rPr dirty="0" sz="2600" spc="-17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and</a:t>
            </a:r>
            <a:r>
              <a:rPr dirty="0" sz="2600" spc="-35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Inferior </a:t>
            </a:r>
            <a:r>
              <a:rPr dirty="0" sz="2600">
                <a:latin typeface="Constantia"/>
                <a:cs typeface="Constantia"/>
              </a:rPr>
              <a:t>borders,</a:t>
            </a:r>
            <a:r>
              <a:rPr dirty="0" sz="2600" spc="-60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forming</a:t>
            </a:r>
            <a:r>
              <a:rPr dirty="0" sz="2600" spc="-50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the</a:t>
            </a:r>
            <a:r>
              <a:rPr dirty="0" sz="2600" spc="-130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superior</a:t>
            </a:r>
            <a:r>
              <a:rPr dirty="0" sz="2600" spc="-16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and</a:t>
            </a:r>
            <a:r>
              <a:rPr dirty="0" sz="2600" spc="-25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inferior</a:t>
            </a:r>
            <a:r>
              <a:rPr dirty="0" sz="2600" spc="-150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Vertebral notches.</a:t>
            </a:r>
            <a:r>
              <a:rPr dirty="0" sz="2600" spc="-60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On</a:t>
            </a:r>
            <a:r>
              <a:rPr dirty="0" sz="2600" spc="-130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each</a:t>
            </a:r>
            <a:r>
              <a:rPr dirty="0" sz="2600" spc="-10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side,</a:t>
            </a:r>
            <a:r>
              <a:rPr dirty="0" sz="2600" spc="-4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the</a:t>
            </a:r>
            <a:r>
              <a:rPr dirty="0" sz="2600" spc="-140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superior</a:t>
            </a:r>
            <a:r>
              <a:rPr dirty="0" sz="2600" spc="-130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notch</a:t>
            </a:r>
            <a:r>
              <a:rPr dirty="0" sz="2600" spc="-12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of</a:t>
            </a:r>
            <a:r>
              <a:rPr dirty="0" sz="2600" spc="-45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one</a:t>
            </a:r>
            <a:r>
              <a:rPr dirty="0" sz="2600" spc="-155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vertebra </a:t>
            </a:r>
            <a:r>
              <a:rPr dirty="0" sz="2600">
                <a:latin typeface="Constantia"/>
                <a:cs typeface="Constantia"/>
              </a:rPr>
              <a:t>and</a:t>
            </a:r>
            <a:r>
              <a:rPr dirty="0" sz="2600" spc="-60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the</a:t>
            </a:r>
            <a:r>
              <a:rPr dirty="0" sz="2600" spc="-7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inferior</a:t>
            </a:r>
            <a:r>
              <a:rPr dirty="0" sz="2600" spc="-80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notch</a:t>
            </a:r>
            <a:r>
              <a:rPr dirty="0" sz="2600" spc="-130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of</a:t>
            </a:r>
            <a:r>
              <a:rPr dirty="0" sz="2600" spc="-40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an</a:t>
            </a:r>
            <a:r>
              <a:rPr dirty="0" sz="2600" spc="-120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adjacent</a:t>
            </a:r>
            <a:r>
              <a:rPr dirty="0" sz="2600" spc="-160">
                <a:latin typeface="Constantia"/>
                <a:cs typeface="Constantia"/>
              </a:rPr>
              <a:t> </a:t>
            </a:r>
            <a:r>
              <a:rPr dirty="0" sz="2600" spc="-25">
                <a:latin typeface="Constantia"/>
                <a:cs typeface="Constantia"/>
              </a:rPr>
              <a:t>vertebra</a:t>
            </a:r>
            <a:r>
              <a:rPr dirty="0" sz="2600" spc="-110">
                <a:latin typeface="Constantia"/>
                <a:cs typeface="Constantia"/>
              </a:rPr>
              <a:t> </a:t>
            </a:r>
            <a:r>
              <a:rPr dirty="0" sz="2600" spc="-25">
                <a:latin typeface="Constantia"/>
                <a:cs typeface="Constantia"/>
              </a:rPr>
              <a:t>together</a:t>
            </a:r>
            <a:r>
              <a:rPr dirty="0" sz="2600" spc="-140">
                <a:latin typeface="Constantia"/>
                <a:cs typeface="Constantia"/>
              </a:rPr>
              <a:t> </a:t>
            </a:r>
            <a:r>
              <a:rPr dirty="0" sz="2600" spc="-20">
                <a:latin typeface="Constantia"/>
                <a:cs typeface="Constantia"/>
              </a:rPr>
              <a:t>form </a:t>
            </a:r>
            <a:r>
              <a:rPr dirty="0" sz="2600">
                <a:latin typeface="Constantia"/>
                <a:cs typeface="Constantia"/>
              </a:rPr>
              <a:t>an</a:t>
            </a:r>
            <a:r>
              <a:rPr dirty="0" sz="2600" spc="-100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intervertebral</a:t>
            </a:r>
            <a:r>
              <a:rPr dirty="0" sz="2600" spc="-85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foramen.</a:t>
            </a:r>
            <a:endParaRPr sz="2600">
              <a:latin typeface="Constantia"/>
              <a:cs typeface="Constantia"/>
            </a:endParaRPr>
          </a:p>
          <a:p>
            <a:pPr marL="12700" marR="304800" indent="158115">
              <a:lnSpc>
                <a:spcPct val="150000"/>
              </a:lnSpc>
              <a:spcBef>
                <a:spcPts val="625"/>
              </a:spcBef>
            </a:pPr>
            <a:r>
              <a:rPr dirty="0" sz="2600">
                <a:latin typeface="Constantia"/>
                <a:cs typeface="Constantia"/>
              </a:rPr>
              <a:t>These</a:t>
            </a:r>
            <a:r>
              <a:rPr dirty="0" sz="2600" spc="-110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foramina,</a:t>
            </a:r>
            <a:r>
              <a:rPr dirty="0" sz="2600" spc="-40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in</a:t>
            </a:r>
            <a:r>
              <a:rPr dirty="0" sz="2600" spc="-150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an</a:t>
            </a:r>
            <a:r>
              <a:rPr dirty="0" sz="2600" spc="-140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articulated</a:t>
            </a:r>
            <a:r>
              <a:rPr dirty="0" sz="2600" spc="-125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skeleton,</a:t>
            </a:r>
            <a:r>
              <a:rPr dirty="0" sz="2600" spc="-120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serve</a:t>
            </a:r>
            <a:r>
              <a:rPr dirty="0" sz="2600" spc="-140">
                <a:latin typeface="Constantia"/>
                <a:cs typeface="Constantia"/>
              </a:rPr>
              <a:t> </a:t>
            </a:r>
            <a:r>
              <a:rPr dirty="0" sz="2600" spc="-25">
                <a:latin typeface="Constantia"/>
                <a:cs typeface="Constantia"/>
              </a:rPr>
              <a:t>to </a:t>
            </a:r>
            <a:r>
              <a:rPr dirty="0" sz="2600" spc="-10">
                <a:latin typeface="Constantia"/>
                <a:cs typeface="Constantia"/>
              </a:rPr>
              <a:t>transmit</a:t>
            </a:r>
            <a:r>
              <a:rPr dirty="0" sz="2600" spc="-13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the</a:t>
            </a:r>
            <a:r>
              <a:rPr dirty="0" sz="2600" spc="-13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spinal</a:t>
            </a:r>
            <a:r>
              <a:rPr dirty="0" sz="2600" spc="-20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nerves</a:t>
            </a:r>
            <a:r>
              <a:rPr dirty="0" sz="2600" spc="-13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and</a:t>
            </a:r>
            <a:r>
              <a:rPr dirty="0" sz="2600" spc="-2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blood</a:t>
            </a:r>
            <a:r>
              <a:rPr dirty="0" sz="2600" spc="-120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vessels.</a:t>
            </a:r>
            <a:r>
              <a:rPr dirty="0" sz="2600" spc="-105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The</a:t>
            </a:r>
            <a:r>
              <a:rPr dirty="0" sz="2600" spc="-145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anterior </a:t>
            </a:r>
            <a:r>
              <a:rPr dirty="0" sz="2600">
                <a:latin typeface="Constantia"/>
                <a:cs typeface="Constantia"/>
              </a:rPr>
              <a:t>and</a:t>
            </a:r>
            <a:r>
              <a:rPr dirty="0" sz="2600" spc="-65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posterior</a:t>
            </a:r>
            <a:r>
              <a:rPr dirty="0" sz="2600" spc="-110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nerve</a:t>
            </a:r>
            <a:r>
              <a:rPr dirty="0" sz="2600" spc="-120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roots</a:t>
            </a:r>
            <a:r>
              <a:rPr dirty="0" sz="2600" spc="-13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of</a:t>
            </a:r>
            <a:r>
              <a:rPr dirty="0" sz="2600" spc="-40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a</a:t>
            </a:r>
            <a:r>
              <a:rPr dirty="0" sz="2600" spc="-12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spinal</a:t>
            </a:r>
            <a:r>
              <a:rPr dirty="0" sz="2600" spc="-15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nerve</a:t>
            </a:r>
            <a:r>
              <a:rPr dirty="0" sz="2600" spc="-125">
                <a:latin typeface="Constantia"/>
                <a:cs typeface="Constantia"/>
              </a:rPr>
              <a:t> </a:t>
            </a:r>
            <a:r>
              <a:rPr dirty="0" sz="2600" spc="-20">
                <a:latin typeface="Constantia"/>
                <a:cs typeface="Constantia"/>
              </a:rPr>
              <a:t>unite</a:t>
            </a:r>
            <a:r>
              <a:rPr dirty="0" sz="2600" spc="-150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within </a:t>
            </a:r>
            <a:r>
              <a:rPr dirty="0" sz="2600">
                <a:latin typeface="Constantia"/>
                <a:cs typeface="Constantia"/>
              </a:rPr>
              <a:t>these</a:t>
            </a:r>
            <a:r>
              <a:rPr dirty="0" sz="2600" spc="-110">
                <a:latin typeface="Constantia"/>
                <a:cs typeface="Constantia"/>
              </a:rPr>
              <a:t> </a:t>
            </a:r>
            <a:r>
              <a:rPr dirty="0" sz="2600" spc="-20">
                <a:latin typeface="Constantia"/>
                <a:cs typeface="Constantia"/>
              </a:rPr>
              <a:t>foramina</a:t>
            </a:r>
            <a:r>
              <a:rPr dirty="0" sz="2600" spc="-13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with</a:t>
            </a:r>
            <a:r>
              <a:rPr dirty="0" sz="2600" spc="-80">
                <a:latin typeface="Constantia"/>
                <a:cs typeface="Constantia"/>
              </a:rPr>
              <a:t> </a:t>
            </a:r>
            <a:r>
              <a:rPr dirty="0" sz="2600" spc="-20">
                <a:latin typeface="Constantia"/>
                <a:cs typeface="Constantia"/>
              </a:rPr>
              <a:t>their</a:t>
            </a:r>
            <a:r>
              <a:rPr dirty="0" sz="2600" spc="-165">
                <a:latin typeface="Constantia"/>
                <a:cs typeface="Constantia"/>
              </a:rPr>
              <a:t> </a:t>
            </a:r>
            <a:r>
              <a:rPr dirty="0" sz="2600" spc="-30">
                <a:latin typeface="Constantia"/>
                <a:cs typeface="Constantia"/>
              </a:rPr>
              <a:t>coverings</a:t>
            </a:r>
            <a:r>
              <a:rPr dirty="0" sz="2600" spc="-13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of</a:t>
            </a:r>
            <a:r>
              <a:rPr dirty="0" sz="2600" spc="-3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dura</a:t>
            </a:r>
            <a:r>
              <a:rPr dirty="0" sz="2600" spc="-9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to</a:t>
            </a:r>
            <a:r>
              <a:rPr dirty="0" sz="2600" spc="-110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form</a:t>
            </a:r>
            <a:r>
              <a:rPr dirty="0" sz="2600" spc="-80">
                <a:latin typeface="Constantia"/>
                <a:cs typeface="Constantia"/>
              </a:rPr>
              <a:t> </a:t>
            </a:r>
            <a:r>
              <a:rPr dirty="0" sz="2600" spc="-25">
                <a:latin typeface="Constantia"/>
                <a:cs typeface="Constantia"/>
              </a:rPr>
              <a:t>the </a:t>
            </a:r>
            <a:r>
              <a:rPr dirty="0" sz="2600">
                <a:latin typeface="Constantia"/>
                <a:cs typeface="Constantia"/>
              </a:rPr>
              <a:t>segmental</a:t>
            </a:r>
            <a:r>
              <a:rPr dirty="0" sz="2600" spc="-10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spinal</a:t>
            </a:r>
            <a:r>
              <a:rPr dirty="0" sz="2600" spc="-20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nerves.</a:t>
            </a:r>
            <a:endParaRPr sz="26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26338" rIns="0" bIns="0" rtlCol="0" vert="horz">
            <a:spAutoFit/>
          </a:bodyPr>
          <a:lstStyle/>
          <a:p>
            <a:pPr marL="127000">
              <a:lnSpc>
                <a:spcPct val="100000"/>
              </a:lnSpc>
              <a:spcBef>
                <a:spcPts val="105"/>
              </a:spcBef>
            </a:pPr>
            <a:r>
              <a:rPr dirty="0" spc="-10"/>
              <a:t>Characteristics</a:t>
            </a:r>
            <a:r>
              <a:rPr dirty="0" spc="-90"/>
              <a:t> </a:t>
            </a:r>
            <a:r>
              <a:rPr dirty="0"/>
              <a:t>of</a:t>
            </a:r>
            <a:r>
              <a:rPr dirty="0" spc="-45"/>
              <a:t> </a:t>
            </a:r>
            <a:r>
              <a:rPr dirty="0"/>
              <a:t>a</a:t>
            </a:r>
            <a:r>
              <a:rPr dirty="0" spc="-45"/>
              <a:t> </a:t>
            </a:r>
            <a:r>
              <a:rPr dirty="0" spc="-10"/>
              <a:t>Typical</a:t>
            </a:r>
            <a:r>
              <a:rPr dirty="0" spc="-50"/>
              <a:t> </a:t>
            </a:r>
            <a:r>
              <a:rPr dirty="0"/>
              <a:t>Cervical</a:t>
            </a:r>
            <a:r>
              <a:rPr dirty="0" spc="-45"/>
              <a:t> </a:t>
            </a:r>
            <a:r>
              <a:rPr dirty="0" spc="-10"/>
              <a:t>Vertebra: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71089" y="2828289"/>
            <a:ext cx="4401693" cy="260324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958342"/>
            <a:ext cx="8277225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 b="0">
                <a:latin typeface="Calibri"/>
                <a:cs typeface="Calibri"/>
              </a:rPr>
              <a:t>Typical</a:t>
            </a:r>
            <a:r>
              <a:rPr dirty="0" sz="2800" spc="-75" b="0">
                <a:latin typeface="Calibri"/>
                <a:cs typeface="Calibri"/>
              </a:rPr>
              <a:t> </a:t>
            </a:r>
            <a:r>
              <a:rPr dirty="0" sz="2800" b="0">
                <a:latin typeface="Calibri"/>
                <a:cs typeface="Calibri"/>
              </a:rPr>
              <a:t>cervical</a:t>
            </a:r>
            <a:r>
              <a:rPr dirty="0" sz="2800" spc="-80" b="0">
                <a:latin typeface="Calibri"/>
                <a:cs typeface="Calibri"/>
              </a:rPr>
              <a:t> </a:t>
            </a:r>
            <a:r>
              <a:rPr dirty="0" sz="2800" spc="-10" b="0">
                <a:latin typeface="Calibri"/>
                <a:cs typeface="Calibri"/>
              </a:rPr>
              <a:t>vertebra</a:t>
            </a:r>
            <a:r>
              <a:rPr dirty="0" sz="2800" spc="-85" b="0">
                <a:latin typeface="Calibri"/>
                <a:cs typeface="Calibri"/>
              </a:rPr>
              <a:t> </a:t>
            </a:r>
            <a:r>
              <a:rPr dirty="0" sz="2800" b="0">
                <a:latin typeface="Calibri"/>
                <a:cs typeface="Calibri"/>
              </a:rPr>
              <a:t>has</a:t>
            </a:r>
            <a:r>
              <a:rPr dirty="0" sz="2800" spc="-70" b="0">
                <a:latin typeface="Calibri"/>
                <a:cs typeface="Calibri"/>
              </a:rPr>
              <a:t> </a:t>
            </a:r>
            <a:r>
              <a:rPr dirty="0" sz="2800" b="0">
                <a:latin typeface="Calibri"/>
                <a:cs typeface="Calibri"/>
              </a:rPr>
              <a:t>the</a:t>
            </a:r>
            <a:r>
              <a:rPr dirty="0" sz="2800" spc="-80" b="0">
                <a:latin typeface="Calibri"/>
                <a:cs typeface="Calibri"/>
              </a:rPr>
              <a:t> </a:t>
            </a:r>
            <a:r>
              <a:rPr dirty="0" sz="2800" b="0">
                <a:latin typeface="Calibri"/>
                <a:cs typeface="Calibri"/>
              </a:rPr>
              <a:t>following</a:t>
            </a:r>
            <a:r>
              <a:rPr dirty="0" sz="2800" spc="-85" b="0">
                <a:latin typeface="Calibri"/>
                <a:cs typeface="Calibri"/>
              </a:rPr>
              <a:t> </a:t>
            </a:r>
            <a:r>
              <a:rPr dirty="0" sz="2800" spc="-10" b="0">
                <a:latin typeface="Calibri"/>
                <a:cs typeface="Calibri"/>
              </a:rPr>
              <a:t>characteristics: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669747" y="1586209"/>
            <a:ext cx="7477759" cy="41592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50100"/>
              </a:lnSpc>
              <a:spcBef>
                <a:spcPts val="95"/>
              </a:spcBef>
            </a:pPr>
            <a:r>
              <a:rPr dirty="0" sz="2400">
                <a:latin typeface="Times New Roman"/>
                <a:cs typeface="Times New Roman"/>
              </a:rPr>
              <a:t>■■</a:t>
            </a:r>
            <a:r>
              <a:rPr dirty="0" sz="2400" spc="-60">
                <a:latin typeface="Times New Roman"/>
                <a:cs typeface="Times New Roman"/>
              </a:rPr>
              <a:t> </a:t>
            </a:r>
            <a:r>
              <a:rPr dirty="0" sz="2400">
                <a:latin typeface="Constantia"/>
                <a:cs typeface="Constantia"/>
              </a:rPr>
              <a:t>The</a:t>
            </a:r>
            <a:r>
              <a:rPr dirty="0" sz="2400" spc="-100">
                <a:latin typeface="Constantia"/>
                <a:cs typeface="Constantia"/>
              </a:rPr>
              <a:t> </a:t>
            </a:r>
            <a:r>
              <a:rPr dirty="0" sz="2400" spc="-20">
                <a:latin typeface="Constantia"/>
                <a:cs typeface="Constantia"/>
              </a:rPr>
              <a:t>transverse</a:t>
            </a:r>
            <a:r>
              <a:rPr dirty="0" sz="2400" spc="-90">
                <a:latin typeface="Constantia"/>
                <a:cs typeface="Constantia"/>
              </a:rPr>
              <a:t> </a:t>
            </a:r>
            <a:r>
              <a:rPr dirty="0" sz="2400" spc="-20">
                <a:latin typeface="Constantia"/>
                <a:cs typeface="Constantia"/>
              </a:rPr>
              <a:t>processes</a:t>
            </a:r>
            <a:r>
              <a:rPr dirty="0" sz="2400" spc="-8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possess</a:t>
            </a:r>
            <a:r>
              <a:rPr dirty="0" sz="2400" spc="-10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a</a:t>
            </a:r>
            <a:r>
              <a:rPr dirty="0" sz="2400" spc="-8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foramen </a:t>
            </a:r>
            <a:r>
              <a:rPr dirty="0" sz="2400" spc="-20">
                <a:latin typeface="Constantia"/>
                <a:cs typeface="Constantia"/>
              </a:rPr>
              <a:t>transversarium</a:t>
            </a:r>
            <a:r>
              <a:rPr dirty="0" sz="2400" spc="-55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for</a:t>
            </a:r>
            <a:r>
              <a:rPr dirty="0" sz="2400" spc="-11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the</a:t>
            </a:r>
            <a:r>
              <a:rPr dirty="0" sz="2400" spc="-105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passage</a:t>
            </a:r>
            <a:r>
              <a:rPr dirty="0" sz="2400" spc="-114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of</a:t>
            </a:r>
            <a:r>
              <a:rPr dirty="0" sz="2400" spc="3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the</a:t>
            </a:r>
            <a:r>
              <a:rPr dirty="0" sz="2400" spc="-140">
                <a:latin typeface="Constantia"/>
                <a:cs typeface="Constantia"/>
              </a:rPr>
              <a:t> </a:t>
            </a:r>
            <a:r>
              <a:rPr dirty="0" sz="2400" spc="-25">
                <a:latin typeface="Constantia"/>
                <a:cs typeface="Constantia"/>
              </a:rPr>
              <a:t>vertebral</a:t>
            </a:r>
            <a:r>
              <a:rPr dirty="0" sz="2400" spc="-6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artery</a:t>
            </a:r>
            <a:r>
              <a:rPr dirty="0" sz="2400" spc="-125">
                <a:latin typeface="Constantia"/>
                <a:cs typeface="Constantia"/>
              </a:rPr>
              <a:t> </a:t>
            </a:r>
            <a:r>
              <a:rPr dirty="0" sz="2400" spc="-25">
                <a:latin typeface="Constantia"/>
                <a:cs typeface="Constantia"/>
              </a:rPr>
              <a:t>and</a:t>
            </a:r>
            <a:endParaRPr sz="2400">
              <a:latin typeface="Constantia"/>
              <a:cs typeface="Constantia"/>
            </a:endParaRPr>
          </a:p>
          <a:p>
            <a:pPr marL="12700" marR="304165">
              <a:lnSpc>
                <a:spcPct val="150000"/>
              </a:lnSpc>
              <a:spcBef>
                <a:spcPts val="575"/>
              </a:spcBef>
            </a:pPr>
            <a:r>
              <a:rPr dirty="0" sz="2400" spc="-10">
                <a:latin typeface="Constantia"/>
                <a:cs typeface="Constantia"/>
              </a:rPr>
              <a:t>veins</a:t>
            </a:r>
            <a:r>
              <a:rPr dirty="0" sz="2400" spc="-105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(note</a:t>
            </a:r>
            <a:r>
              <a:rPr dirty="0" sz="2400" spc="-10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that</a:t>
            </a:r>
            <a:r>
              <a:rPr dirty="0" sz="2400" spc="-12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the</a:t>
            </a:r>
            <a:r>
              <a:rPr dirty="0" sz="2400" spc="-150">
                <a:latin typeface="Constantia"/>
                <a:cs typeface="Constantia"/>
              </a:rPr>
              <a:t> </a:t>
            </a:r>
            <a:r>
              <a:rPr dirty="0" sz="2400" spc="-20">
                <a:latin typeface="Constantia"/>
                <a:cs typeface="Constantia"/>
              </a:rPr>
              <a:t>vertebral</a:t>
            </a:r>
            <a:r>
              <a:rPr dirty="0" sz="2400" spc="-10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artery</a:t>
            </a:r>
            <a:r>
              <a:rPr dirty="0" sz="2400" spc="-13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passes</a:t>
            </a:r>
            <a:r>
              <a:rPr dirty="0" sz="2400" spc="-11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through</a:t>
            </a:r>
            <a:r>
              <a:rPr dirty="0" sz="2400" spc="-110">
                <a:latin typeface="Constantia"/>
                <a:cs typeface="Constantia"/>
              </a:rPr>
              <a:t> </a:t>
            </a:r>
            <a:r>
              <a:rPr dirty="0" sz="2400" spc="-25">
                <a:latin typeface="Constantia"/>
                <a:cs typeface="Constantia"/>
              </a:rPr>
              <a:t>the transverse</a:t>
            </a:r>
            <a:r>
              <a:rPr dirty="0" sz="2400" spc="-125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processes</a:t>
            </a:r>
            <a:r>
              <a:rPr dirty="0" sz="2400" spc="-6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C1</a:t>
            </a:r>
            <a:r>
              <a:rPr dirty="0" sz="2400" spc="-7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to</a:t>
            </a:r>
            <a:r>
              <a:rPr dirty="0" sz="2400" spc="-8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6</a:t>
            </a:r>
            <a:r>
              <a:rPr dirty="0" sz="2400" spc="-9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and</a:t>
            </a:r>
            <a:r>
              <a:rPr dirty="0" sz="2400" spc="-4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not</a:t>
            </a:r>
            <a:r>
              <a:rPr dirty="0" sz="2400" spc="-10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through</a:t>
            </a:r>
            <a:r>
              <a:rPr dirty="0" sz="2400" spc="-70">
                <a:latin typeface="Constantia"/>
                <a:cs typeface="Constantia"/>
              </a:rPr>
              <a:t> </a:t>
            </a:r>
            <a:r>
              <a:rPr dirty="0" sz="2400" spc="-20">
                <a:latin typeface="Constantia"/>
                <a:cs typeface="Constantia"/>
              </a:rPr>
              <a:t>C7).</a:t>
            </a:r>
            <a:endParaRPr sz="24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2020"/>
              </a:spcBef>
            </a:pPr>
            <a:r>
              <a:rPr dirty="0" sz="2400">
                <a:latin typeface="Times New Roman"/>
                <a:cs typeface="Times New Roman"/>
              </a:rPr>
              <a:t>■■</a:t>
            </a:r>
            <a:r>
              <a:rPr dirty="0" sz="2400" spc="-70">
                <a:latin typeface="Times New Roman"/>
                <a:cs typeface="Times New Roman"/>
              </a:rPr>
              <a:t> </a:t>
            </a:r>
            <a:r>
              <a:rPr dirty="0" sz="2400">
                <a:latin typeface="Constantia"/>
                <a:cs typeface="Constantia"/>
              </a:rPr>
              <a:t>The</a:t>
            </a:r>
            <a:r>
              <a:rPr dirty="0" sz="2400" spc="-13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spines</a:t>
            </a:r>
            <a:r>
              <a:rPr dirty="0" sz="2400" spc="-125">
                <a:latin typeface="Constantia"/>
                <a:cs typeface="Constantia"/>
              </a:rPr>
              <a:t> </a:t>
            </a:r>
            <a:r>
              <a:rPr dirty="0" sz="2400" spc="-20">
                <a:latin typeface="Constantia"/>
                <a:cs typeface="Constantia"/>
              </a:rPr>
              <a:t>are</a:t>
            </a:r>
            <a:r>
              <a:rPr dirty="0" sz="2400" spc="-12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small</a:t>
            </a:r>
            <a:r>
              <a:rPr dirty="0" sz="2400" spc="-7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and</a:t>
            </a:r>
            <a:r>
              <a:rPr dirty="0" sz="2400" spc="-25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bifid.</a:t>
            </a:r>
            <a:endParaRPr sz="24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2014"/>
              </a:spcBef>
            </a:pPr>
            <a:r>
              <a:rPr dirty="0" sz="2400">
                <a:latin typeface="Times New Roman"/>
                <a:cs typeface="Times New Roman"/>
              </a:rPr>
              <a:t>■■</a:t>
            </a:r>
            <a:r>
              <a:rPr dirty="0" sz="2400" spc="-90">
                <a:latin typeface="Times New Roman"/>
                <a:cs typeface="Times New Roman"/>
              </a:rPr>
              <a:t> </a:t>
            </a:r>
            <a:r>
              <a:rPr dirty="0" sz="2400">
                <a:latin typeface="Constantia"/>
                <a:cs typeface="Constantia"/>
              </a:rPr>
              <a:t>The</a:t>
            </a:r>
            <a:r>
              <a:rPr dirty="0" sz="2400" spc="-10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body</a:t>
            </a:r>
            <a:r>
              <a:rPr dirty="0" sz="2400" spc="-8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is</a:t>
            </a:r>
            <a:r>
              <a:rPr dirty="0" sz="2400" spc="-14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small</a:t>
            </a:r>
            <a:r>
              <a:rPr dirty="0" sz="2400" spc="-9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and</a:t>
            </a:r>
            <a:r>
              <a:rPr dirty="0" sz="2400" spc="-4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broad</a:t>
            </a:r>
            <a:r>
              <a:rPr dirty="0" sz="2400" spc="-4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from</a:t>
            </a:r>
            <a:r>
              <a:rPr dirty="0" sz="2400" spc="-13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side</a:t>
            </a:r>
            <a:r>
              <a:rPr dirty="0" sz="2400" spc="-12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to</a:t>
            </a:r>
            <a:r>
              <a:rPr dirty="0" sz="2400" spc="-135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side.</a:t>
            </a:r>
            <a:endParaRPr sz="24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2020"/>
              </a:spcBef>
            </a:pPr>
            <a:r>
              <a:rPr dirty="0" sz="2400">
                <a:latin typeface="Times New Roman"/>
                <a:cs typeface="Times New Roman"/>
              </a:rPr>
              <a:t>■■</a:t>
            </a:r>
            <a:r>
              <a:rPr dirty="0" sz="2400" spc="-95">
                <a:latin typeface="Times New Roman"/>
                <a:cs typeface="Times New Roman"/>
              </a:rPr>
              <a:t> </a:t>
            </a:r>
            <a:r>
              <a:rPr dirty="0" sz="2400">
                <a:latin typeface="Constantia"/>
                <a:cs typeface="Constantia"/>
              </a:rPr>
              <a:t>The</a:t>
            </a:r>
            <a:r>
              <a:rPr dirty="0" sz="2400" spc="-150">
                <a:latin typeface="Constantia"/>
                <a:cs typeface="Constantia"/>
              </a:rPr>
              <a:t> </a:t>
            </a:r>
            <a:r>
              <a:rPr dirty="0" sz="2400" spc="-20">
                <a:latin typeface="Constantia"/>
                <a:cs typeface="Constantia"/>
              </a:rPr>
              <a:t>vertebral</a:t>
            </a:r>
            <a:r>
              <a:rPr dirty="0" sz="2400" spc="-4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foramen</a:t>
            </a:r>
            <a:r>
              <a:rPr dirty="0" sz="2400" spc="-7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is</a:t>
            </a:r>
            <a:r>
              <a:rPr dirty="0" sz="2400" spc="-85">
                <a:latin typeface="Constantia"/>
                <a:cs typeface="Constantia"/>
              </a:rPr>
              <a:t> </a:t>
            </a:r>
            <a:r>
              <a:rPr dirty="0" sz="2400" spc="-30">
                <a:latin typeface="Constantia"/>
                <a:cs typeface="Constantia"/>
              </a:rPr>
              <a:t>large</a:t>
            </a:r>
            <a:r>
              <a:rPr dirty="0" sz="2400" spc="-12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and</a:t>
            </a:r>
            <a:r>
              <a:rPr dirty="0" sz="2400" spc="-5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triangular</a:t>
            </a:r>
            <a:endParaRPr sz="24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22199" rIns="0" bIns="0" rtlCol="0" vert="horz">
            <a:spAutoFit/>
          </a:bodyPr>
          <a:lstStyle/>
          <a:p>
            <a:pPr marL="127000">
              <a:lnSpc>
                <a:spcPct val="100000"/>
              </a:lnSpc>
              <a:spcBef>
                <a:spcPts val="100"/>
              </a:spcBef>
            </a:pPr>
            <a:r>
              <a:rPr dirty="0" u="sng" sz="3600" spc="-25">
                <a:solidFill>
                  <a:srgbClr val="04607A"/>
                </a:solidFill>
                <a:uFill>
                  <a:solidFill>
                    <a:srgbClr val="04607A"/>
                  </a:solidFill>
                </a:uFill>
              </a:rPr>
              <a:t>Non-</a:t>
            </a:r>
            <a:r>
              <a:rPr dirty="0" u="sng" sz="3600">
                <a:solidFill>
                  <a:srgbClr val="04607A"/>
                </a:solidFill>
                <a:uFill>
                  <a:solidFill>
                    <a:srgbClr val="04607A"/>
                  </a:solidFill>
                </a:uFill>
              </a:rPr>
              <a:t>typical</a:t>
            </a:r>
            <a:r>
              <a:rPr dirty="0" u="sng" sz="3600" spc="-75">
                <a:solidFill>
                  <a:srgbClr val="04607A"/>
                </a:solidFill>
                <a:uFill>
                  <a:solidFill>
                    <a:srgbClr val="04607A"/>
                  </a:solidFill>
                </a:uFill>
              </a:rPr>
              <a:t> </a:t>
            </a:r>
            <a:r>
              <a:rPr dirty="0" u="sng" sz="3600">
                <a:solidFill>
                  <a:srgbClr val="04607A"/>
                </a:solidFill>
                <a:uFill>
                  <a:solidFill>
                    <a:srgbClr val="04607A"/>
                  </a:solidFill>
                </a:uFill>
              </a:rPr>
              <a:t>Cervical</a:t>
            </a:r>
            <a:r>
              <a:rPr dirty="0" u="sng" sz="3600" spc="-110">
                <a:solidFill>
                  <a:srgbClr val="04607A"/>
                </a:solidFill>
                <a:uFill>
                  <a:solidFill>
                    <a:srgbClr val="04607A"/>
                  </a:solidFill>
                </a:uFill>
              </a:rPr>
              <a:t> </a:t>
            </a:r>
            <a:r>
              <a:rPr dirty="0" u="sng" sz="3600" spc="-10">
                <a:solidFill>
                  <a:srgbClr val="04607A"/>
                </a:solidFill>
                <a:uFill>
                  <a:solidFill>
                    <a:srgbClr val="04607A"/>
                  </a:solidFill>
                </a:uFill>
              </a:rPr>
              <a:t>Vertebrae:</a:t>
            </a:r>
            <a:endParaRPr sz="3600"/>
          </a:p>
        </p:txBody>
      </p:sp>
      <p:sp>
        <p:nvSpPr>
          <p:cNvPr id="3" name="object 3" descr=""/>
          <p:cNvSpPr txBox="1"/>
          <p:nvPr/>
        </p:nvSpPr>
        <p:spPr>
          <a:xfrm>
            <a:off x="535940" y="2075510"/>
            <a:ext cx="8531225" cy="397700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5875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Constantia"/>
                <a:cs typeface="Constantia"/>
              </a:rPr>
              <a:t>The</a:t>
            </a:r>
            <a:r>
              <a:rPr dirty="0" sz="2400" spc="-7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1st,</a:t>
            </a:r>
            <a:r>
              <a:rPr dirty="0" sz="2400" spc="-2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2nd,</a:t>
            </a:r>
            <a:r>
              <a:rPr dirty="0" sz="2400" spc="-6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and</a:t>
            </a:r>
            <a:r>
              <a:rPr dirty="0" sz="2400" spc="1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7th</a:t>
            </a:r>
            <a:r>
              <a:rPr dirty="0" sz="2400" spc="-114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cervical</a:t>
            </a:r>
            <a:r>
              <a:rPr dirty="0" sz="2400" spc="-75">
                <a:latin typeface="Constantia"/>
                <a:cs typeface="Constantia"/>
              </a:rPr>
              <a:t> </a:t>
            </a:r>
            <a:r>
              <a:rPr dirty="0" sz="2400" spc="-30">
                <a:latin typeface="Constantia"/>
                <a:cs typeface="Constantia"/>
              </a:rPr>
              <a:t>vertebrae</a:t>
            </a:r>
            <a:r>
              <a:rPr dirty="0" sz="2400" spc="-135">
                <a:latin typeface="Constantia"/>
                <a:cs typeface="Constantia"/>
              </a:rPr>
              <a:t> </a:t>
            </a:r>
            <a:r>
              <a:rPr dirty="0" sz="2400" spc="-20">
                <a:latin typeface="Constantia"/>
                <a:cs typeface="Constantia"/>
              </a:rPr>
              <a:t>are</a:t>
            </a:r>
            <a:r>
              <a:rPr dirty="0" sz="2400" spc="-12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atypical.</a:t>
            </a:r>
            <a:endParaRPr sz="2400">
              <a:latin typeface="Constantia"/>
              <a:cs typeface="Constantia"/>
            </a:endParaRPr>
          </a:p>
          <a:p>
            <a:pPr marL="158750">
              <a:lnSpc>
                <a:spcPct val="100000"/>
              </a:lnSpc>
              <a:spcBef>
                <a:spcPts val="2014"/>
              </a:spcBef>
            </a:pPr>
            <a:r>
              <a:rPr dirty="0" sz="2400">
                <a:latin typeface="Constantia"/>
                <a:cs typeface="Constantia"/>
              </a:rPr>
              <a:t>The</a:t>
            </a:r>
            <a:r>
              <a:rPr dirty="0" sz="2400" spc="-10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1st</a:t>
            </a:r>
            <a:r>
              <a:rPr dirty="0" sz="2400" spc="-14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cervical</a:t>
            </a:r>
            <a:r>
              <a:rPr dirty="0" sz="2400" spc="-85">
                <a:latin typeface="Constantia"/>
                <a:cs typeface="Constantia"/>
              </a:rPr>
              <a:t> </a:t>
            </a:r>
            <a:r>
              <a:rPr dirty="0" sz="2400" spc="-20">
                <a:latin typeface="Constantia"/>
                <a:cs typeface="Constantia"/>
              </a:rPr>
              <a:t>vertebra,</a:t>
            </a:r>
            <a:r>
              <a:rPr dirty="0" sz="2400" spc="-85">
                <a:latin typeface="Constantia"/>
                <a:cs typeface="Constantia"/>
              </a:rPr>
              <a:t> </a:t>
            </a:r>
            <a:r>
              <a:rPr dirty="0" sz="2400" spc="-20">
                <a:latin typeface="Constantia"/>
                <a:cs typeface="Constantia"/>
              </a:rPr>
              <a:t>or</a:t>
            </a:r>
            <a:r>
              <a:rPr dirty="0" sz="2400" spc="-135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atlas</a:t>
            </a:r>
            <a:endParaRPr sz="2400">
              <a:latin typeface="Constantia"/>
              <a:cs typeface="Constantia"/>
            </a:endParaRPr>
          </a:p>
          <a:p>
            <a:pPr marL="12700" marR="5080" indent="146050">
              <a:lnSpc>
                <a:spcPct val="150000"/>
              </a:lnSpc>
              <a:spcBef>
                <a:spcPts val="580"/>
              </a:spcBef>
            </a:pPr>
            <a:r>
              <a:rPr dirty="0" sz="2400">
                <a:latin typeface="Constantia"/>
                <a:cs typeface="Constantia"/>
              </a:rPr>
              <a:t>The</a:t>
            </a:r>
            <a:r>
              <a:rPr dirty="0" sz="2400" spc="-8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2nd</a:t>
            </a:r>
            <a:r>
              <a:rPr dirty="0" sz="2400" spc="-75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cervical</a:t>
            </a:r>
            <a:r>
              <a:rPr dirty="0" sz="2400" spc="-90">
                <a:latin typeface="Constantia"/>
                <a:cs typeface="Constantia"/>
              </a:rPr>
              <a:t> </a:t>
            </a:r>
            <a:r>
              <a:rPr dirty="0" sz="2400" spc="-20">
                <a:latin typeface="Constantia"/>
                <a:cs typeface="Constantia"/>
              </a:rPr>
              <a:t>vertebra,</a:t>
            </a:r>
            <a:r>
              <a:rPr dirty="0" sz="2400" spc="-75">
                <a:latin typeface="Constantia"/>
                <a:cs typeface="Constantia"/>
              </a:rPr>
              <a:t> </a:t>
            </a:r>
            <a:r>
              <a:rPr dirty="0" sz="2400" spc="-20">
                <a:latin typeface="Constantia"/>
                <a:cs typeface="Constantia"/>
              </a:rPr>
              <a:t>or</a:t>
            </a:r>
            <a:r>
              <a:rPr dirty="0" sz="2400" spc="-13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axis</a:t>
            </a:r>
            <a:r>
              <a:rPr dirty="0" sz="2400" spc="-7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has</a:t>
            </a:r>
            <a:r>
              <a:rPr dirty="0" sz="2400" spc="-11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apeg</a:t>
            </a:r>
            <a:r>
              <a:rPr dirty="0" sz="2400" spc="-15">
                <a:latin typeface="Constantia"/>
                <a:cs typeface="Constantia"/>
              </a:rPr>
              <a:t> </a:t>
            </a:r>
            <a:r>
              <a:rPr dirty="0" sz="2400" spc="-20">
                <a:latin typeface="Constantia"/>
                <a:cs typeface="Constantia"/>
              </a:rPr>
              <a:t>like</a:t>
            </a:r>
            <a:r>
              <a:rPr dirty="0" sz="2400" spc="-13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odontoid</a:t>
            </a:r>
            <a:r>
              <a:rPr dirty="0" sz="2400" spc="-35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process </a:t>
            </a:r>
            <a:r>
              <a:rPr dirty="0" sz="2400">
                <a:latin typeface="Constantia"/>
                <a:cs typeface="Constantia"/>
              </a:rPr>
              <a:t>(dens)</a:t>
            </a:r>
            <a:r>
              <a:rPr dirty="0" sz="2400" spc="-6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that</a:t>
            </a:r>
            <a:r>
              <a:rPr dirty="0" sz="2400" spc="-105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projects</a:t>
            </a:r>
            <a:r>
              <a:rPr dirty="0" sz="2400" spc="-8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from</a:t>
            </a:r>
            <a:r>
              <a:rPr dirty="0" sz="2400" spc="-9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the</a:t>
            </a:r>
            <a:r>
              <a:rPr dirty="0" sz="2400" spc="-12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superior</a:t>
            </a:r>
            <a:r>
              <a:rPr dirty="0" sz="2400" spc="-140">
                <a:latin typeface="Constantia"/>
                <a:cs typeface="Constantia"/>
              </a:rPr>
              <a:t> </a:t>
            </a:r>
            <a:r>
              <a:rPr dirty="0" sz="2400" spc="-20">
                <a:latin typeface="Constantia"/>
                <a:cs typeface="Constantia"/>
              </a:rPr>
              <a:t>surface</a:t>
            </a:r>
            <a:r>
              <a:rPr dirty="0" sz="2400" spc="-13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of</a:t>
            </a:r>
            <a:r>
              <a:rPr dirty="0" sz="2400" spc="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the</a:t>
            </a:r>
            <a:r>
              <a:rPr dirty="0" sz="2400" spc="-9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body</a:t>
            </a:r>
            <a:r>
              <a:rPr dirty="0" sz="2400" spc="-60">
                <a:latin typeface="Constantia"/>
                <a:cs typeface="Constantia"/>
              </a:rPr>
              <a:t> </a:t>
            </a:r>
            <a:r>
              <a:rPr dirty="0" sz="2400" spc="-50">
                <a:latin typeface="Constantia"/>
                <a:cs typeface="Constantia"/>
              </a:rPr>
              <a:t>.</a:t>
            </a:r>
            <a:endParaRPr sz="2400">
              <a:latin typeface="Constantia"/>
              <a:cs typeface="Constantia"/>
            </a:endParaRPr>
          </a:p>
          <a:p>
            <a:pPr marL="12700" marR="466725" indent="146050">
              <a:lnSpc>
                <a:spcPct val="150100"/>
              </a:lnSpc>
              <a:spcBef>
                <a:spcPts val="575"/>
              </a:spcBef>
            </a:pPr>
            <a:r>
              <a:rPr dirty="0" sz="2400">
                <a:latin typeface="Constantia"/>
                <a:cs typeface="Constantia"/>
              </a:rPr>
              <a:t>The</a:t>
            </a:r>
            <a:r>
              <a:rPr dirty="0" sz="2400" spc="-10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7th</a:t>
            </a:r>
            <a:r>
              <a:rPr dirty="0" sz="2400" spc="-12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cervical</a:t>
            </a:r>
            <a:r>
              <a:rPr dirty="0" sz="2400" spc="-95">
                <a:latin typeface="Constantia"/>
                <a:cs typeface="Constantia"/>
              </a:rPr>
              <a:t> </a:t>
            </a:r>
            <a:r>
              <a:rPr dirty="0" sz="2400" spc="-20">
                <a:latin typeface="Constantia"/>
                <a:cs typeface="Constantia"/>
              </a:rPr>
              <a:t>vertebra,</a:t>
            </a:r>
            <a:r>
              <a:rPr dirty="0" sz="2400" spc="-90">
                <a:latin typeface="Constantia"/>
                <a:cs typeface="Constantia"/>
              </a:rPr>
              <a:t> </a:t>
            </a:r>
            <a:r>
              <a:rPr dirty="0" sz="2400" spc="-20">
                <a:latin typeface="Constantia"/>
                <a:cs typeface="Constantia"/>
              </a:rPr>
              <a:t>or</a:t>
            </a:r>
            <a:r>
              <a:rPr dirty="0" sz="2400" spc="-160">
                <a:latin typeface="Constantia"/>
                <a:cs typeface="Constantia"/>
              </a:rPr>
              <a:t> </a:t>
            </a:r>
            <a:r>
              <a:rPr dirty="0" sz="2400" spc="-25">
                <a:latin typeface="Constantia"/>
                <a:cs typeface="Constantia"/>
              </a:rPr>
              <a:t>vertebra</a:t>
            </a:r>
            <a:r>
              <a:rPr dirty="0" sz="2400" spc="-11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prominens</a:t>
            </a:r>
            <a:r>
              <a:rPr dirty="0" sz="2400" spc="-6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is</a:t>
            </a:r>
            <a:r>
              <a:rPr dirty="0" sz="2400" spc="-13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so</a:t>
            </a:r>
            <a:r>
              <a:rPr dirty="0" sz="2400" spc="-8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named </a:t>
            </a:r>
            <a:r>
              <a:rPr dirty="0" sz="2400">
                <a:latin typeface="Constantia"/>
                <a:cs typeface="Constantia"/>
              </a:rPr>
              <a:t>because</a:t>
            </a:r>
            <a:r>
              <a:rPr dirty="0" sz="2400" spc="-7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it</a:t>
            </a:r>
            <a:r>
              <a:rPr dirty="0" sz="2400" spc="-9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has</a:t>
            </a:r>
            <a:r>
              <a:rPr dirty="0" sz="2400" spc="-9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the</a:t>
            </a:r>
            <a:r>
              <a:rPr dirty="0" sz="2400" spc="-85">
                <a:latin typeface="Constantia"/>
                <a:cs typeface="Constantia"/>
              </a:rPr>
              <a:t> </a:t>
            </a:r>
            <a:r>
              <a:rPr dirty="0" sz="2400" spc="-20">
                <a:latin typeface="Constantia"/>
                <a:cs typeface="Constantia"/>
              </a:rPr>
              <a:t>longest</a:t>
            </a:r>
            <a:r>
              <a:rPr dirty="0" sz="2400" spc="-105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spinous</a:t>
            </a:r>
            <a:endParaRPr sz="24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2014"/>
              </a:spcBef>
            </a:pPr>
            <a:r>
              <a:rPr dirty="0" sz="2400" spc="-20">
                <a:latin typeface="Constantia"/>
                <a:cs typeface="Constantia"/>
              </a:rPr>
              <a:t>process,</a:t>
            </a:r>
            <a:r>
              <a:rPr dirty="0" sz="2400" spc="-9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and</a:t>
            </a:r>
            <a:r>
              <a:rPr dirty="0" sz="2400" spc="-6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the</a:t>
            </a:r>
            <a:r>
              <a:rPr dirty="0" sz="2400" spc="-13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process</a:t>
            </a:r>
            <a:r>
              <a:rPr dirty="0" sz="2400" spc="-7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is</a:t>
            </a:r>
            <a:r>
              <a:rPr dirty="0" sz="2400" spc="-8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not</a:t>
            </a:r>
            <a:r>
              <a:rPr dirty="0" sz="2400" spc="-85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bifid.</a:t>
            </a:r>
            <a:endParaRPr sz="24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1685" y="1323926"/>
            <a:ext cx="5489447" cy="548944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-749" y="0"/>
            <a:ext cx="9145905" cy="6858000"/>
            <a:chOff x="-749" y="0"/>
            <a:chExt cx="9145905" cy="6858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36" y="746"/>
              <a:ext cx="9144036" cy="1027429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00007" y="0"/>
              <a:ext cx="4743992" cy="600077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-749" y="0"/>
              <a:ext cx="9145638" cy="68579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76351" rIns="0" bIns="0" rtlCol="0" vert="horz">
            <a:spAutoFit/>
          </a:bodyPr>
          <a:lstStyle/>
          <a:p>
            <a:pPr marL="127000">
              <a:lnSpc>
                <a:spcPct val="100000"/>
              </a:lnSpc>
              <a:spcBef>
                <a:spcPts val="100"/>
              </a:spcBef>
            </a:pPr>
            <a:r>
              <a:rPr dirty="0" sz="3300" spc="-10" b="0">
                <a:latin typeface="Calibri"/>
                <a:cs typeface="Calibri"/>
              </a:rPr>
              <a:t>Characteristics</a:t>
            </a:r>
            <a:r>
              <a:rPr dirty="0" sz="3300" spc="-120" b="0">
                <a:latin typeface="Calibri"/>
                <a:cs typeface="Calibri"/>
              </a:rPr>
              <a:t> </a:t>
            </a:r>
            <a:r>
              <a:rPr dirty="0" sz="3300" b="0">
                <a:latin typeface="Calibri"/>
                <a:cs typeface="Calibri"/>
              </a:rPr>
              <a:t>of</a:t>
            </a:r>
            <a:r>
              <a:rPr dirty="0" sz="3300" spc="-100" b="0">
                <a:latin typeface="Calibri"/>
                <a:cs typeface="Calibri"/>
              </a:rPr>
              <a:t> </a:t>
            </a:r>
            <a:r>
              <a:rPr dirty="0" sz="3300" b="0">
                <a:latin typeface="Calibri"/>
                <a:cs typeface="Calibri"/>
              </a:rPr>
              <a:t>a</a:t>
            </a:r>
            <a:r>
              <a:rPr dirty="0" sz="3300" spc="-105" b="0">
                <a:latin typeface="Calibri"/>
                <a:cs typeface="Calibri"/>
              </a:rPr>
              <a:t> </a:t>
            </a:r>
            <a:r>
              <a:rPr dirty="0" sz="3300" spc="-10" b="0">
                <a:latin typeface="Calibri"/>
                <a:cs typeface="Calibri"/>
              </a:rPr>
              <a:t>Typical</a:t>
            </a:r>
            <a:r>
              <a:rPr dirty="0" sz="3300" spc="-85" b="0">
                <a:latin typeface="Calibri"/>
                <a:cs typeface="Calibri"/>
              </a:rPr>
              <a:t> </a:t>
            </a:r>
            <a:r>
              <a:rPr dirty="0" sz="3300" b="0">
                <a:latin typeface="Calibri"/>
                <a:cs typeface="Calibri"/>
              </a:rPr>
              <a:t>Thoracic</a:t>
            </a:r>
            <a:r>
              <a:rPr dirty="0" sz="3300" spc="-85" b="0">
                <a:latin typeface="Calibri"/>
                <a:cs typeface="Calibri"/>
              </a:rPr>
              <a:t> </a:t>
            </a:r>
            <a:r>
              <a:rPr dirty="0" sz="3300" spc="-10" b="0">
                <a:latin typeface="Calibri"/>
                <a:cs typeface="Calibri"/>
              </a:rPr>
              <a:t>Vertebra:</a:t>
            </a:r>
            <a:endParaRPr sz="3300">
              <a:latin typeface="Calibri"/>
              <a:cs typeface="Calibri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611555" y="1806448"/>
            <a:ext cx="8136890" cy="4623435"/>
            <a:chOff x="611555" y="1806448"/>
            <a:chExt cx="8136890" cy="462343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1555" y="1806448"/>
              <a:ext cx="5366385" cy="2264664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43784" y="4077068"/>
              <a:ext cx="5904611" cy="23526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91639" y="1772754"/>
            <a:ext cx="5556504" cy="476427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20039" rIns="0" bIns="0" rtlCol="0" vert="horz">
            <a:spAutoFit/>
          </a:bodyPr>
          <a:lstStyle/>
          <a:p>
            <a:pPr marL="590550">
              <a:lnSpc>
                <a:spcPct val="100000"/>
              </a:lnSpc>
              <a:spcBef>
                <a:spcPts val="100"/>
              </a:spcBef>
            </a:pPr>
            <a:r>
              <a:rPr dirty="0" u="sng" sz="3600" spc="-10">
                <a:solidFill>
                  <a:srgbClr val="115863"/>
                </a:solidFill>
                <a:uFill>
                  <a:solidFill>
                    <a:srgbClr val="115863"/>
                  </a:solidFill>
                </a:uFill>
                <a:latin typeface="Constantia"/>
                <a:cs typeface="Constantia"/>
              </a:rPr>
              <a:t>The</a:t>
            </a:r>
            <a:r>
              <a:rPr dirty="0" u="sng" sz="3600" spc="-210">
                <a:solidFill>
                  <a:srgbClr val="115863"/>
                </a:solidFill>
                <a:uFill>
                  <a:solidFill>
                    <a:srgbClr val="115863"/>
                  </a:solidFill>
                </a:uFill>
                <a:latin typeface="Constantia"/>
                <a:cs typeface="Constantia"/>
              </a:rPr>
              <a:t> </a:t>
            </a:r>
            <a:r>
              <a:rPr dirty="0" u="sng" sz="3600" spc="-35">
                <a:solidFill>
                  <a:srgbClr val="115863"/>
                </a:solidFill>
                <a:uFill>
                  <a:solidFill>
                    <a:srgbClr val="115863"/>
                  </a:solidFill>
                </a:uFill>
                <a:latin typeface="Constantia"/>
                <a:cs typeface="Constantia"/>
              </a:rPr>
              <a:t>Vertebral</a:t>
            </a:r>
            <a:r>
              <a:rPr dirty="0" u="sng" sz="3600" spc="-155">
                <a:solidFill>
                  <a:srgbClr val="115863"/>
                </a:solidFill>
                <a:uFill>
                  <a:solidFill>
                    <a:srgbClr val="115863"/>
                  </a:solidFill>
                </a:uFill>
                <a:latin typeface="Constantia"/>
                <a:cs typeface="Constantia"/>
              </a:rPr>
              <a:t> </a:t>
            </a:r>
            <a:r>
              <a:rPr dirty="0" u="sng" sz="3600" spc="-10">
                <a:solidFill>
                  <a:srgbClr val="115863"/>
                </a:solidFill>
                <a:uFill>
                  <a:solidFill>
                    <a:srgbClr val="115863"/>
                  </a:solidFill>
                </a:uFill>
                <a:latin typeface="Constantia"/>
                <a:cs typeface="Constantia"/>
              </a:rPr>
              <a:t>Column</a:t>
            </a:r>
            <a:endParaRPr sz="36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15086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sng" sz="2800" spc="-10">
                <a:solidFill>
                  <a:srgbClr val="04607A"/>
                </a:solidFill>
                <a:uFill>
                  <a:solidFill>
                    <a:srgbClr val="04607A"/>
                  </a:solidFill>
                </a:uFill>
              </a:rPr>
              <a:t>Typical</a:t>
            </a:r>
            <a:r>
              <a:rPr dirty="0" u="sng" sz="2800" spc="-100">
                <a:solidFill>
                  <a:srgbClr val="04607A"/>
                </a:solidFill>
                <a:uFill>
                  <a:solidFill>
                    <a:srgbClr val="04607A"/>
                  </a:solidFill>
                </a:uFill>
              </a:rPr>
              <a:t> </a:t>
            </a:r>
            <a:r>
              <a:rPr dirty="0" u="sng" sz="2800" spc="-10">
                <a:solidFill>
                  <a:srgbClr val="04607A"/>
                </a:solidFill>
                <a:uFill>
                  <a:solidFill>
                    <a:srgbClr val="04607A"/>
                  </a:solidFill>
                </a:uFill>
              </a:rPr>
              <a:t>thoracic</a:t>
            </a:r>
            <a:r>
              <a:rPr dirty="0" u="sng" sz="2800" spc="-85">
                <a:solidFill>
                  <a:srgbClr val="04607A"/>
                </a:solidFill>
                <a:uFill>
                  <a:solidFill>
                    <a:srgbClr val="04607A"/>
                  </a:solidFill>
                </a:uFill>
              </a:rPr>
              <a:t> </a:t>
            </a:r>
            <a:r>
              <a:rPr dirty="0" u="sng" sz="2800" spc="-10">
                <a:solidFill>
                  <a:srgbClr val="04607A"/>
                </a:solidFill>
                <a:uFill>
                  <a:solidFill>
                    <a:srgbClr val="04607A"/>
                  </a:solidFill>
                </a:uFill>
              </a:rPr>
              <a:t>vertebra</a:t>
            </a:r>
            <a:r>
              <a:rPr dirty="0" u="sng" sz="2800" spc="-65">
                <a:solidFill>
                  <a:srgbClr val="04607A"/>
                </a:solidFill>
                <a:uFill>
                  <a:solidFill>
                    <a:srgbClr val="04607A"/>
                  </a:solidFill>
                </a:uFill>
              </a:rPr>
              <a:t> </a:t>
            </a:r>
            <a:r>
              <a:rPr dirty="0" u="sng" sz="2800">
                <a:solidFill>
                  <a:srgbClr val="04607A"/>
                </a:solidFill>
                <a:uFill>
                  <a:solidFill>
                    <a:srgbClr val="04607A"/>
                  </a:solidFill>
                </a:uFill>
              </a:rPr>
              <a:t>has</a:t>
            </a:r>
            <a:r>
              <a:rPr dirty="0" u="sng" sz="2800" spc="-105">
                <a:solidFill>
                  <a:srgbClr val="04607A"/>
                </a:solidFill>
                <a:uFill>
                  <a:solidFill>
                    <a:srgbClr val="04607A"/>
                  </a:solidFill>
                </a:uFill>
              </a:rPr>
              <a:t> </a:t>
            </a:r>
            <a:r>
              <a:rPr dirty="0" u="sng" sz="2800">
                <a:solidFill>
                  <a:srgbClr val="04607A"/>
                </a:solidFill>
                <a:uFill>
                  <a:solidFill>
                    <a:srgbClr val="04607A"/>
                  </a:solidFill>
                </a:uFill>
              </a:rPr>
              <a:t>the</a:t>
            </a:r>
            <a:r>
              <a:rPr dirty="0" u="sng" sz="2800" spc="-90">
                <a:solidFill>
                  <a:srgbClr val="04607A"/>
                </a:solidFill>
                <a:uFill>
                  <a:solidFill>
                    <a:srgbClr val="04607A"/>
                  </a:solidFill>
                </a:uFill>
              </a:rPr>
              <a:t> </a:t>
            </a:r>
            <a:r>
              <a:rPr dirty="0" u="sng" sz="2800">
                <a:solidFill>
                  <a:srgbClr val="04607A"/>
                </a:solidFill>
                <a:uFill>
                  <a:solidFill>
                    <a:srgbClr val="04607A"/>
                  </a:solidFill>
                </a:uFill>
              </a:rPr>
              <a:t>following</a:t>
            </a:r>
            <a:r>
              <a:rPr dirty="0" u="sng" sz="2800" spc="-90">
                <a:solidFill>
                  <a:srgbClr val="04607A"/>
                </a:solidFill>
                <a:uFill>
                  <a:solidFill>
                    <a:srgbClr val="04607A"/>
                  </a:solidFill>
                </a:uFill>
              </a:rPr>
              <a:t> </a:t>
            </a:r>
            <a:r>
              <a:rPr dirty="0" u="sng" sz="2800" spc="-10">
                <a:solidFill>
                  <a:srgbClr val="04607A"/>
                </a:solidFill>
                <a:uFill>
                  <a:solidFill>
                    <a:srgbClr val="04607A"/>
                  </a:solidFill>
                </a:uFill>
              </a:rPr>
              <a:t>characteristics:</a:t>
            </a:r>
            <a:endParaRPr sz="2800"/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34950" indent="-227329">
              <a:lnSpc>
                <a:spcPct val="100000"/>
              </a:lnSpc>
              <a:spcBef>
                <a:spcPts val="105"/>
              </a:spcBef>
              <a:buSzPct val="96153"/>
              <a:buFont typeface="Constantia"/>
              <a:buAutoNum type="arabicPlain"/>
              <a:tabLst>
                <a:tab pos="234950" algn="l"/>
              </a:tabLst>
            </a:pPr>
            <a:r>
              <a:rPr dirty="0">
                <a:latin typeface="Times New Roman"/>
                <a:cs typeface="Times New Roman"/>
              </a:rPr>
              <a:t>■■</a:t>
            </a:r>
            <a:r>
              <a:rPr dirty="0" spc="-80">
                <a:latin typeface="Times New Roman"/>
                <a:cs typeface="Times New Roman"/>
              </a:rPr>
              <a:t> </a:t>
            </a:r>
            <a:r>
              <a:rPr dirty="0"/>
              <a:t>The</a:t>
            </a:r>
            <a:r>
              <a:rPr dirty="0" spc="-80"/>
              <a:t> </a:t>
            </a:r>
            <a:r>
              <a:rPr dirty="0"/>
              <a:t>body</a:t>
            </a:r>
            <a:r>
              <a:rPr dirty="0" spc="-110"/>
              <a:t> </a:t>
            </a:r>
            <a:r>
              <a:rPr dirty="0"/>
              <a:t>is</a:t>
            </a:r>
            <a:r>
              <a:rPr dirty="0" spc="-80"/>
              <a:t> </a:t>
            </a:r>
            <a:r>
              <a:rPr dirty="0"/>
              <a:t>medium</a:t>
            </a:r>
            <a:r>
              <a:rPr dirty="0" spc="-135"/>
              <a:t> </a:t>
            </a:r>
            <a:r>
              <a:rPr dirty="0" spc="-10"/>
              <a:t>size</a:t>
            </a:r>
            <a:r>
              <a:rPr dirty="0" spc="-145"/>
              <a:t> </a:t>
            </a:r>
            <a:r>
              <a:rPr dirty="0"/>
              <a:t>and</a:t>
            </a:r>
            <a:r>
              <a:rPr dirty="0" spc="-25"/>
              <a:t> </a:t>
            </a:r>
            <a:r>
              <a:rPr dirty="0" spc="-10"/>
              <a:t>heart</a:t>
            </a:r>
            <a:r>
              <a:rPr dirty="0" spc="-145"/>
              <a:t> </a:t>
            </a:r>
            <a:r>
              <a:rPr dirty="0" spc="-10"/>
              <a:t>shaped.</a:t>
            </a:r>
          </a:p>
          <a:p>
            <a:pPr marL="290195" indent="-280670">
              <a:lnSpc>
                <a:spcPct val="100000"/>
              </a:lnSpc>
              <a:spcBef>
                <a:spcPts val="2185"/>
              </a:spcBef>
              <a:buSzPct val="96153"/>
              <a:buFont typeface="Constantia"/>
              <a:buAutoNum type="arabicPlain"/>
              <a:tabLst>
                <a:tab pos="290195" algn="l"/>
              </a:tabLst>
            </a:pPr>
            <a:r>
              <a:rPr dirty="0">
                <a:latin typeface="Times New Roman"/>
                <a:cs typeface="Times New Roman"/>
              </a:rPr>
              <a:t>■■</a:t>
            </a:r>
            <a:r>
              <a:rPr dirty="0" spc="-90">
                <a:latin typeface="Times New Roman"/>
                <a:cs typeface="Times New Roman"/>
              </a:rPr>
              <a:t> </a:t>
            </a:r>
            <a:r>
              <a:rPr dirty="0" spc="-20"/>
              <a:t>The</a:t>
            </a:r>
            <a:r>
              <a:rPr dirty="0" spc="-140"/>
              <a:t> </a:t>
            </a:r>
            <a:r>
              <a:rPr dirty="0" spc="-20"/>
              <a:t>vertebral</a:t>
            </a:r>
            <a:r>
              <a:rPr dirty="0" spc="-70"/>
              <a:t> </a:t>
            </a:r>
            <a:r>
              <a:rPr dirty="0"/>
              <a:t>foramen</a:t>
            </a:r>
            <a:r>
              <a:rPr dirty="0" spc="-75"/>
              <a:t> </a:t>
            </a:r>
            <a:r>
              <a:rPr dirty="0"/>
              <a:t>is</a:t>
            </a:r>
            <a:r>
              <a:rPr dirty="0" spc="-130"/>
              <a:t> </a:t>
            </a:r>
            <a:r>
              <a:rPr dirty="0"/>
              <a:t>small</a:t>
            </a:r>
            <a:r>
              <a:rPr dirty="0" spc="-120"/>
              <a:t> </a:t>
            </a:r>
            <a:r>
              <a:rPr dirty="0"/>
              <a:t>and</a:t>
            </a:r>
            <a:r>
              <a:rPr dirty="0" spc="-95"/>
              <a:t> </a:t>
            </a:r>
            <a:r>
              <a:rPr dirty="0" spc="-10"/>
              <a:t>circular.</a:t>
            </a:r>
          </a:p>
          <a:p>
            <a:pPr marL="281305" indent="-271145">
              <a:lnSpc>
                <a:spcPct val="100000"/>
              </a:lnSpc>
              <a:spcBef>
                <a:spcPts val="2185"/>
              </a:spcBef>
              <a:buSzPct val="96153"/>
              <a:buFont typeface="Constantia"/>
              <a:buAutoNum type="arabicPlain"/>
              <a:tabLst>
                <a:tab pos="281305" algn="l"/>
              </a:tabLst>
            </a:pPr>
            <a:r>
              <a:rPr dirty="0">
                <a:latin typeface="Times New Roman"/>
                <a:cs typeface="Times New Roman"/>
              </a:rPr>
              <a:t>■■</a:t>
            </a:r>
            <a:r>
              <a:rPr dirty="0" spc="-95">
                <a:latin typeface="Times New Roman"/>
                <a:cs typeface="Times New Roman"/>
              </a:rPr>
              <a:t> </a:t>
            </a:r>
            <a:r>
              <a:rPr dirty="0"/>
              <a:t>The</a:t>
            </a:r>
            <a:r>
              <a:rPr dirty="0" spc="-140"/>
              <a:t> </a:t>
            </a:r>
            <a:r>
              <a:rPr dirty="0"/>
              <a:t>spines</a:t>
            </a:r>
            <a:r>
              <a:rPr dirty="0" spc="-160"/>
              <a:t> </a:t>
            </a:r>
            <a:r>
              <a:rPr dirty="0"/>
              <a:t>are</a:t>
            </a:r>
            <a:r>
              <a:rPr dirty="0" spc="-100"/>
              <a:t> </a:t>
            </a:r>
            <a:r>
              <a:rPr dirty="0"/>
              <a:t>long</a:t>
            </a:r>
            <a:r>
              <a:rPr dirty="0" spc="-114"/>
              <a:t> </a:t>
            </a:r>
            <a:r>
              <a:rPr dirty="0"/>
              <a:t>and</a:t>
            </a:r>
            <a:r>
              <a:rPr dirty="0" spc="-55"/>
              <a:t> </a:t>
            </a:r>
            <a:r>
              <a:rPr dirty="0"/>
              <a:t>inclined</a:t>
            </a:r>
            <a:r>
              <a:rPr dirty="0" spc="-114"/>
              <a:t> </a:t>
            </a:r>
            <a:r>
              <a:rPr dirty="0" spc="-10"/>
              <a:t>downward.</a:t>
            </a:r>
          </a:p>
          <a:p>
            <a:pPr marL="12700" marR="5080" indent="-1905">
              <a:lnSpc>
                <a:spcPct val="150000"/>
              </a:lnSpc>
              <a:spcBef>
                <a:spcPts val="625"/>
              </a:spcBef>
              <a:buSzPct val="96153"/>
              <a:buFont typeface="Constantia"/>
              <a:buAutoNum type="arabicPlain"/>
              <a:tabLst>
                <a:tab pos="306070" algn="l"/>
              </a:tabLst>
            </a:pPr>
            <a:r>
              <a:rPr dirty="0">
                <a:latin typeface="Times New Roman"/>
                <a:cs typeface="Times New Roman"/>
              </a:rPr>
              <a:t>	</a:t>
            </a:r>
            <a:r>
              <a:rPr dirty="0">
                <a:latin typeface="Times New Roman"/>
                <a:cs typeface="Times New Roman"/>
              </a:rPr>
              <a:t>■■</a:t>
            </a:r>
            <a:r>
              <a:rPr dirty="0" spc="-30">
                <a:latin typeface="Times New Roman"/>
                <a:cs typeface="Times New Roman"/>
              </a:rPr>
              <a:t> </a:t>
            </a:r>
            <a:r>
              <a:rPr dirty="0"/>
              <a:t>Costal</a:t>
            </a:r>
            <a:r>
              <a:rPr dirty="0" spc="-60"/>
              <a:t> </a:t>
            </a:r>
            <a:r>
              <a:rPr dirty="0" spc="-10"/>
              <a:t>facets</a:t>
            </a:r>
            <a:r>
              <a:rPr dirty="0" spc="-150"/>
              <a:t> </a:t>
            </a:r>
            <a:r>
              <a:rPr dirty="0"/>
              <a:t>are</a:t>
            </a:r>
            <a:r>
              <a:rPr dirty="0" spc="-114"/>
              <a:t> </a:t>
            </a:r>
            <a:r>
              <a:rPr dirty="0" spc="-10"/>
              <a:t>present</a:t>
            </a:r>
            <a:r>
              <a:rPr dirty="0" spc="-155"/>
              <a:t> </a:t>
            </a:r>
            <a:r>
              <a:rPr dirty="0"/>
              <a:t>on</a:t>
            </a:r>
            <a:r>
              <a:rPr dirty="0" spc="-95"/>
              <a:t> </a:t>
            </a:r>
            <a:r>
              <a:rPr dirty="0"/>
              <a:t>the</a:t>
            </a:r>
            <a:r>
              <a:rPr dirty="0" spc="-150"/>
              <a:t> </a:t>
            </a:r>
            <a:r>
              <a:rPr dirty="0"/>
              <a:t>sides</a:t>
            </a:r>
            <a:r>
              <a:rPr dirty="0" spc="-135"/>
              <a:t> </a:t>
            </a:r>
            <a:r>
              <a:rPr dirty="0"/>
              <a:t>of</a:t>
            </a:r>
            <a:r>
              <a:rPr dirty="0" spc="-15"/>
              <a:t> </a:t>
            </a:r>
            <a:r>
              <a:rPr dirty="0"/>
              <a:t>the</a:t>
            </a:r>
            <a:r>
              <a:rPr dirty="0" spc="-90"/>
              <a:t> </a:t>
            </a:r>
            <a:r>
              <a:rPr dirty="0" spc="-10"/>
              <a:t>bodies for</a:t>
            </a:r>
            <a:r>
              <a:rPr dirty="0" spc="-165"/>
              <a:t> </a:t>
            </a:r>
            <a:r>
              <a:rPr dirty="0" spc="-10"/>
              <a:t>articulation</a:t>
            </a:r>
            <a:r>
              <a:rPr dirty="0" spc="-135"/>
              <a:t> </a:t>
            </a:r>
            <a:r>
              <a:rPr dirty="0"/>
              <a:t>with</a:t>
            </a:r>
            <a:r>
              <a:rPr dirty="0" spc="-65"/>
              <a:t> </a:t>
            </a:r>
            <a:r>
              <a:rPr dirty="0"/>
              <a:t>the</a:t>
            </a:r>
            <a:r>
              <a:rPr dirty="0" spc="-60"/>
              <a:t> </a:t>
            </a:r>
            <a:r>
              <a:rPr dirty="0"/>
              <a:t>heads</a:t>
            </a:r>
            <a:r>
              <a:rPr dirty="0" spc="-120"/>
              <a:t> </a:t>
            </a:r>
            <a:r>
              <a:rPr dirty="0"/>
              <a:t>of</a:t>
            </a:r>
            <a:r>
              <a:rPr dirty="0" spc="35"/>
              <a:t> </a:t>
            </a:r>
            <a:r>
              <a:rPr dirty="0"/>
              <a:t>the</a:t>
            </a:r>
            <a:r>
              <a:rPr dirty="0" spc="-100"/>
              <a:t> </a:t>
            </a:r>
            <a:r>
              <a:rPr dirty="0" spc="-10"/>
              <a:t>ribs.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44500" y="1197609"/>
            <a:ext cx="8357870" cy="490093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 marR="5080" indent="-3810">
              <a:lnSpc>
                <a:spcPct val="99800"/>
              </a:lnSpc>
              <a:spcBef>
                <a:spcPts val="110"/>
              </a:spcBef>
              <a:buSzPct val="96875"/>
              <a:buFont typeface="Calibri"/>
              <a:buAutoNum type="arabicPlain" startAt="5"/>
              <a:tabLst>
                <a:tab pos="342265" algn="l"/>
              </a:tabLst>
            </a:pPr>
            <a:r>
              <a:rPr dirty="0" sz="3200" spc="-30">
                <a:latin typeface="Tahoma"/>
                <a:cs typeface="Tahoma"/>
              </a:rPr>
              <a:t>	</a:t>
            </a:r>
            <a:r>
              <a:rPr dirty="0" sz="3200" spc="-30">
                <a:latin typeface="Tahoma"/>
                <a:cs typeface="Tahoma"/>
              </a:rPr>
              <a:t>■■</a:t>
            </a:r>
            <a:r>
              <a:rPr dirty="0" sz="3200" spc="-270">
                <a:latin typeface="Tahoma"/>
                <a:cs typeface="Tahoma"/>
              </a:rPr>
              <a:t> </a:t>
            </a:r>
            <a:r>
              <a:rPr dirty="0" sz="3200">
                <a:latin typeface="Calibri"/>
                <a:cs typeface="Calibri"/>
              </a:rPr>
              <a:t>Costal</a:t>
            </a:r>
            <a:r>
              <a:rPr dirty="0" sz="3200" spc="-10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facets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are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present</a:t>
            </a:r>
            <a:r>
              <a:rPr dirty="0" sz="3200" spc="-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on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transverse </a:t>
            </a:r>
            <a:r>
              <a:rPr dirty="0" sz="3200">
                <a:latin typeface="Calibri"/>
                <a:cs typeface="Calibri"/>
              </a:rPr>
              <a:t>processes</a:t>
            </a:r>
            <a:r>
              <a:rPr dirty="0" sz="3200" spc="-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for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articulation</a:t>
            </a:r>
            <a:r>
              <a:rPr dirty="0" sz="3200" spc="-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with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tubercles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the </a:t>
            </a:r>
            <a:r>
              <a:rPr dirty="0" sz="3200">
                <a:latin typeface="Calibri"/>
                <a:cs typeface="Calibri"/>
              </a:rPr>
              <a:t>ribs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(T11</a:t>
            </a:r>
            <a:r>
              <a:rPr dirty="0" sz="3200" spc="-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and12</a:t>
            </a:r>
            <a:r>
              <a:rPr dirty="0" sz="3200" spc="-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have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no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facets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on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transverse processes).</a:t>
            </a:r>
            <a:endParaRPr sz="3200">
              <a:latin typeface="Calibri"/>
              <a:cs typeface="Calibri"/>
            </a:endParaRPr>
          </a:p>
          <a:p>
            <a:pPr marL="12700" marR="236220" indent="-3810">
              <a:lnSpc>
                <a:spcPct val="99900"/>
              </a:lnSpc>
              <a:spcBef>
                <a:spcPts val="30"/>
              </a:spcBef>
              <a:buSzPct val="96875"/>
              <a:buFont typeface="Calibri"/>
              <a:buAutoNum type="arabicPlain" startAt="5"/>
              <a:tabLst>
                <a:tab pos="342265" algn="l"/>
              </a:tabLst>
            </a:pPr>
            <a:r>
              <a:rPr dirty="0" sz="3200" spc="-30">
                <a:latin typeface="Tahoma"/>
                <a:cs typeface="Tahoma"/>
              </a:rPr>
              <a:t>	</a:t>
            </a:r>
            <a:r>
              <a:rPr dirty="0" sz="3200" spc="-30">
                <a:latin typeface="Tahoma"/>
                <a:cs typeface="Tahoma"/>
              </a:rPr>
              <a:t>■■</a:t>
            </a:r>
            <a:r>
              <a:rPr dirty="0" sz="3200" spc="-270">
                <a:latin typeface="Tahoma"/>
                <a:cs typeface="Tahoma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superior</a:t>
            </a:r>
            <a:r>
              <a:rPr dirty="0" sz="3200" spc="-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articular</a:t>
            </a:r>
            <a:r>
              <a:rPr dirty="0" sz="3200" spc="-1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processes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bear</a:t>
            </a:r>
            <a:r>
              <a:rPr dirty="0" sz="3200" spc="-2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facets </a:t>
            </a:r>
            <a:r>
              <a:rPr dirty="0" sz="3200">
                <a:latin typeface="Calibri"/>
                <a:cs typeface="Calibri"/>
              </a:rPr>
              <a:t>that</a:t>
            </a:r>
            <a:r>
              <a:rPr dirty="0" sz="3200" spc="-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face</a:t>
            </a:r>
            <a:r>
              <a:rPr dirty="0" sz="3200" spc="-10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posteriorly</a:t>
            </a:r>
            <a:r>
              <a:rPr dirty="0" sz="3200" spc="-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-80">
                <a:latin typeface="Calibri"/>
                <a:cs typeface="Calibri"/>
              </a:rPr>
              <a:t> </a:t>
            </a:r>
            <a:r>
              <a:rPr dirty="0" sz="3200" spc="-35">
                <a:latin typeface="Calibri"/>
                <a:cs typeface="Calibri"/>
              </a:rPr>
              <a:t>laterally,</a:t>
            </a:r>
            <a:r>
              <a:rPr dirty="0" sz="3200" spc="-8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whereas</a:t>
            </a:r>
            <a:r>
              <a:rPr dirty="0" sz="3200" spc="-105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the </a:t>
            </a:r>
            <a:r>
              <a:rPr dirty="0" sz="3200">
                <a:latin typeface="Calibri"/>
                <a:cs typeface="Calibri"/>
              </a:rPr>
              <a:t>facets</a:t>
            </a:r>
            <a:r>
              <a:rPr dirty="0" sz="3200" spc="-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on</a:t>
            </a:r>
            <a:r>
              <a:rPr dirty="0" sz="3200" spc="-8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inferior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articular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processes</a:t>
            </a:r>
            <a:r>
              <a:rPr dirty="0" sz="3200" spc="-100">
                <a:latin typeface="Calibri"/>
                <a:cs typeface="Calibri"/>
              </a:rPr>
              <a:t> </a:t>
            </a:r>
            <a:r>
              <a:rPr dirty="0" sz="3200" spc="-20">
                <a:latin typeface="Calibri"/>
                <a:cs typeface="Calibri"/>
              </a:rPr>
              <a:t>face </a:t>
            </a:r>
            <a:r>
              <a:rPr dirty="0" sz="3200">
                <a:latin typeface="Calibri"/>
                <a:cs typeface="Calibri"/>
              </a:rPr>
              <a:t>anteriorly</a:t>
            </a:r>
            <a:r>
              <a:rPr dirty="0" sz="3200" spc="-10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-100">
                <a:latin typeface="Calibri"/>
                <a:cs typeface="Calibri"/>
              </a:rPr>
              <a:t> </a:t>
            </a:r>
            <a:r>
              <a:rPr dirty="0" sz="3200" spc="-20">
                <a:latin typeface="Calibri"/>
                <a:cs typeface="Calibri"/>
              </a:rPr>
              <a:t>medially.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-10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inferior</a:t>
            </a:r>
            <a:r>
              <a:rPr dirty="0" sz="3200" spc="-9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articular </a:t>
            </a:r>
            <a:r>
              <a:rPr dirty="0" sz="3200">
                <a:latin typeface="Calibri"/>
                <a:cs typeface="Calibri"/>
              </a:rPr>
              <a:t>processes</a:t>
            </a:r>
            <a:r>
              <a:rPr dirty="0" sz="3200" spc="-10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12th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vertebra</a:t>
            </a:r>
            <a:r>
              <a:rPr dirty="0" sz="3200" spc="-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face</a:t>
            </a:r>
            <a:r>
              <a:rPr dirty="0" sz="3200" spc="-8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laterally,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3200">
                <a:latin typeface="Calibri"/>
                <a:cs typeface="Calibri"/>
              </a:rPr>
              <a:t>as</a:t>
            </a:r>
            <a:r>
              <a:rPr dirty="0" sz="3200" spc="-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do</a:t>
            </a:r>
            <a:r>
              <a:rPr dirty="0" sz="3200" spc="-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those</a:t>
            </a:r>
            <a:r>
              <a:rPr dirty="0" sz="3200" spc="-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-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-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lumbar</a:t>
            </a:r>
            <a:r>
              <a:rPr dirty="0" sz="3200" spc="-10">
                <a:latin typeface="Calibri"/>
                <a:cs typeface="Calibri"/>
              </a:rPr>
              <a:t> vertebrae.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730" rIns="0" bIns="0" rtlCol="0" vert="horz">
            <a:spAutoFit/>
          </a:bodyPr>
          <a:lstStyle/>
          <a:p>
            <a:pPr marL="127000">
              <a:lnSpc>
                <a:spcPct val="100000"/>
              </a:lnSpc>
              <a:spcBef>
                <a:spcPts val="105"/>
              </a:spcBef>
            </a:pPr>
            <a:r>
              <a:rPr dirty="0" spc="-10"/>
              <a:t>Characteristics</a:t>
            </a:r>
            <a:r>
              <a:rPr dirty="0" spc="-75"/>
              <a:t> </a:t>
            </a:r>
            <a:r>
              <a:rPr dirty="0"/>
              <a:t>of</a:t>
            </a:r>
            <a:r>
              <a:rPr dirty="0" spc="-35"/>
              <a:t> </a:t>
            </a:r>
            <a:r>
              <a:rPr dirty="0"/>
              <a:t>a</a:t>
            </a:r>
            <a:r>
              <a:rPr dirty="0" spc="-35"/>
              <a:t> </a:t>
            </a:r>
            <a:r>
              <a:rPr dirty="0" spc="-10"/>
              <a:t>Typical</a:t>
            </a:r>
            <a:r>
              <a:rPr dirty="0" spc="-40"/>
              <a:t> </a:t>
            </a:r>
            <a:r>
              <a:rPr dirty="0"/>
              <a:t>Lumbar</a:t>
            </a:r>
            <a:r>
              <a:rPr dirty="0" spc="-65"/>
              <a:t> </a:t>
            </a:r>
            <a:r>
              <a:rPr dirty="0" spc="-10"/>
              <a:t>Vertebra: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8579" y="1700783"/>
            <a:ext cx="6108954" cy="2016252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63648" y="4077017"/>
            <a:ext cx="6480683" cy="209778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8759" y="658748"/>
            <a:ext cx="8426450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/>
              <a:t>Typical</a:t>
            </a:r>
            <a:r>
              <a:rPr dirty="0" sz="2800" spc="-90"/>
              <a:t> </a:t>
            </a:r>
            <a:r>
              <a:rPr dirty="0" sz="2800"/>
              <a:t>lumbar</a:t>
            </a:r>
            <a:r>
              <a:rPr dirty="0" sz="2800" spc="-90"/>
              <a:t> </a:t>
            </a:r>
            <a:r>
              <a:rPr dirty="0" sz="2800" spc="-10"/>
              <a:t>vertebra</a:t>
            </a:r>
            <a:r>
              <a:rPr dirty="0" sz="2800" spc="-75"/>
              <a:t> </a:t>
            </a:r>
            <a:r>
              <a:rPr dirty="0" sz="2800"/>
              <a:t>has</a:t>
            </a:r>
            <a:r>
              <a:rPr dirty="0" sz="2800" spc="-105"/>
              <a:t> </a:t>
            </a:r>
            <a:r>
              <a:rPr dirty="0" sz="2800"/>
              <a:t>the</a:t>
            </a:r>
            <a:r>
              <a:rPr dirty="0" sz="2800" spc="-80"/>
              <a:t> </a:t>
            </a:r>
            <a:r>
              <a:rPr dirty="0" sz="2800"/>
              <a:t>following</a:t>
            </a:r>
            <a:r>
              <a:rPr dirty="0" sz="2800" spc="-100"/>
              <a:t> </a:t>
            </a:r>
            <a:r>
              <a:rPr dirty="0" sz="2800" spc="-10"/>
              <a:t>characteristics:</a:t>
            </a:r>
            <a:endParaRPr sz="2800"/>
          </a:p>
        </p:txBody>
      </p:sp>
      <p:sp>
        <p:nvSpPr>
          <p:cNvPr id="3" name="object 3" descr=""/>
          <p:cNvSpPr txBox="1"/>
          <p:nvPr/>
        </p:nvSpPr>
        <p:spPr>
          <a:xfrm>
            <a:off x="535940" y="1159255"/>
            <a:ext cx="7947025" cy="55918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99390" indent="-192405">
              <a:lnSpc>
                <a:spcPct val="100000"/>
              </a:lnSpc>
              <a:spcBef>
                <a:spcPts val="95"/>
              </a:spcBef>
              <a:buSzPct val="95454"/>
              <a:buFont typeface="Constantia"/>
              <a:buAutoNum type="arabicPlain"/>
              <a:tabLst>
                <a:tab pos="199390" algn="l"/>
              </a:tabLst>
            </a:pPr>
            <a:r>
              <a:rPr dirty="0" sz="2200">
                <a:latin typeface="Times New Roman"/>
                <a:cs typeface="Times New Roman"/>
              </a:rPr>
              <a:t>■■</a:t>
            </a:r>
            <a:r>
              <a:rPr dirty="0" sz="2200" spc="-90">
                <a:latin typeface="Times New Roman"/>
                <a:cs typeface="Times New Roman"/>
              </a:rPr>
              <a:t> </a:t>
            </a:r>
            <a:r>
              <a:rPr dirty="0" sz="2200">
                <a:latin typeface="Constantia"/>
                <a:cs typeface="Constantia"/>
              </a:rPr>
              <a:t>The</a:t>
            </a:r>
            <a:r>
              <a:rPr dirty="0" sz="2200" spc="-70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body</a:t>
            </a:r>
            <a:r>
              <a:rPr dirty="0" sz="2200" spc="-75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is</a:t>
            </a:r>
            <a:r>
              <a:rPr dirty="0" sz="2200" spc="-70">
                <a:latin typeface="Constantia"/>
                <a:cs typeface="Constantia"/>
              </a:rPr>
              <a:t> </a:t>
            </a:r>
            <a:r>
              <a:rPr dirty="0" sz="2200" spc="-25">
                <a:latin typeface="Constantia"/>
                <a:cs typeface="Constantia"/>
              </a:rPr>
              <a:t>large</a:t>
            </a:r>
            <a:r>
              <a:rPr dirty="0" sz="2200" spc="-120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and</a:t>
            </a:r>
            <a:r>
              <a:rPr dirty="0" sz="2200" spc="-45">
                <a:latin typeface="Constantia"/>
                <a:cs typeface="Constantia"/>
              </a:rPr>
              <a:t> </a:t>
            </a:r>
            <a:r>
              <a:rPr dirty="0" sz="2200" spc="-10">
                <a:latin typeface="Constantia"/>
                <a:cs typeface="Constantia"/>
              </a:rPr>
              <a:t>kidney</a:t>
            </a:r>
            <a:r>
              <a:rPr dirty="0" sz="2200" spc="-114">
                <a:latin typeface="Constantia"/>
                <a:cs typeface="Constantia"/>
              </a:rPr>
              <a:t> </a:t>
            </a:r>
            <a:r>
              <a:rPr dirty="0" sz="2200" spc="-10">
                <a:latin typeface="Constantia"/>
                <a:cs typeface="Constantia"/>
              </a:rPr>
              <a:t>shaped.</a:t>
            </a:r>
            <a:endParaRPr sz="2200">
              <a:latin typeface="Constantia"/>
              <a:cs typeface="Constantia"/>
            </a:endParaRPr>
          </a:p>
          <a:p>
            <a:pPr marL="247650" indent="-236220">
              <a:lnSpc>
                <a:spcPct val="100000"/>
              </a:lnSpc>
              <a:spcBef>
                <a:spcPts val="1585"/>
              </a:spcBef>
              <a:buSzPct val="95454"/>
              <a:buFont typeface="Constantia"/>
              <a:buAutoNum type="arabicPlain"/>
              <a:tabLst>
                <a:tab pos="247650" algn="l"/>
              </a:tabLst>
            </a:pPr>
            <a:r>
              <a:rPr dirty="0" sz="2200">
                <a:latin typeface="Times New Roman"/>
                <a:cs typeface="Times New Roman"/>
              </a:rPr>
              <a:t>■■</a:t>
            </a:r>
            <a:r>
              <a:rPr dirty="0" sz="2200" spc="-90">
                <a:latin typeface="Times New Roman"/>
                <a:cs typeface="Times New Roman"/>
              </a:rPr>
              <a:t> </a:t>
            </a:r>
            <a:r>
              <a:rPr dirty="0" sz="2200">
                <a:latin typeface="Constantia"/>
                <a:cs typeface="Constantia"/>
              </a:rPr>
              <a:t>The</a:t>
            </a:r>
            <a:r>
              <a:rPr dirty="0" sz="2200" spc="-110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pedicles</a:t>
            </a:r>
            <a:r>
              <a:rPr dirty="0" sz="2200" spc="-125">
                <a:latin typeface="Constantia"/>
                <a:cs typeface="Constantia"/>
              </a:rPr>
              <a:t> </a:t>
            </a:r>
            <a:r>
              <a:rPr dirty="0" sz="2200" spc="-10">
                <a:latin typeface="Constantia"/>
                <a:cs typeface="Constantia"/>
              </a:rPr>
              <a:t>are</a:t>
            </a:r>
            <a:r>
              <a:rPr dirty="0" sz="2200" spc="-125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strong</a:t>
            </a:r>
            <a:r>
              <a:rPr dirty="0" sz="2200" spc="-95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and</a:t>
            </a:r>
            <a:r>
              <a:rPr dirty="0" sz="2200" spc="-95">
                <a:latin typeface="Constantia"/>
                <a:cs typeface="Constantia"/>
              </a:rPr>
              <a:t> </a:t>
            </a:r>
            <a:r>
              <a:rPr dirty="0" sz="2200" spc="-10">
                <a:latin typeface="Constantia"/>
                <a:cs typeface="Constantia"/>
              </a:rPr>
              <a:t>directed</a:t>
            </a:r>
            <a:r>
              <a:rPr dirty="0" sz="2200" spc="-25">
                <a:latin typeface="Constantia"/>
                <a:cs typeface="Constantia"/>
              </a:rPr>
              <a:t> </a:t>
            </a:r>
            <a:r>
              <a:rPr dirty="0" sz="2200" spc="-10">
                <a:latin typeface="Constantia"/>
                <a:cs typeface="Constantia"/>
              </a:rPr>
              <a:t>backward.</a:t>
            </a:r>
            <a:endParaRPr sz="2200">
              <a:latin typeface="Constantia"/>
              <a:cs typeface="Constantia"/>
            </a:endParaRPr>
          </a:p>
          <a:p>
            <a:pPr marL="240029" indent="-229870">
              <a:lnSpc>
                <a:spcPct val="100000"/>
              </a:lnSpc>
              <a:spcBef>
                <a:spcPts val="1585"/>
              </a:spcBef>
              <a:buSzPct val="95454"/>
              <a:buFont typeface="Constantia"/>
              <a:buAutoNum type="arabicPlain"/>
              <a:tabLst>
                <a:tab pos="240029" algn="l"/>
              </a:tabLst>
            </a:pPr>
            <a:r>
              <a:rPr dirty="0" sz="2200">
                <a:latin typeface="Times New Roman"/>
                <a:cs typeface="Times New Roman"/>
              </a:rPr>
              <a:t>■■</a:t>
            </a:r>
            <a:r>
              <a:rPr dirty="0" sz="2200" spc="-85">
                <a:latin typeface="Times New Roman"/>
                <a:cs typeface="Times New Roman"/>
              </a:rPr>
              <a:t> </a:t>
            </a:r>
            <a:r>
              <a:rPr dirty="0" sz="2200">
                <a:latin typeface="Constantia"/>
                <a:cs typeface="Constantia"/>
              </a:rPr>
              <a:t>The</a:t>
            </a:r>
            <a:r>
              <a:rPr dirty="0" sz="2200" spc="-55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laminae</a:t>
            </a:r>
            <a:r>
              <a:rPr dirty="0" sz="2200" spc="-135">
                <a:latin typeface="Constantia"/>
                <a:cs typeface="Constantia"/>
              </a:rPr>
              <a:t> </a:t>
            </a:r>
            <a:r>
              <a:rPr dirty="0" sz="2200" spc="-10">
                <a:latin typeface="Constantia"/>
                <a:cs typeface="Constantia"/>
              </a:rPr>
              <a:t>are</a:t>
            </a:r>
            <a:r>
              <a:rPr dirty="0" sz="2200" spc="-114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short</a:t>
            </a:r>
            <a:r>
              <a:rPr dirty="0" sz="2200" spc="-70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in</a:t>
            </a:r>
            <a:r>
              <a:rPr dirty="0" sz="2200" spc="-100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a</a:t>
            </a:r>
            <a:r>
              <a:rPr dirty="0" sz="2200" spc="-135">
                <a:latin typeface="Constantia"/>
                <a:cs typeface="Constantia"/>
              </a:rPr>
              <a:t> </a:t>
            </a:r>
            <a:r>
              <a:rPr dirty="0" sz="2200" spc="-10">
                <a:latin typeface="Constantia"/>
                <a:cs typeface="Constantia"/>
              </a:rPr>
              <a:t>vertical</a:t>
            </a:r>
            <a:r>
              <a:rPr dirty="0" sz="2200" spc="-85">
                <a:latin typeface="Constantia"/>
                <a:cs typeface="Constantia"/>
              </a:rPr>
              <a:t> </a:t>
            </a:r>
            <a:r>
              <a:rPr dirty="0" sz="2200" spc="-10">
                <a:latin typeface="Constantia"/>
                <a:cs typeface="Constantia"/>
              </a:rPr>
              <a:t>dimension</a:t>
            </a:r>
            <a:endParaRPr sz="2200">
              <a:latin typeface="Constantia"/>
              <a:cs typeface="Constantia"/>
            </a:endParaRPr>
          </a:p>
          <a:p>
            <a:pPr marL="259715" indent="-248920">
              <a:lnSpc>
                <a:spcPct val="100000"/>
              </a:lnSpc>
              <a:spcBef>
                <a:spcPts val="1585"/>
              </a:spcBef>
              <a:buSzPct val="95454"/>
              <a:buFont typeface="Constantia"/>
              <a:buAutoNum type="arabicPlain"/>
              <a:tabLst>
                <a:tab pos="259715" algn="l"/>
              </a:tabLst>
            </a:pPr>
            <a:r>
              <a:rPr dirty="0" sz="2200">
                <a:latin typeface="Times New Roman"/>
                <a:cs typeface="Times New Roman"/>
              </a:rPr>
              <a:t>■■</a:t>
            </a:r>
            <a:r>
              <a:rPr dirty="0" sz="2200" spc="-90">
                <a:latin typeface="Times New Roman"/>
                <a:cs typeface="Times New Roman"/>
              </a:rPr>
              <a:t> </a:t>
            </a:r>
            <a:r>
              <a:rPr dirty="0" sz="2200" spc="-10">
                <a:latin typeface="Constantia"/>
                <a:cs typeface="Constantia"/>
              </a:rPr>
              <a:t>The</a:t>
            </a:r>
            <a:r>
              <a:rPr dirty="0" sz="2200" spc="-130">
                <a:latin typeface="Constantia"/>
                <a:cs typeface="Constantia"/>
              </a:rPr>
              <a:t> </a:t>
            </a:r>
            <a:r>
              <a:rPr dirty="0" sz="2200" spc="-10">
                <a:latin typeface="Constantia"/>
                <a:cs typeface="Constantia"/>
              </a:rPr>
              <a:t>vertebral</a:t>
            </a:r>
            <a:r>
              <a:rPr dirty="0" sz="2200" spc="-60">
                <a:latin typeface="Constantia"/>
                <a:cs typeface="Constantia"/>
              </a:rPr>
              <a:t> </a:t>
            </a:r>
            <a:r>
              <a:rPr dirty="0" sz="2200" spc="-10">
                <a:latin typeface="Constantia"/>
                <a:cs typeface="Constantia"/>
              </a:rPr>
              <a:t>foramina</a:t>
            </a:r>
            <a:r>
              <a:rPr dirty="0" sz="2200" spc="-155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are</a:t>
            </a:r>
            <a:r>
              <a:rPr dirty="0" sz="2200" spc="-95">
                <a:latin typeface="Constantia"/>
                <a:cs typeface="Constantia"/>
              </a:rPr>
              <a:t> </a:t>
            </a:r>
            <a:r>
              <a:rPr dirty="0" sz="2200" spc="-10">
                <a:latin typeface="Constantia"/>
                <a:cs typeface="Constantia"/>
              </a:rPr>
              <a:t>triangular.</a:t>
            </a:r>
            <a:endParaRPr sz="2200">
              <a:latin typeface="Constantia"/>
              <a:cs typeface="Constantia"/>
            </a:endParaRPr>
          </a:p>
          <a:p>
            <a:pPr marL="244475" indent="-234950">
              <a:lnSpc>
                <a:spcPct val="100000"/>
              </a:lnSpc>
              <a:spcBef>
                <a:spcPts val="1585"/>
              </a:spcBef>
              <a:buSzPct val="95454"/>
              <a:buFont typeface="Constantia"/>
              <a:buAutoNum type="arabicPlain"/>
              <a:tabLst>
                <a:tab pos="244475" algn="l"/>
              </a:tabLst>
            </a:pPr>
            <a:r>
              <a:rPr dirty="0" sz="2200">
                <a:latin typeface="Times New Roman"/>
                <a:cs typeface="Times New Roman"/>
              </a:rPr>
              <a:t>■■</a:t>
            </a:r>
            <a:r>
              <a:rPr dirty="0" sz="2200" spc="-60">
                <a:latin typeface="Times New Roman"/>
                <a:cs typeface="Times New Roman"/>
              </a:rPr>
              <a:t> </a:t>
            </a:r>
            <a:r>
              <a:rPr dirty="0" sz="2200">
                <a:latin typeface="Constantia"/>
                <a:cs typeface="Constantia"/>
              </a:rPr>
              <a:t>The</a:t>
            </a:r>
            <a:r>
              <a:rPr dirty="0" sz="2200" spc="-80">
                <a:latin typeface="Constantia"/>
                <a:cs typeface="Constantia"/>
              </a:rPr>
              <a:t> </a:t>
            </a:r>
            <a:r>
              <a:rPr dirty="0" sz="2200" spc="-10">
                <a:latin typeface="Constantia"/>
                <a:cs typeface="Constantia"/>
              </a:rPr>
              <a:t>transverse</a:t>
            </a:r>
            <a:r>
              <a:rPr dirty="0" sz="2200" spc="-100">
                <a:latin typeface="Constantia"/>
                <a:cs typeface="Constantia"/>
              </a:rPr>
              <a:t> </a:t>
            </a:r>
            <a:r>
              <a:rPr dirty="0" sz="2200" spc="-20">
                <a:latin typeface="Constantia"/>
                <a:cs typeface="Constantia"/>
              </a:rPr>
              <a:t>processes</a:t>
            </a:r>
            <a:r>
              <a:rPr dirty="0" sz="2200" spc="-130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are</a:t>
            </a:r>
            <a:r>
              <a:rPr dirty="0" sz="2200" spc="-65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long</a:t>
            </a:r>
            <a:r>
              <a:rPr dirty="0" sz="2200" spc="-80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and</a:t>
            </a:r>
            <a:r>
              <a:rPr dirty="0" sz="2200" spc="-65">
                <a:latin typeface="Constantia"/>
                <a:cs typeface="Constantia"/>
              </a:rPr>
              <a:t> </a:t>
            </a:r>
            <a:r>
              <a:rPr dirty="0" sz="2200" spc="-10">
                <a:latin typeface="Constantia"/>
                <a:cs typeface="Constantia"/>
              </a:rPr>
              <a:t>slender.</a:t>
            </a:r>
            <a:endParaRPr sz="2200">
              <a:latin typeface="Constantia"/>
              <a:cs typeface="Constantia"/>
            </a:endParaRPr>
          </a:p>
          <a:p>
            <a:pPr marL="262890" indent="-252095">
              <a:lnSpc>
                <a:spcPct val="100000"/>
              </a:lnSpc>
              <a:spcBef>
                <a:spcPts val="1585"/>
              </a:spcBef>
              <a:buSzPct val="95454"/>
              <a:buFont typeface="Constantia"/>
              <a:buAutoNum type="arabicPlain"/>
              <a:tabLst>
                <a:tab pos="262890" algn="l"/>
              </a:tabLst>
            </a:pPr>
            <a:r>
              <a:rPr dirty="0" sz="2200">
                <a:latin typeface="Times New Roman"/>
                <a:cs typeface="Times New Roman"/>
              </a:rPr>
              <a:t>■■</a:t>
            </a:r>
            <a:r>
              <a:rPr dirty="0" sz="2200" spc="-35">
                <a:latin typeface="Times New Roman"/>
                <a:cs typeface="Times New Roman"/>
              </a:rPr>
              <a:t> </a:t>
            </a:r>
            <a:r>
              <a:rPr dirty="0" sz="2200">
                <a:latin typeface="Constantia"/>
                <a:cs typeface="Constantia"/>
              </a:rPr>
              <a:t>The</a:t>
            </a:r>
            <a:r>
              <a:rPr dirty="0" sz="2200" spc="-75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spinous</a:t>
            </a:r>
            <a:r>
              <a:rPr dirty="0" sz="2200" spc="-65">
                <a:latin typeface="Constantia"/>
                <a:cs typeface="Constantia"/>
              </a:rPr>
              <a:t> </a:t>
            </a:r>
            <a:r>
              <a:rPr dirty="0" sz="2200" spc="-20">
                <a:latin typeface="Constantia"/>
                <a:cs typeface="Constantia"/>
              </a:rPr>
              <a:t>processes</a:t>
            </a:r>
            <a:r>
              <a:rPr dirty="0" sz="2200" spc="-95">
                <a:latin typeface="Constantia"/>
                <a:cs typeface="Constantia"/>
              </a:rPr>
              <a:t> </a:t>
            </a:r>
            <a:r>
              <a:rPr dirty="0" sz="2200" spc="-10">
                <a:latin typeface="Constantia"/>
                <a:cs typeface="Constantia"/>
              </a:rPr>
              <a:t>are</a:t>
            </a:r>
            <a:r>
              <a:rPr dirty="0" sz="2200" spc="-85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short,</a:t>
            </a:r>
            <a:r>
              <a:rPr dirty="0" sz="2200" spc="15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flat,</a:t>
            </a:r>
            <a:r>
              <a:rPr dirty="0" sz="2200" spc="-55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and</a:t>
            </a:r>
            <a:r>
              <a:rPr dirty="0" sz="2200" spc="-50">
                <a:latin typeface="Constantia"/>
                <a:cs typeface="Constantia"/>
              </a:rPr>
              <a:t> </a:t>
            </a:r>
            <a:r>
              <a:rPr dirty="0" sz="2200" spc="-10">
                <a:latin typeface="Constantia"/>
                <a:cs typeface="Constantia"/>
              </a:rPr>
              <a:t>quadrangular</a:t>
            </a:r>
            <a:r>
              <a:rPr dirty="0" sz="2200" spc="-150">
                <a:latin typeface="Constantia"/>
                <a:cs typeface="Constantia"/>
              </a:rPr>
              <a:t> </a:t>
            </a:r>
            <a:r>
              <a:rPr dirty="0" sz="2200" spc="-25">
                <a:latin typeface="Constantia"/>
                <a:cs typeface="Constantia"/>
              </a:rPr>
              <a:t>and</a:t>
            </a:r>
            <a:endParaRPr sz="22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1055"/>
              </a:spcBef>
            </a:pPr>
            <a:r>
              <a:rPr dirty="0" sz="2200" spc="-10">
                <a:latin typeface="Constantia"/>
                <a:cs typeface="Constantia"/>
              </a:rPr>
              <a:t>project</a:t>
            </a:r>
            <a:r>
              <a:rPr dirty="0" sz="2200" spc="-110">
                <a:latin typeface="Constantia"/>
                <a:cs typeface="Constantia"/>
              </a:rPr>
              <a:t> </a:t>
            </a:r>
            <a:r>
              <a:rPr dirty="0" sz="2200" spc="-10">
                <a:latin typeface="Constantia"/>
                <a:cs typeface="Constantia"/>
              </a:rPr>
              <a:t>posteriorly.</a:t>
            </a:r>
            <a:endParaRPr sz="2200">
              <a:latin typeface="Constantia"/>
              <a:cs typeface="Constantia"/>
            </a:endParaRPr>
          </a:p>
          <a:p>
            <a:pPr marL="12700" marR="5080" indent="-3175">
              <a:lnSpc>
                <a:spcPct val="140100"/>
              </a:lnSpc>
              <a:spcBef>
                <a:spcPts val="525"/>
              </a:spcBef>
              <a:buSzPct val="95454"/>
              <a:buFont typeface="Constantia"/>
              <a:buAutoNum type="arabicPlain" startAt="7"/>
              <a:tabLst>
                <a:tab pos="246379" algn="l"/>
              </a:tabLst>
            </a:pPr>
            <a:r>
              <a:rPr dirty="0" sz="2200">
                <a:latin typeface="Times New Roman"/>
                <a:cs typeface="Times New Roman"/>
              </a:rPr>
              <a:t>	</a:t>
            </a:r>
            <a:r>
              <a:rPr dirty="0" sz="2200">
                <a:latin typeface="Times New Roman"/>
                <a:cs typeface="Times New Roman"/>
              </a:rPr>
              <a:t>■■</a:t>
            </a:r>
            <a:r>
              <a:rPr dirty="0" sz="2200" spc="-35">
                <a:latin typeface="Times New Roman"/>
                <a:cs typeface="Times New Roman"/>
              </a:rPr>
              <a:t> </a:t>
            </a:r>
            <a:r>
              <a:rPr dirty="0" sz="2200" spc="-10">
                <a:latin typeface="Constantia"/>
                <a:cs typeface="Constantia"/>
              </a:rPr>
              <a:t>The</a:t>
            </a:r>
            <a:r>
              <a:rPr dirty="0" sz="2200" spc="-95">
                <a:latin typeface="Constantia"/>
                <a:cs typeface="Constantia"/>
              </a:rPr>
              <a:t> </a:t>
            </a:r>
            <a:r>
              <a:rPr dirty="0" sz="2200" spc="-10">
                <a:latin typeface="Constantia"/>
                <a:cs typeface="Constantia"/>
              </a:rPr>
              <a:t>articular</a:t>
            </a:r>
            <a:r>
              <a:rPr dirty="0" sz="2200" spc="-120">
                <a:latin typeface="Constantia"/>
                <a:cs typeface="Constantia"/>
              </a:rPr>
              <a:t> </a:t>
            </a:r>
            <a:r>
              <a:rPr dirty="0" sz="2200" spc="-10">
                <a:latin typeface="Constantia"/>
                <a:cs typeface="Constantia"/>
              </a:rPr>
              <a:t>surfaces</a:t>
            </a:r>
            <a:r>
              <a:rPr dirty="0" sz="2200" spc="-95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of</a:t>
            </a:r>
            <a:r>
              <a:rPr dirty="0" sz="2200" spc="40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the</a:t>
            </a:r>
            <a:r>
              <a:rPr dirty="0" sz="2200" spc="-85">
                <a:latin typeface="Constantia"/>
                <a:cs typeface="Constantia"/>
              </a:rPr>
              <a:t> </a:t>
            </a:r>
            <a:r>
              <a:rPr dirty="0" sz="2200" spc="-10">
                <a:latin typeface="Constantia"/>
                <a:cs typeface="Constantia"/>
              </a:rPr>
              <a:t>superior</a:t>
            </a:r>
            <a:r>
              <a:rPr dirty="0" sz="2200" spc="-125">
                <a:latin typeface="Constantia"/>
                <a:cs typeface="Constantia"/>
              </a:rPr>
              <a:t> </a:t>
            </a:r>
            <a:r>
              <a:rPr dirty="0" sz="2200" spc="-10">
                <a:latin typeface="Constantia"/>
                <a:cs typeface="Constantia"/>
              </a:rPr>
              <a:t>articular</a:t>
            </a:r>
            <a:r>
              <a:rPr dirty="0" sz="2200" spc="-105">
                <a:latin typeface="Constantia"/>
                <a:cs typeface="Constantia"/>
              </a:rPr>
              <a:t> </a:t>
            </a:r>
            <a:r>
              <a:rPr dirty="0" sz="2200" spc="-10">
                <a:latin typeface="Constantia"/>
                <a:cs typeface="Constantia"/>
              </a:rPr>
              <a:t>processes</a:t>
            </a:r>
            <a:r>
              <a:rPr dirty="0" sz="2200" spc="-45">
                <a:latin typeface="Constantia"/>
                <a:cs typeface="Constantia"/>
              </a:rPr>
              <a:t> </a:t>
            </a:r>
            <a:r>
              <a:rPr dirty="0" sz="2200" spc="-20">
                <a:latin typeface="Constantia"/>
                <a:cs typeface="Constantia"/>
              </a:rPr>
              <a:t>face </a:t>
            </a:r>
            <a:r>
              <a:rPr dirty="0" sz="2200" spc="-30">
                <a:latin typeface="Constantia"/>
                <a:cs typeface="Constantia"/>
              </a:rPr>
              <a:t>medially,</a:t>
            </a:r>
            <a:r>
              <a:rPr dirty="0" sz="2200" spc="-60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and</a:t>
            </a:r>
            <a:r>
              <a:rPr dirty="0" sz="2200" spc="-35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those</a:t>
            </a:r>
            <a:r>
              <a:rPr dirty="0" sz="2200" spc="-110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of</a:t>
            </a:r>
            <a:r>
              <a:rPr dirty="0" sz="2200" spc="10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the</a:t>
            </a:r>
            <a:r>
              <a:rPr dirty="0" sz="2200" spc="-55">
                <a:latin typeface="Constantia"/>
                <a:cs typeface="Constantia"/>
              </a:rPr>
              <a:t> </a:t>
            </a:r>
            <a:r>
              <a:rPr dirty="0" sz="2200" spc="-10">
                <a:latin typeface="Constantia"/>
                <a:cs typeface="Constantia"/>
              </a:rPr>
              <a:t>inferior</a:t>
            </a:r>
            <a:r>
              <a:rPr dirty="0" sz="2200" spc="-150">
                <a:latin typeface="Constantia"/>
                <a:cs typeface="Constantia"/>
              </a:rPr>
              <a:t> </a:t>
            </a:r>
            <a:r>
              <a:rPr dirty="0" sz="2200" spc="-10">
                <a:latin typeface="Constantia"/>
                <a:cs typeface="Constantia"/>
              </a:rPr>
              <a:t>articular</a:t>
            </a:r>
            <a:r>
              <a:rPr dirty="0" sz="2200" spc="-135">
                <a:latin typeface="Constantia"/>
                <a:cs typeface="Constantia"/>
              </a:rPr>
              <a:t> </a:t>
            </a:r>
            <a:r>
              <a:rPr dirty="0" sz="2200" spc="-10">
                <a:latin typeface="Constantia"/>
                <a:cs typeface="Constantia"/>
              </a:rPr>
              <a:t>processes</a:t>
            </a:r>
            <a:r>
              <a:rPr dirty="0" sz="2200" spc="-40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face</a:t>
            </a:r>
            <a:r>
              <a:rPr dirty="0" sz="2200" spc="-70">
                <a:latin typeface="Constantia"/>
                <a:cs typeface="Constantia"/>
              </a:rPr>
              <a:t> </a:t>
            </a:r>
            <a:r>
              <a:rPr dirty="0" sz="2200" spc="-10">
                <a:latin typeface="Constantia"/>
                <a:cs typeface="Constantia"/>
              </a:rPr>
              <a:t>laterally.</a:t>
            </a:r>
            <a:endParaRPr sz="2200">
              <a:latin typeface="Constantia"/>
              <a:cs typeface="Constantia"/>
            </a:endParaRPr>
          </a:p>
          <a:p>
            <a:pPr marL="12700" marR="626110">
              <a:lnSpc>
                <a:spcPct val="160000"/>
              </a:lnSpc>
            </a:pPr>
            <a:r>
              <a:rPr dirty="0" sz="2200" spc="-20">
                <a:latin typeface="Constantia"/>
                <a:cs typeface="Constantia"/>
              </a:rPr>
              <a:t>Note</a:t>
            </a:r>
            <a:r>
              <a:rPr dirty="0" sz="2200" spc="-95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that</a:t>
            </a:r>
            <a:r>
              <a:rPr dirty="0" sz="2200" spc="-90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the</a:t>
            </a:r>
            <a:r>
              <a:rPr dirty="0" sz="2200" spc="-65">
                <a:latin typeface="Constantia"/>
                <a:cs typeface="Constantia"/>
              </a:rPr>
              <a:t> </a:t>
            </a:r>
            <a:r>
              <a:rPr dirty="0" sz="2200" spc="-10">
                <a:latin typeface="Constantia"/>
                <a:cs typeface="Constantia"/>
              </a:rPr>
              <a:t>lumbar</a:t>
            </a:r>
            <a:r>
              <a:rPr dirty="0" sz="2200" spc="-160">
                <a:latin typeface="Constantia"/>
                <a:cs typeface="Constantia"/>
              </a:rPr>
              <a:t> </a:t>
            </a:r>
            <a:r>
              <a:rPr dirty="0" sz="2200" spc="-20">
                <a:latin typeface="Constantia"/>
                <a:cs typeface="Constantia"/>
              </a:rPr>
              <a:t>vertebrae</a:t>
            </a:r>
            <a:r>
              <a:rPr dirty="0" sz="2200" spc="-85">
                <a:latin typeface="Constantia"/>
                <a:cs typeface="Constantia"/>
              </a:rPr>
              <a:t> </a:t>
            </a:r>
            <a:r>
              <a:rPr dirty="0" sz="2200" spc="-20">
                <a:latin typeface="Constantia"/>
                <a:cs typeface="Constantia"/>
              </a:rPr>
              <a:t>have</a:t>
            </a:r>
            <a:r>
              <a:rPr dirty="0" sz="2200" spc="-80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no</a:t>
            </a:r>
            <a:r>
              <a:rPr dirty="0" sz="2200" spc="-75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facets</a:t>
            </a:r>
            <a:r>
              <a:rPr dirty="0" sz="2200" spc="-85">
                <a:latin typeface="Constantia"/>
                <a:cs typeface="Constantia"/>
              </a:rPr>
              <a:t> </a:t>
            </a:r>
            <a:r>
              <a:rPr dirty="0" sz="2200" spc="-10">
                <a:latin typeface="Constantia"/>
                <a:cs typeface="Constantia"/>
              </a:rPr>
              <a:t>for</a:t>
            </a:r>
            <a:r>
              <a:rPr dirty="0" sz="2200" spc="-145">
                <a:latin typeface="Constantia"/>
                <a:cs typeface="Constantia"/>
              </a:rPr>
              <a:t> </a:t>
            </a:r>
            <a:r>
              <a:rPr dirty="0" sz="2200" spc="-10">
                <a:latin typeface="Constantia"/>
                <a:cs typeface="Constantia"/>
              </a:rPr>
              <a:t>articulation </a:t>
            </a:r>
            <a:r>
              <a:rPr dirty="0" sz="2200">
                <a:latin typeface="Constantia"/>
                <a:cs typeface="Constantia"/>
              </a:rPr>
              <a:t>with</a:t>
            </a:r>
            <a:r>
              <a:rPr dirty="0" sz="2200" spc="-60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ribs</a:t>
            </a:r>
            <a:r>
              <a:rPr dirty="0" sz="2200" spc="-105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and</a:t>
            </a:r>
            <a:r>
              <a:rPr dirty="0" sz="2200" spc="-10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no</a:t>
            </a:r>
            <a:r>
              <a:rPr dirty="0" sz="2200" spc="-65">
                <a:latin typeface="Constantia"/>
                <a:cs typeface="Constantia"/>
              </a:rPr>
              <a:t> </a:t>
            </a:r>
            <a:r>
              <a:rPr dirty="0" sz="2200" spc="-10">
                <a:latin typeface="Constantia"/>
                <a:cs typeface="Constantia"/>
              </a:rPr>
              <a:t>foramina</a:t>
            </a:r>
            <a:r>
              <a:rPr dirty="0" sz="2200" spc="-90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in</a:t>
            </a:r>
            <a:r>
              <a:rPr dirty="0" sz="2200" spc="-60">
                <a:latin typeface="Constantia"/>
                <a:cs typeface="Constantia"/>
              </a:rPr>
              <a:t> </a:t>
            </a:r>
            <a:r>
              <a:rPr dirty="0" sz="2200">
                <a:latin typeface="Constantia"/>
                <a:cs typeface="Constantia"/>
              </a:rPr>
              <a:t>the</a:t>
            </a:r>
            <a:r>
              <a:rPr dirty="0" sz="2200" spc="-75">
                <a:latin typeface="Constantia"/>
                <a:cs typeface="Constantia"/>
              </a:rPr>
              <a:t> </a:t>
            </a:r>
            <a:r>
              <a:rPr dirty="0" sz="2200" spc="-20">
                <a:latin typeface="Constantia"/>
                <a:cs typeface="Constantia"/>
              </a:rPr>
              <a:t>transverse</a:t>
            </a:r>
            <a:r>
              <a:rPr dirty="0" sz="2200" spc="-105">
                <a:latin typeface="Constantia"/>
                <a:cs typeface="Constantia"/>
              </a:rPr>
              <a:t> </a:t>
            </a:r>
            <a:r>
              <a:rPr dirty="0" sz="2200" spc="-10">
                <a:latin typeface="Constantia"/>
                <a:cs typeface="Constantia"/>
              </a:rPr>
              <a:t>processes.</a:t>
            </a:r>
            <a:endParaRPr sz="22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5920" y="2482595"/>
            <a:ext cx="6047232" cy="211378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68502" rIns="0" bIns="0" rtlCol="0" vert="horz">
            <a:spAutoFit/>
          </a:bodyPr>
          <a:lstStyle/>
          <a:p>
            <a:pPr marL="127000">
              <a:lnSpc>
                <a:spcPct val="100000"/>
              </a:lnSpc>
              <a:spcBef>
                <a:spcPts val="100"/>
              </a:spcBef>
            </a:pPr>
            <a:r>
              <a:rPr dirty="0" sz="3600"/>
              <a:t>The</a:t>
            </a:r>
            <a:r>
              <a:rPr dirty="0" sz="3600" spc="-85"/>
              <a:t> </a:t>
            </a:r>
            <a:r>
              <a:rPr dirty="0" sz="3600" spc="-25"/>
              <a:t>Vertebral</a:t>
            </a:r>
            <a:r>
              <a:rPr dirty="0" sz="3600" spc="-85"/>
              <a:t> </a:t>
            </a:r>
            <a:r>
              <a:rPr dirty="0" sz="3600" spc="-10"/>
              <a:t>Column:</a:t>
            </a:r>
            <a:endParaRPr sz="3600"/>
          </a:p>
        </p:txBody>
      </p:sp>
      <p:sp>
        <p:nvSpPr>
          <p:cNvPr id="3" name="object 3" descr=""/>
          <p:cNvSpPr txBox="1"/>
          <p:nvPr/>
        </p:nvSpPr>
        <p:spPr>
          <a:xfrm>
            <a:off x="535940" y="1859660"/>
            <a:ext cx="8049895" cy="3830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5875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Constantia"/>
                <a:cs typeface="Constantia"/>
              </a:rPr>
              <a:t>The</a:t>
            </a:r>
            <a:r>
              <a:rPr dirty="0" sz="2400" spc="-150">
                <a:latin typeface="Constantia"/>
                <a:cs typeface="Constantia"/>
              </a:rPr>
              <a:t> </a:t>
            </a:r>
            <a:r>
              <a:rPr dirty="0" sz="2400" spc="-20">
                <a:latin typeface="Constantia"/>
                <a:cs typeface="Constantia"/>
              </a:rPr>
              <a:t>vertebral</a:t>
            </a:r>
            <a:r>
              <a:rPr dirty="0" sz="2400" spc="-13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column</a:t>
            </a:r>
            <a:r>
              <a:rPr dirty="0" sz="2400" spc="-7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is</a:t>
            </a:r>
            <a:r>
              <a:rPr dirty="0" sz="2400" spc="-10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the</a:t>
            </a:r>
            <a:r>
              <a:rPr dirty="0" sz="2400" spc="-15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central</a:t>
            </a:r>
            <a:r>
              <a:rPr dirty="0" sz="2400" spc="-3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bony</a:t>
            </a:r>
            <a:r>
              <a:rPr dirty="0" sz="2400" spc="-11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pillar</a:t>
            </a:r>
            <a:r>
              <a:rPr dirty="0" sz="2400" spc="-15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of</a:t>
            </a:r>
            <a:r>
              <a:rPr dirty="0" sz="2400" spc="-1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the</a:t>
            </a:r>
            <a:r>
              <a:rPr dirty="0" sz="2400" spc="-10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body.</a:t>
            </a:r>
            <a:endParaRPr sz="2400">
              <a:latin typeface="Constantia"/>
              <a:cs typeface="Constantia"/>
            </a:endParaRPr>
          </a:p>
          <a:p>
            <a:pPr marL="12700" marR="5080" indent="152400">
              <a:lnSpc>
                <a:spcPct val="150100"/>
              </a:lnSpc>
              <a:spcBef>
                <a:spcPts val="570"/>
              </a:spcBef>
            </a:pPr>
            <a:r>
              <a:rPr dirty="0" u="sng" sz="240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Function:</a:t>
            </a:r>
            <a:r>
              <a:rPr dirty="0" sz="2400" spc="-85">
                <a:latin typeface="Constantia"/>
                <a:cs typeface="Constantia"/>
              </a:rPr>
              <a:t> </a:t>
            </a:r>
            <a:r>
              <a:rPr dirty="0" sz="2400" spc="-30">
                <a:latin typeface="Constantia"/>
                <a:cs typeface="Constantia"/>
              </a:rPr>
              <a:t>It</a:t>
            </a:r>
            <a:r>
              <a:rPr dirty="0" sz="2400" spc="-12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supports</a:t>
            </a:r>
            <a:r>
              <a:rPr dirty="0" sz="2400" spc="-11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the</a:t>
            </a:r>
            <a:r>
              <a:rPr dirty="0" sz="2400" spc="-14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skull,</a:t>
            </a:r>
            <a:r>
              <a:rPr dirty="0" sz="2400" spc="-80">
                <a:latin typeface="Constantia"/>
                <a:cs typeface="Constantia"/>
              </a:rPr>
              <a:t> </a:t>
            </a:r>
            <a:r>
              <a:rPr dirty="0" sz="2400" spc="-20">
                <a:latin typeface="Constantia"/>
                <a:cs typeface="Constantia"/>
              </a:rPr>
              <a:t>shoulder</a:t>
            </a:r>
            <a:r>
              <a:rPr dirty="0" sz="2400" spc="-14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girdle,</a:t>
            </a:r>
            <a:r>
              <a:rPr dirty="0" sz="2400" spc="-8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upper</a:t>
            </a:r>
            <a:r>
              <a:rPr dirty="0" sz="2400" spc="-135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limbs, </a:t>
            </a:r>
            <a:r>
              <a:rPr dirty="0" sz="2400">
                <a:latin typeface="Constantia"/>
                <a:cs typeface="Constantia"/>
              </a:rPr>
              <a:t>and</a:t>
            </a:r>
            <a:r>
              <a:rPr dirty="0" sz="2400" spc="-70">
                <a:latin typeface="Constantia"/>
                <a:cs typeface="Constantia"/>
              </a:rPr>
              <a:t> </a:t>
            </a:r>
            <a:r>
              <a:rPr dirty="0" sz="2400" spc="-25">
                <a:latin typeface="Constantia"/>
                <a:cs typeface="Constantia"/>
              </a:rPr>
              <a:t>thoracic</a:t>
            </a:r>
            <a:r>
              <a:rPr dirty="0" sz="2400" spc="-125">
                <a:latin typeface="Constantia"/>
                <a:cs typeface="Constantia"/>
              </a:rPr>
              <a:t> </a:t>
            </a:r>
            <a:r>
              <a:rPr dirty="0" sz="2400" spc="-25">
                <a:latin typeface="Constantia"/>
                <a:cs typeface="Constantia"/>
              </a:rPr>
              <a:t>cage</a:t>
            </a:r>
            <a:r>
              <a:rPr dirty="0" sz="2400" spc="-12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and,</a:t>
            </a:r>
            <a:r>
              <a:rPr dirty="0" sz="2400" spc="-10">
                <a:latin typeface="Constantia"/>
                <a:cs typeface="Constantia"/>
              </a:rPr>
              <a:t> by</a:t>
            </a:r>
            <a:r>
              <a:rPr dirty="0" sz="2400" spc="-130">
                <a:latin typeface="Constantia"/>
                <a:cs typeface="Constantia"/>
              </a:rPr>
              <a:t> </a:t>
            </a:r>
            <a:r>
              <a:rPr dirty="0" sz="2400" spc="-40">
                <a:latin typeface="Constantia"/>
                <a:cs typeface="Constantia"/>
              </a:rPr>
              <a:t>way</a:t>
            </a:r>
            <a:r>
              <a:rPr dirty="0" sz="2400" spc="-114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of the</a:t>
            </a:r>
            <a:r>
              <a:rPr dirty="0" sz="2400" spc="-11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pelvic</a:t>
            </a:r>
            <a:r>
              <a:rPr dirty="0" sz="2400" spc="-14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girdle,</a:t>
            </a:r>
            <a:r>
              <a:rPr dirty="0" sz="2400" spc="-5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transmits </a:t>
            </a:r>
            <a:r>
              <a:rPr dirty="0" sz="2400" spc="-20">
                <a:latin typeface="Constantia"/>
                <a:cs typeface="Constantia"/>
              </a:rPr>
              <a:t>body</a:t>
            </a:r>
            <a:r>
              <a:rPr dirty="0" sz="2400" spc="-130">
                <a:latin typeface="Constantia"/>
                <a:cs typeface="Constantia"/>
              </a:rPr>
              <a:t> </a:t>
            </a:r>
            <a:r>
              <a:rPr dirty="0" sz="2400" spc="-20">
                <a:latin typeface="Constantia"/>
                <a:cs typeface="Constantia"/>
              </a:rPr>
              <a:t>weight</a:t>
            </a:r>
            <a:r>
              <a:rPr dirty="0" sz="2400" spc="-12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to</a:t>
            </a:r>
            <a:r>
              <a:rPr dirty="0" sz="2400" spc="-10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the</a:t>
            </a:r>
            <a:r>
              <a:rPr dirty="0" sz="2400" spc="-90">
                <a:latin typeface="Constantia"/>
                <a:cs typeface="Constantia"/>
              </a:rPr>
              <a:t> </a:t>
            </a:r>
            <a:r>
              <a:rPr dirty="0" sz="2400" spc="-25">
                <a:latin typeface="Constantia"/>
                <a:cs typeface="Constantia"/>
              </a:rPr>
              <a:t>lower</a:t>
            </a:r>
            <a:r>
              <a:rPr dirty="0" sz="2400" spc="-85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limbs.</a:t>
            </a:r>
            <a:endParaRPr sz="2400">
              <a:latin typeface="Constantia"/>
              <a:cs typeface="Constantia"/>
            </a:endParaRPr>
          </a:p>
          <a:p>
            <a:pPr algn="just" marL="12700" marR="470534">
              <a:lnSpc>
                <a:spcPct val="150000"/>
              </a:lnSpc>
              <a:spcBef>
                <a:spcPts val="580"/>
              </a:spcBef>
            </a:pPr>
            <a:r>
              <a:rPr dirty="0" sz="2400">
                <a:latin typeface="Constantia"/>
                <a:cs typeface="Constantia"/>
              </a:rPr>
              <a:t>Within</a:t>
            </a:r>
            <a:r>
              <a:rPr dirty="0" sz="2400" spc="-8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its</a:t>
            </a:r>
            <a:r>
              <a:rPr dirty="0" sz="2400" spc="-15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cavity</a:t>
            </a:r>
            <a:r>
              <a:rPr dirty="0" sz="2400" spc="-8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lie</a:t>
            </a:r>
            <a:r>
              <a:rPr dirty="0" sz="2400" spc="-10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the</a:t>
            </a:r>
            <a:r>
              <a:rPr dirty="0" sz="2400" spc="-14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spinal</a:t>
            </a:r>
            <a:r>
              <a:rPr dirty="0" sz="2400" spc="-9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cord,</a:t>
            </a:r>
            <a:r>
              <a:rPr dirty="0" sz="2400" spc="-3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the</a:t>
            </a:r>
            <a:r>
              <a:rPr dirty="0" sz="2400" spc="-13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roots</a:t>
            </a:r>
            <a:r>
              <a:rPr dirty="0" sz="2400" spc="-12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of</a:t>
            </a:r>
            <a:r>
              <a:rPr dirty="0" sz="2400" spc="-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the</a:t>
            </a:r>
            <a:r>
              <a:rPr dirty="0" sz="2400" spc="-125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spinal nerves,</a:t>
            </a:r>
            <a:r>
              <a:rPr dirty="0" sz="2400" spc="-14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and</a:t>
            </a:r>
            <a:r>
              <a:rPr dirty="0" sz="2400" spc="-8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the</a:t>
            </a:r>
            <a:r>
              <a:rPr dirty="0" sz="2400" spc="-15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covering</a:t>
            </a:r>
            <a:r>
              <a:rPr dirty="0" sz="2400" spc="-35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meninges,</a:t>
            </a:r>
            <a:r>
              <a:rPr dirty="0" sz="2400" spc="-70">
                <a:latin typeface="Constantia"/>
                <a:cs typeface="Constantia"/>
              </a:rPr>
              <a:t> </a:t>
            </a:r>
            <a:r>
              <a:rPr dirty="0" sz="2400" spc="-30">
                <a:latin typeface="Constantia"/>
                <a:cs typeface="Constantia"/>
              </a:rPr>
              <a:t>to</a:t>
            </a:r>
            <a:r>
              <a:rPr dirty="0" sz="2400" spc="-12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which</a:t>
            </a:r>
            <a:r>
              <a:rPr dirty="0" sz="2400" spc="-10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the</a:t>
            </a:r>
            <a:r>
              <a:rPr dirty="0" sz="2400" spc="-15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vertebral column</a:t>
            </a:r>
            <a:r>
              <a:rPr dirty="0" sz="2400" spc="-100">
                <a:latin typeface="Constantia"/>
                <a:cs typeface="Constantia"/>
              </a:rPr>
              <a:t> </a:t>
            </a:r>
            <a:r>
              <a:rPr dirty="0" sz="2400" spc="-25">
                <a:latin typeface="Constantia"/>
                <a:cs typeface="Constantia"/>
              </a:rPr>
              <a:t>gives</a:t>
            </a:r>
            <a:r>
              <a:rPr dirty="0" sz="2400" spc="-125">
                <a:latin typeface="Constantia"/>
                <a:cs typeface="Constantia"/>
              </a:rPr>
              <a:t> </a:t>
            </a:r>
            <a:r>
              <a:rPr dirty="0" sz="2400" spc="-20">
                <a:latin typeface="Constantia"/>
                <a:cs typeface="Constantia"/>
              </a:rPr>
              <a:t>great</a:t>
            </a:r>
            <a:r>
              <a:rPr dirty="0" sz="2400" spc="-105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protection.</a:t>
            </a:r>
            <a:endParaRPr sz="24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8540" y="992581"/>
            <a:ext cx="5870575" cy="422909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600" spc="-10">
                <a:latin typeface="Constantia"/>
                <a:cs typeface="Constantia"/>
              </a:rPr>
              <a:t>Composition</a:t>
            </a:r>
            <a:r>
              <a:rPr dirty="0" sz="2600" spc="-13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of</a:t>
            </a:r>
            <a:r>
              <a:rPr dirty="0" sz="2600" spc="3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the</a:t>
            </a:r>
            <a:r>
              <a:rPr dirty="0" sz="2600" spc="-135">
                <a:latin typeface="Constantia"/>
                <a:cs typeface="Constantia"/>
              </a:rPr>
              <a:t> </a:t>
            </a:r>
            <a:r>
              <a:rPr dirty="0" sz="2600" spc="-25">
                <a:latin typeface="Constantia"/>
                <a:cs typeface="Constantia"/>
              </a:rPr>
              <a:t>Vertebral</a:t>
            </a:r>
            <a:r>
              <a:rPr dirty="0" sz="2600" spc="-40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Column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618540" y="1407413"/>
            <a:ext cx="7988934" cy="47085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72085" indent="146050">
              <a:lnSpc>
                <a:spcPct val="150000"/>
              </a:lnSpc>
              <a:spcBef>
                <a:spcPts val="100"/>
              </a:spcBef>
            </a:pPr>
            <a:r>
              <a:rPr dirty="0" sz="2400">
                <a:latin typeface="Constantia"/>
                <a:cs typeface="Constantia"/>
              </a:rPr>
              <a:t>The</a:t>
            </a:r>
            <a:r>
              <a:rPr dirty="0" sz="2400" spc="-150">
                <a:latin typeface="Constantia"/>
                <a:cs typeface="Constantia"/>
              </a:rPr>
              <a:t> </a:t>
            </a:r>
            <a:r>
              <a:rPr dirty="0" sz="2400" spc="-20">
                <a:latin typeface="Constantia"/>
                <a:cs typeface="Constantia"/>
              </a:rPr>
              <a:t>vertebral</a:t>
            </a:r>
            <a:r>
              <a:rPr dirty="0" sz="2400" spc="-8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column</a:t>
            </a:r>
            <a:r>
              <a:rPr dirty="0" sz="2400" spc="-6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is</a:t>
            </a:r>
            <a:r>
              <a:rPr dirty="0" sz="2400" spc="-12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composed</a:t>
            </a:r>
            <a:r>
              <a:rPr dirty="0" sz="2400" spc="-6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of</a:t>
            </a:r>
            <a:r>
              <a:rPr dirty="0" sz="2400" spc="3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33</a:t>
            </a:r>
            <a:r>
              <a:rPr dirty="0" sz="2400" spc="-80">
                <a:latin typeface="Constantia"/>
                <a:cs typeface="Constantia"/>
              </a:rPr>
              <a:t> </a:t>
            </a:r>
            <a:r>
              <a:rPr dirty="0" sz="2400" spc="-25">
                <a:latin typeface="Constantia"/>
                <a:cs typeface="Constantia"/>
              </a:rPr>
              <a:t>vertebrae—</a:t>
            </a:r>
            <a:r>
              <a:rPr dirty="0" sz="2400" spc="-50">
                <a:latin typeface="Constantia"/>
                <a:cs typeface="Constantia"/>
              </a:rPr>
              <a:t>7 </a:t>
            </a:r>
            <a:r>
              <a:rPr dirty="0" sz="2400">
                <a:latin typeface="Constantia"/>
                <a:cs typeface="Constantia"/>
              </a:rPr>
              <a:t>cervical,</a:t>
            </a:r>
            <a:r>
              <a:rPr dirty="0" sz="2400" spc="-5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12</a:t>
            </a:r>
            <a:r>
              <a:rPr dirty="0" sz="2400" spc="-8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thoracic,</a:t>
            </a:r>
            <a:r>
              <a:rPr dirty="0" sz="2400" spc="-6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5</a:t>
            </a:r>
            <a:r>
              <a:rPr dirty="0" sz="2400" spc="-60">
                <a:latin typeface="Constantia"/>
                <a:cs typeface="Constantia"/>
              </a:rPr>
              <a:t> </a:t>
            </a:r>
            <a:r>
              <a:rPr dirty="0" sz="2400" spc="-20">
                <a:latin typeface="Constantia"/>
                <a:cs typeface="Constantia"/>
              </a:rPr>
              <a:t>lumbar,</a:t>
            </a:r>
            <a:r>
              <a:rPr dirty="0" sz="2400" spc="-6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5</a:t>
            </a:r>
            <a:r>
              <a:rPr dirty="0" sz="2400" spc="-10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sacral</a:t>
            </a:r>
            <a:r>
              <a:rPr dirty="0" sz="2400" spc="-5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(fused</a:t>
            </a:r>
            <a:r>
              <a:rPr dirty="0" sz="2400" spc="-9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to</a:t>
            </a:r>
            <a:r>
              <a:rPr dirty="0" sz="2400" spc="-114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form</a:t>
            </a:r>
            <a:r>
              <a:rPr dirty="0" sz="2400" spc="-125">
                <a:latin typeface="Constantia"/>
                <a:cs typeface="Constantia"/>
              </a:rPr>
              <a:t> </a:t>
            </a:r>
            <a:r>
              <a:rPr dirty="0" sz="2400" spc="-25">
                <a:latin typeface="Constantia"/>
                <a:cs typeface="Constantia"/>
              </a:rPr>
              <a:t>the </a:t>
            </a:r>
            <a:r>
              <a:rPr dirty="0" sz="2400">
                <a:latin typeface="Constantia"/>
                <a:cs typeface="Constantia"/>
              </a:rPr>
              <a:t>sacrum),</a:t>
            </a:r>
            <a:r>
              <a:rPr dirty="0" sz="2400" spc="-114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and</a:t>
            </a:r>
            <a:r>
              <a:rPr dirty="0" sz="2400" spc="-2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4</a:t>
            </a:r>
            <a:r>
              <a:rPr dirty="0" sz="2400" spc="-95">
                <a:latin typeface="Constantia"/>
                <a:cs typeface="Constantia"/>
              </a:rPr>
              <a:t> </a:t>
            </a:r>
            <a:r>
              <a:rPr dirty="0" sz="2400" spc="-20">
                <a:latin typeface="Constantia"/>
                <a:cs typeface="Constantia"/>
              </a:rPr>
              <a:t>coccygeal </a:t>
            </a:r>
            <a:r>
              <a:rPr dirty="0" sz="2400">
                <a:latin typeface="Constantia"/>
                <a:cs typeface="Constantia"/>
              </a:rPr>
              <a:t>(the</a:t>
            </a:r>
            <a:r>
              <a:rPr dirty="0" sz="2400" spc="-95">
                <a:latin typeface="Constantia"/>
                <a:cs typeface="Constantia"/>
              </a:rPr>
              <a:t> </a:t>
            </a:r>
            <a:r>
              <a:rPr dirty="0" sz="2400" spc="-25">
                <a:latin typeface="Constantia"/>
                <a:cs typeface="Constantia"/>
              </a:rPr>
              <a:t>lower</a:t>
            </a:r>
            <a:r>
              <a:rPr dirty="0" sz="2400" spc="-8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3</a:t>
            </a:r>
            <a:r>
              <a:rPr dirty="0" sz="2400" spc="-85">
                <a:latin typeface="Constantia"/>
                <a:cs typeface="Constantia"/>
              </a:rPr>
              <a:t> </a:t>
            </a:r>
            <a:r>
              <a:rPr dirty="0" sz="2400" spc="-20">
                <a:latin typeface="Constantia"/>
                <a:cs typeface="Constantia"/>
              </a:rPr>
              <a:t>are</a:t>
            </a:r>
            <a:r>
              <a:rPr dirty="0" sz="2400" spc="-13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commonly</a:t>
            </a:r>
            <a:r>
              <a:rPr dirty="0" sz="2400" spc="-9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fused).</a:t>
            </a:r>
            <a:endParaRPr sz="2400">
              <a:latin typeface="Constantia"/>
              <a:cs typeface="Constantia"/>
            </a:endParaRPr>
          </a:p>
          <a:p>
            <a:pPr algn="just" marL="12700" marR="1020444">
              <a:lnSpc>
                <a:spcPct val="170000"/>
              </a:lnSpc>
            </a:pPr>
            <a:r>
              <a:rPr dirty="0" sz="2400">
                <a:latin typeface="Constantia"/>
                <a:cs typeface="Constantia"/>
              </a:rPr>
              <a:t>**</a:t>
            </a:r>
            <a:r>
              <a:rPr dirty="0" sz="2400" spc="-4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Because</a:t>
            </a:r>
            <a:r>
              <a:rPr dirty="0" sz="2400" spc="-8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it</a:t>
            </a:r>
            <a:r>
              <a:rPr dirty="0" sz="2400" spc="-9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is</a:t>
            </a:r>
            <a:r>
              <a:rPr dirty="0" sz="2400" spc="-12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segmented</a:t>
            </a:r>
            <a:r>
              <a:rPr dirty="0" sz="2400" spc="-7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and</a:t>
            </a:r>
            <a:r>
              <a:rPr dirty="0" sz="2400" spc="-3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made</a:t>
            </a:r>
            <a:r>
              <a:rPr dirty="0" sz="2400" spc="-12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up</a:t>
            </a:r>
            <a:r>
              <a:rPr dirty="0" sz="2400" spc="-15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of</a:t>
            </a:r>
            <a:r>
              <a:rPr dirty="0" sz="2400" spc="-5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vertebrae, </a:t>
            </a:r>
            <a:r>
              <a:rPr dirty="0" sz="2400">
                <a:latin typeface="Constantia"/>
                <a:cs typeface="Constantia"/>
              </a:rPr>
              <a:t>joints,</a:t>
            </a:r>
            <a:r>
              <a:rPr dirty="0" sz="2400" spc="-10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and</a:t>
            </a:r>
            <a:r>
              <a:rPr dirty="0" sz="2400" spc="-6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pads</a:t>
            </a:r>
            <a:r>
              <a:rPr dirty="0" sz="2400" spc="-13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of</a:t>
            </a:r>
            <a:r>
              <a:rPr dirty="0" sz="2400" spc="15">
                <a:latin typeface="Constantia"/>
                <a:cs typeface="Constantia"/>
              </a:rPr>
              <a:t> </a:t>
            </a:r>
            <a:r>
              <a:rPr dirty="0" sz="2400" spc="-20">
                <a:latin typeface="Constantia"/>
                <a:cs typeface="Constantia"/>
              </a:rPr>
              <a:t>fibrocartilage</a:t>
            </a:r>
            <a:r>
              <a:rPr dirty="0" sz="2400" spc="-13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called</a:t>
            </a:r>
            <a:r>
              <a:rPr dirty="0" sz="2400" spc="-10">
                <a:latin typeface="Constantia"/>
                <a:cs typeface="Constantia"/>
              </a:rPr>
              <a:t> intervertebral </a:t>
            </a:r>
            <a:r>
              <a:rPr dirty="0" sz="2400">
                <a:latin typeface="Constantia"/>
                <a:cs typeface="Constantia"/>
              </a:rPr>
              <a:t>discs,</a:t>
            </a:r>
            <a:r>
              <a:rPr dirty="0" sz="2400" spc="2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it</a:t>
            </a:r>
            <a:r>
              <a:rPr dirty="0" sz="2400" spc="-4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is</a:t>
            </a:r>
            <a:r>
              <a:rPr dirty="0" sz="2400" spc="-9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a</a:t>
            </a:r>
            <a:r>
              <a:rPr dirty="0" sz="2400" spc="-5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flexible</a:t>
            </a:r>
            <a:r>
              <a:rPr dirty="0" sz="2400" spc="-11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structure.</a:t>
            </a:r>
            <a:endParaRPr sz="2400">
              <a:latin typeface="Constantia"/>
              <a:cs typeface="Constantia"/>
            </a:endParaRPr>
          </a:p>
          <a:p>
            <a:pPr algn="just" marL="12700" marR="5080" indent="76200">
              <a:lnSpc>
                <a:spcPct val="150100"/>
              </a:lnSpc>
              <a:spcBef>
                <a:spcPts val="570"/>
              </a:spcBef>
            </a:pPr>
            <a:r>
              <a:rPr dirty="0" sz="2400">
                <a:latin typeface="Constantia"/>
                <a:cs typeface="Constantia"/>
              </a:rPr>
              <a:t>**The</a:t>
            </a:r>
            <a:r>
              <a:rPr dirty="0" sz="2400" spc="-90">
                <a:latin typeface="Constantia"/>
                <a:cs typeface="Constantia"/>
              </a:rPr>
              <a:t> </a:t>
            </a:r>
            <a:r>
              <a:rPr dirty="0" sz="2400" spc="-20">
                <a:latin typeface="Constantia"/>
                <a:cs typeface="Constantia"/>
              </a:rPr>
              <a:t>intervertebral</a:t>
            </a:r>
            <a:r>
              <a:rPr dirty="0" sz="2400" spc="-70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discs</a:t>
            </a:r>
            <a:r>
              <a:rPr dirty="0" sz="2400" spc="-55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form</a:t>
            </a:r>
            <a:r>
              <a:rPr dirty="0" sz="2400" spc="-11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about</a:t>
            </a:r>
            <a:r>
              <a:rPr dirty="0" sz="2400" spc="-125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one</a:t>
            </a:r>
            <a:r>
              <a:rPr dirty="0" sz="2400" spc="-114">
                <a:latin typeface="Constantia"/>
                <a:cs typeface="Constantia"/>
              </a:rPr>
              <a:t> </a:t>
            </a:r>
            <a:r>
              <a:rPr dirty="0" sz="2400" spc="-20">
                <a:latin typeface="Constantia"/>
                <a:cs typeface="Constantia"/>
              </a:rPr>
              <a:t>quarter</a:t>
            </a:r>
            <a:r>
              <a:rPr dirty="0" sz="2400" spc="-12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the</a:t>
            </a:r>
            <a:r>
              <a:rPr dirty="0" sz="2400" spc="-8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length </a:t>
            </a:r>
            <a:r>
              <a:rPr dirty="0" sz="2400">
                <a:latin typeface="Constantia"/>
                <a:cs typeface="Constantia"/>
              </a:rPr>
              <a:t>of</a:t>
            </a:r>
            <a:r>
              <a:rPr dirty="0" sz="2400" spc="25">
                <a:latin typeface="Constantia"/>
                <a:cs typeface="Constantia"/>
              </a:rPr>
              <a:t> </a:t>
            </a:r>
            <a:r>
              <a:rPr dirty="0" sz="2400">
                <a:latin typeface="Constantia"/>
                <a:cs typeface="Constantia"/>
              </a:rPr>
              <a:t>the</a:t>
            </a:r>
            <a:r>
              <a:rPr dirty="0" sz="2400" spc="-13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column.</a:t>
            </a:r>
            <a:endParaRPr sz="24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712978"/>
            <a:ext cx="7077709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0"/>
              <a:t>General</a:t>
            </a:r>
            <a:r>
              <a:rPr dirty="0" sz="3600" spc="-95"/>
              <a:t> </a:t>
            </a:r>
            <a:r>
              <a:rPr dirty="0" sz="3600" spc="-10"/>
              <a:t>Characteristics</a:t>
            </a:r>
            <a:r>
              <a:rPr dirty="0" sz="3600" spc="-80"/>
              <a:t> </a:t>
            </a:r>
            <a:r>
              <a:rPr dirty="0" sz="3600"/>
              <a:t>of</a:t>
            </a:r>
            <a:r>
              <a:rPr dirty="0" sz="3600" spc="-90"/>
              <a:t> </a:t>
            </a:r>
            <a:r>
              <a:rPr dirty="0" sz="3600"/>
              <a:t>a</a:t>
            </a:r>
            <a:r>
              <a:rPr dirty="0" sz="3600" spc="-80"/>
              <a:t> </a:t>
            </a:r>
            <a:r>
              <a:rPr dirty="0" sz="3600" spc="-10"/>
              <a:t>Vertebra:</a:t>
            </a:r>
            <a:endParaRPr sz="3600"/>
          </a:p>
        </p:txBody>
      </p:sp>
      <p:sp>
        <p:nvSpPr>
          <p:cNvPr id="3" name="object 3" descr=""/>
          <p:cNvSpPr txBox="1"/>
          <p:nvPr/>
        </p:nvSpPr>
        <p:spPr>
          <a:xfrm>
            <a:off x="597814" y="1517751"/>
            <a:ext cx="7793355" cy="48609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60020">
              <a:lnSpc>
                <a:spcPct val="140000"/>
              </a:lnSpc>
              <a:spcBef>
                <a:spcPts val="100"/>
              </a:spcBef>
            </a:pPr>
            <a:r>
              <a:rPr dirty="0" sz="2600" spc="-10">
                <a:latin typeface="Constantia"/>
                <a:cs typeface="Constantia"/>
              </a:rPr>
              <a:t>Although</a:t>
            </a:r>
            <a:r>
              <a:rPr dirty="0" sz="2600" spc="-155">
                <a:latin typeface="Constantia"/>
                <a:cs typeface="Constantia"/>
              </a:rPr>
              <a:t> </a:t>
            </a:r>
            <a:r>
              <a:rPr dirty="0" sz="2600" spc="-30">
                <a:latin typeface="Constantia"/>
                <a:cs typeface="Constantia"/>
              </a:rPr>
              <a:t>vertebrae</a:t>
            </a:r>
            <a:r>
              <a:rPr dirty="0" sz="2600" spc="-130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show</a:t>
            </a:r>
            <a:r>
              <a:rPr dirty="0" sz="2600" spc="-150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regional</a:t>
            </a:r>
            <a:r>
              <a:rPr dirty="0" sz="2600" spc="-85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differences,</a:t>
            </a:r>
            <a:r>
              <a:rPr dirty="0" sz="2600" spc="-40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they</a:t>
            </a:r>
            <a:r>
              <a:rPr dirty="0" sz="2600" spc="-150">
                <a:latin typeface="Constantia"/>
                <a:cs typeface="Constantia"/>
              </a:rPr>
              <a:t> </a:t>
            </a:r>
            <a:r>
              <a:rPr dirty="0" sz="2600" spc="-25">
                <a:latin typeface="Constantia"/>
                <a:cs typeface="Constantia"/>
              </a:rPr>
              <a:t>all </a:t>
            </a:r>
            <a:r>
              <a:rPr dirty="0" sz="2600" spc="-10">
                <a:latin typeface="Constantia"/>
                <a:cs typeface="Constantia"/>
              </a:rPr>
              <a:t>possess</a:t>
            </a:r>
            <a:endParaRPr sz="26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1870"/>
              </a:spcBef>
            </a:pPr>
            <a:r>
              <a:rPr dirty="0" sz="2600">
                <a:latin typeface="Constantia"/>
                <a:cs typeface="Constantia"/>
              </a:rPr>
              <a:t>a</a:t>
            </a:r>
            <a:r>
              <a:rPr dirty="0" sz="2600" spc="-145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common</a:t>
            </a:r>
            <a:r>
              <a:rPr dirty="0" sz="2600" spc="-130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pattern</a:t>
            </a:r>
            <a:r>
              <a:rPr dirty="0" sz="2600" spc="-90">
                <a:latin typeface="Constantia"/>
                <a:cs typeface="Constantia"/>
              </a:rPr>
              <a:t> </a:t>
            </a:r>
            <a:r>
              <a:rPr dirty="0" sz="2600" spc="-50">
                <a:latin typeface="Constantia"/>
                <a:cs typeface="Constantia"/>
              </a:rPr>
              <a:t>.</a:t>
            </a:r>
            <a:endParaRPr sz="2600">
              <a:latin typeface="Constantia"/>
              <a:cs typeface="Constantia"/>
            </a:endParaRPr>
          </a:p>
          <a:p>
            <a:pPr marL="88900">
              <a:lnSpc>
                <a:spcPct val="100000"/>
              </a:lnSpc>
              <a:spcBef>
                <a:spcPts val="1875"/>
              </a:spcBef>
            </a:pPr>
            <a:r>
              <a:rPr dirty="0" sz="2600" spc="-30">
                <a:solidFill>
                  <a:srgbClr val="386F25"/>
                </a:solidFill>
                <a:latin typeface="Constantia"/>
                <a:cs typeface="Constantia"/>
              </a:rPr>
              <a:t>Typical</a:t>
            </a:r>
            <a:r>
              <a:rPr dirty="0" sz="2600" spc="-85">
                <a:solidFill>
                  <a:srgbClr val="386F25"/>
                </a:solidFill>
                <a:latin typeface="Constantia"/>
                <a:cs typeface="Constantia"/>
              </a:rPr>
              <a:t> </a:t>
            </a:r>
            <a:r>
              <a:rPr dirty="0" sz="2600" spc="-30">
                <a:solidFill>
                  <a:srgbClr val="386F25"/>
                </a:solidFill>
                <a:latin typeface="Constantia"/>
                <a:cs typeface="Constantia"/>
              </a:rPr>
              <a:t>vertebra</a:t>
            </a:r>
            <a:r>
              <a:rPr dirty="0" sz="2600" spc="-135">
                <a:solidFill>
                  <a:srgbClr val="386F25"/>
                </a:solidFill>
                <a:latin typeface="Constantia"/>
                <a:cs typeface="Constantia"/>
              </a:rPr>
              <a:t> </a:t>
            </a:r>
            <a:r>
              <a:rPr dirty="0" sz="2600" spc="-10">
                <a:solidFill>
                  <a:srgbClr val="386F25"/>
                </a:solidFill>
                <a:latin typeface="Constantia"/>
                <a:cs typeface="Constantia"/>
              </a:rPr>
              <a:t>consists</a:t>
            </a:r>
            <a:r>
              <a:rPr dirty="0" sz="2600" spc="-140">
                <a:solidFill>
                  <a:srgbClr val="386F25"/>
                </a:solidFill>
                <a:latin typeface="Constantia"/>
                <a:cs typeface="Constantia"/>
              </a:rPr>
              <a:t> </a:t>
            </a:r>
            <a:r>
              <a:rPr dirty="0" sz="2600">
                <a:solidFill>
                  <a:srgbClr val="386F25"/>
                </a:solidFill>
                <a:latin typeface="Constantia"/>
                <a:cs typeface="Constantia"/>
              </a:rPr>
              <a:t>of</a:t>
            </a:r>
            <a:r>
              <a:rPr dirty="0" sz="2600" spc="50">
                <a:solidFill>
                  <a:srgbClr val="386F25"/>
                </a:solidFill>
                <a:latin typeface="Constantia"/>
                <a:cs typeface="Constantia"/>
              </a:rPr>
              <a:t> </a:t>
            </a:r>
            <a:r>
              <a:rPr dirty="0" sz="2600" spc="-50">
                <a:solidFill>
                  <a:srgbClr val="386F25"/>
                </a:solidFill>
                <a:latin typeface="Constantia"/>
                <a:cs typeface="Constantia"/>
              </a:rPr>
              <a:t>:</a:t>
            </a:r>
            <a:endParaRPr sz="2600">
              <a:latin typeface="Constantia"/>
              <a:cs typeface="Constantia"/>
            </a:endParaRPr>
          </a:p>
          <a:p>
            <a:pPr marL="12700" marR="3865879">
              <a:lnSpc>
                <a:spcPct val="160000"/>
              </a:lnSpc>
            </a:pPr>
            <a:r>
              <a:rPr dirty="0" sz="2600" spc="-10">
                <a:latin typeface="Constantia"/>
                <a:cs typeface="Constantia"/>
              </a:rPr>
              <a:t>1-</a:t>
            </a:r>
            <a:r>
              <a:rPr dirty="0" sz="2600">
                <a:latin typeface="Constantia"/>
                <a:cs typeface="Constantia"/>
              </a:rPr>
              <a:t>rounded</a:t>
            </a:r>
            <a:r>
              <a:rPr dirty="0" sz="2600" spc="-100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body</a:t>
            </a:r>
            <a:r>
              <a:rPr dirty="0" sz="2600" spc="-150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anteriorly. </a:t>
            </a:r>
            <a:r>
              <a:rPr dirty="0" sz="2600" spc="-20">
                <a:latin typeface="Constantia"/>
                <a:cs typeface="Constantia"/>
              </a:rPr>
              <a:t>2-vertebral</a:t>
            </a:r>
            <a:r>
              <a:rPr dirty="0" sz="2600" spc="-114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arch</a:t>
            </a:r>
            <a:r>
              <a:rPr dirty="0" sz="2600" spc="-105">
                <a:latin typeface="Constantia"/>
                <a:cs typeface="Constantia"/>
              </a:rPr>
              <a:t> </a:t>
            </a:r>
            <a:r>
              <a:rPr dirty="0" sz="2600" spc="-25">
                <a:latin typeface="Constantia"/>
                <a:cs typeface="Constantia"/>
              </a:rPr>
              <a:t>posteriorly.</a:t>
            </a:r>
            <a:endParaRPr sz="2600">
              <a:latin typeface="Constantia"/>
              <a:cs typeface="Constantia"/>
            </a:endParaRPr>
          </a:p>
          <a:p>
            <a:pPr marL="12700" marR="401320" indent="76200">
              <a:lnSpc>
                <a:spcPct val="140000"/>
              </a:lnSpc>
              <a:spcBef>
                <a:spcPts val="625"/>
              </a:spcBef>
            </a:pPr>
            <a:r>
              <a:rPr dirty="0" sz="2600" spc="-10">
                <a:latin typeface="Constantia"/>
                <a:cs typeface="Constantia"/>
              </a:rPr>
              <a:t>These</a:t>
            </a:r>
            <a:r>
              <a:rPr dirty="0" sz="2600" spc="-15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enclose</a:t>
            </a:r>
            <a:r>
              <a:rPr dirty="0" sz="2600" spc="-160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a</a:t>
            </a:r>
            <a:r>
              <a:rPr dirty="0" sz="2600" spc="-165">
                <a:latin typeface="Constantia"/>
                <a:cs typeface="Constantia"/>
              </a:rPr>
              <a:t> </a:t>
            </a:r>
            <a:r>
              <a:rPr dirty="0" sz="2600" spc="-20">
                <a:latin typeface="Constantia"/>
                <a:cs typeface="Constantia"/>
              </a:rPr>
              <a:t>space</a:t>
            </a:r>
            <a:r>
              <a:rPr dirty="0" sz="2600" spc="-140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called</a:t>
            </a:r>
            <a:r>
              <a:rPr dirty="0" sz="2600" spc="-70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the</a:t>
            </a:r>
            <a:r>
              <a:rPr dirty="0" sz="2600" spc="-160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vertebral</a:t>
            </a:r>
            <a:r>
              <a:rPr dirty="0" sz="2600" spc="-55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foramen, through</a:t>
            </a:r>
            <a:r>
              <a:rPr dirty="0" sz="2600" spc="-145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which</a:t>
            </a:r>
            <a:r>
              <a:rPr dirty="0" sz="2600" spc="-114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run</a:t>
            </a:r>
            <a:r>
              <a:rPr dirty="0" sz="2600" spc="-8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the</a:t>
            </a:r>
            <a:r>
              <a:rPr dirty="0" sz="2600" spc="-140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spinal</a:t>
            </a:r>
            <a:r>
              <a:rPr dirty="0" sz="2600" spc="-105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cord</a:t>
            </a:r>
            <a:r>
              <a:rPr dirty="0" sz="2600" spc="-95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and</a:t>
            </a:r>
            <a:r>
              <a:rPr dirty="0" sz="2600" spc="-40">
                <a:latin typeface="Constantia"/>
                <a:cs typeface="Constantia"/>
              </a:rPr>
              <a:t> </a:t>
            </a:r>
            <a:r>
              <a:rPr dirty="0" sz="2600">
                <a:latin typeface="Constantia"/>
                <a:cs typeface="Constantia"/>
              </a:rPr>
              <a:t>its</a:t>
            </a:r>
            <a:r>
              <a:rPr dirty="0" sz="2600" spc="-140">
                <a:latin typeface="Constantia"/>
                <a:cs typeface="Constantia"/>
              </a:rPr>
              <a:t> </a:t>
            </a:r>
            <a:r>
              <a:rPr dirty="0" sz="2600" spc="-10">
                <a:latin typeface="Constantia"/>
                <a:cs typeface="Constantia"/>
              </a:rPr>
              <a:t>coverings.</a:t>
            </a:r>
            <a:endParaRPr sz="26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3648" y="908764"/>
            <a:ext cx="5760593" cy="583260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027" y="1019505"/>
            <a:ext cx="8820531" cy="55778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1600" y="1030947"/>
            <a:ext cx="7344791" cy="542239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4963" y="1289255"/>
            <a:ext cx="7461504" cy="556874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8100" y="1426209"/>
            <a:ext cx="389001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5">
                <a:latin typeface="Constantia"/>
                <a:cs typeface="Constantia"/>
              </a:rPr>
              <a:t>Typical</a:t>
            </a:r>
            <a:r>
              <a:rPr dirty="0" sz="2400" spc="-70">
                <a:latin typeface="Constantia"/>
                <a:cs typeface="Constantia"/>
              </a:rPr>
              <a:t> </a:t>
            </a:r>
            <a:r>
              <a:rPr dirty="0" sz="2400" spc="-20">
                <a:latin typeface="Constantia"/>
                <a:cs typeface="Constantia"/>
              </a:rPr>
              <a:t>vertebral</a:t>
            </a:r>
            <a:r>
              <a:rPr dirty="0" sz="2400" spc="-90">
                <a:latin typeface="Constantia"/>
                <a:cs typeface="Constantia"/>
              </a:rPr>
              <a:t> </a:t>
            </a:r>
            <a:r>
              <a:rPr dirty="0" sz="2400" spc="-10">
                <a:latin typeface="Constantia"/>
                <a:cs typeface="Constantia"/>
              </a:rPr>
              <a:t>structure:</a:t>
            </a:r>
            <a:endParaRPr sz="24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dell</dc:creator>
  <dc:title>LECTUE -7 anatomy مرحله اولى تقنيه اشعه  ANATOMY The Vertebral Column</dc:title>
  <dcterms:created xsi:type="dcterms:W3CDTF">2025-02-01T17:25:14Z</dcterms:created>
  <dcterms:modified xsi:type="dcterms:W3CDTF">2025-02-01T17:25:14Z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2025-01-14T00:00:00Z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2025-02-01T00:00:00Z</vt:filetime>
  </property>
  <property fmtid="{D5CDD505-2E9C-101B-9397-08002B2CF9AE}" pid="5" name="Producer">
    <vt:lpwstr>Microsoft® PowerPoint® 2010</vt:lpwstr>
  </property>
</Properties>
</file>