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56" autoAdjust="0"/>
    <p:restoredTop sz="94660"/>
  </p:normalViewPr>
  <p:slideViewPr>
    <p:cSldViewPr>
      <p:cViewPr varScale="1">
        <p:scale>
          <a:sx n="78" d="100"/>
          <a:sy n="78" d="100"/>
        </p:scale>
        <p:origin x="1613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000" b="0" i="0">
                <a:solidFill>
                  <a:srgbClr val="04607A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Constantia"/>
                <a:cs typeface="Constant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36" y="746"/>
            <a:ext cx="9144036" cy="1027429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400007" y="0"/>
            <a:ext cx="4743992" cy="600077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-749" y="0"/>
            <a:ext cx="9145638" cy="102057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000" b="0" i="0">
                <a:solidFill>
                  <a:srgbClr val="04607A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Constantia"/>
                <a:cs typeface="Constant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000" b="0" i="0">
                <a:solidFill>
                  <a:srgbClr val="04607A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12/27/2024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36" y="746"/>
            <a:ext cx="9144036" cy="1027429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400007" y="0"/>
            <a:ext cx="4743992" cy="600077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-749" y="0"/>
            <a:ext cx="9145638" cy="102057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000" b="0" i="0">
                <a:solidFill>
                  <a:srgbClr val="04607A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12/27/2024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12/27/2024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-36" y="746"/>
            <a:ext cx="9144036" cy="1027429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400007" y="0"/>
            <a:ext cx="4743992" cy="60007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4500" y="274396"/>
            <a:ext cx="5476240" cy="15451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000" b="0" i="0">
                <a:solidFill>
                  <a:srgbClr val="04607A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94536" y="2011426"/>
            <a:ext cx="5359400" cy="29521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Constantia"/>
                <a:cs typeface="Constant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749" y="0"/>
            <a:ext cx="9145638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405376" y="5039359"/>
            <a:ext cx="336702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800" dirty="0">
                <a:latin typeface="Constantia"/>
                <a:cs typeface="Constantia"/>
              </a:rPr>
              <a:t>Presented by :Dr. Fadhil Sahib .</a:t>
            </a:r>
            <a:endParaRPr sz="1800" dirty="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18337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Bones</a:t>
            </a:r>
            <a:r>
              <a:rPr sz="2400" spc="-30" dirty="0"/>
              <a:t> </a:t>
            </a:r>
            <a:r>
              <a:rPr sz="2400" dirty="0"/>
              <a:t>of</a:t>
            </a:r>
            <a:r>
              <a:rPr sz="2400" spc="-30" dirty="0"/>
              <a:t> </a:t>
            </a:r>
            <a:r>
              <a:rPr sz="2400" dirty="0"/>
              <a:t>the</a:t>
            </a:r>
            <a:r>
              <a:rPr sz="2400" spc="-20" dirty="0"/>
              <a:t> hand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1213205" y="1847850"/>
            <a:ext cx="6313170" cy="3683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24815">
              <a:lnSpc>
                <a:spcPct val="100000"/>
              </a:lnSpc>
              <a:spcBef>
                <a:spcPts val="100"/>
              </a:spcBef>
              <a:tabLst>
                <a:tab pos="1112520" algn="l"/>
              </a:tabLst>
            </a:pPr>
            <a:r>
              <a:rPr sz="2400" spc="-10" dirty="0">
                <a:latin typeface="Constantia"/>
                <a:cs typeface="Constantia"/>
              </a:rPr>
              <a:t>There</a:t>
            </a:r>
            <a:r>
              <a:rPr sz="2400" spc="-140" dirty="0">
                <a:latin typeface="Constantia"/>
                <a:cs typeface="Constantia"/>
              </a:rPr>
              <a:t> </a:t>
            </a:r>
            <a:r>
              <a:rPr sz="2400" spc="-30" dirty="0">
                <a:latin typeface="Constantia"/>
                <a:cs typeface="Constantia"/>
              </a:rPr>
              <a:t>are</a:t>
            </a:r>
            <a:r>
              <a:rPr sz="2400" spc="-120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eight</a:t>
            </a:r>
            <a:r>
              <a:rPr sz="2400" spc="-14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carpal</a:t>
            </a:r>
            <a:r>
              <a:rPr sz="2400" spc="-4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bones,</a:t>
            </a:r>
            <a:r>
              <a:rPr sz="2400" spc="-1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made</a:t>
            </a:r>
            <a:r>
              <a:rPr sz="2400" spc="-11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up</a:t>
            </a:r>
            <a:r>
              <a:rPr sz="2400" spc="-15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of </a:t>
            </a:r>
            <a:r>
              <a:rPr sz="2400" spc="-25" dirty="0">
                <a:latin typeface="Constantia"/>
                <a:cs typeface="Constantia"/>
              </a:rPr>
              <a:t>two </a:t>
            </a:r>
            <a:r>
              <a:rPr sz="2400" spc="-35" dirty="0">
                <a:latin typeface="Constantia"/>
                <a:cs typeface="Constantia"/>
              </a:rPr>
              <a:t>rows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spc="-25" dirty="0">
                <a:latin typeface="Constantia"/>
                <a:cs typeface="Constantia"/>
              </a:rPr>
              <a:t>of</a:t>
            </a:r>
            <a:r>
              <a:rPr sz="2400" dirty="0">
                <a:latin typeface="Constantia"/>
                <a:cs typeface="Constantia"/>
              </a:rPr>
              <a:t>	</a:t>
            </a:r>
            <a:r>
              <a:rPr sz="2400" spc="-20" dirty="0">
                <a:latin typeface="Constantia"/>
                <a:cs typeface="Constantia"/>
              </a:rPr>
              <a:t>four</a:t>
            </a:r>
            <a:endParaRPr sz="240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Constantia"/>
                <a:cs typeface="Constantia"/>
              </a:rPr>
              <a:t>The</a:t>
            </a:r>
            <a:r>
              <a:rPr sz="2400" spc="-145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proximal</a:t>
            </a:r>
            <a:r>
              <a:rPr sz="2400" spc="-85" dirty="0">
                <a:latin typeface="Constantia"/>
                <a:cs typeface="Constantia"/>
              </a:rPr>
              <a:t> </a:t>
            </a:r>
            <a:r>
              <a:rPr sz="2400" spc="-45" dirty="0">
                <a:latin typeface="Constantia"/>
                <a:cs typeface="Constantia"/>
              </a:rPr>
              <a:t>row</a:t>
            </a:r>
            <a:r>
              <a:rPr sz="2400" spc="-105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consists</a:t>
            </a:r>
            <a:r>
              <a:rPr sz="2400" spc="-12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of</a:t>
            </a:r>
            <a:r>
              <a:rPr sz="2400" spc="1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(from</a:t>
            </a:r>
            <a:r>
              <a:rPr sz="2400" spc="-7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lateral</a:t>
            </a:r>
            <a:r>
              <a:rPr sz="2400" spc="-60" dirty="0">
                <a:latin typeface="Constantia"/>
                <a:cs typeface="Constantia"/>
              </a:rPr>
              <a:t> </a:t>
            </a:r>
            <a:r>
              <a:rPr sz="2400" spc="-25" dirty="0">
                <a:latin typeface="Constantia"/>
                <a:cs typeface="Constantia"/>
              </a:rPr>
              <a:t>to</a:t>
            </a:r>
            <a:endParaRPr sz="240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Constantia"/>
                <a:cs typeface="Constantia"/>
              </a:rPr>
              <a:t>medial)</a:t>
            </a:r>
            <a:r>
              <a:rPr sz="2400" spc="-3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the</a:t>
            </a:r>
            <a:r>
              <a:rPr sz="2400" spc="-120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scaphoid,</a:t>
            </a:r>
            <a:endParaRPr sz="2400">
              <a:latin typeface="Constantia"/>
              <a:cs typeface="Constantia"/>
            </a:endParaRPr>
          </a:p>
          <a:p>
            <a:pPr marL="12700" marR="935355">
              <a:lnSpc>
                <a:spcPct val="100000"/>
              </a:lnSpc>
            </a:pPr>
            <a:r>
              <a:rPr sz="2400" dirty="0">
                <a:latin typeface="Constantia"/>
                <a:cs typeface="Constantia"/>
              </a:rPr>
              <a:t>lunate,</a:t>
            </a:r>
            <a:r>
              <a:rPr sz="2400" spc="-85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triquetral,</a:t>
            </a:r>
            <a:r>
              <a:rPr sz="2400" spc="-13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and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pisiform</a:t>
            </a:r>
            <a:r>
              <a:rPr sz="2400" spc="-100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bones. </a:t>
            </a:r>
            <a:r>
              <a:rPr sz="2400" dirty="0">
                <a:latin typeface="Constantia"/>
                <a:cs typeface="Constantia"/>
              </a:rPr>
              <a:t>The</a:t>
            </a:r>
            <a:r>
              <a:rPr sz="2400" spc="-15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distal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spc="-45" dirty="0">
                <a:latin typeface="Constantia"/>
                <a:cs typeface="Constantia"/>
              </a:rPr>
              <a:t>row</a:t>
            </a:r>
            <a:r>
              <a:rPr sz="2400" spc="-105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consists</a:t>
            </a:r>
            <a:r>
              <a:rPr sz="2400" spc="-114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of</a:t>
            </a:r>
            <a:r>
              <a:rPr sz="2400" spc="2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(from</a:t>
            </a:r>
            <a:r>
              <a:rPr sz="2400" spc="-75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lateral</a:t>
            </a:r>
            <a:r>
              <a:rPr sz="2400" spc="-70" dirty="0">
                <a:latin typeface="Constantia"/>
                <a:cs typeface="Constantia"/>
              </a:rPr>
              <a:t> </a:t>
            </a:r>
            <a:r>
              <a:rPr sz="2400" spc="-25" dirty="0">
                <a:latin typeface="Constantia"/>
                <a:cs typeface="Constantia"/>
              </a:rPr>
              <a:t>to </a:t>
            </a:r>
            <a:r>
              <a:rPr sz="2400" dirty="0">
                <a:latin typeface="Constantia"/>
                <a:cs typeface="Constantia"/>
              </a:rPr>
              <a:t>medial)</a:t>
            </a:r>
            <a:r>
              <a:rPr sz="2400" spc="-4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the</a:t>
            </a:r>
            <a:r>
              <a:rPr sz="2400" spc="-105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trapezium,</a:t>
            </a:r>
            <a:endParaRPr sz="2400">
              <a:latin typeface="Constantia"/>
              <a:cs typeface="Constantia"/>
            </a:endParaRPr>
          </a:p>
          <a:p>
            <a:pPr marL="12700" marR="5080">
              <a:lnSpc>
                <a:spcPct val="100000"/>
              </a:lnSpc>
            </a:pPr>
            <a:r>
              <a:rPr sz="2400" spc="-10" dirty="0">
                <a:latin typeface="Constantia"/>
                <a:cs typeface="Constantia"/>
              </a:rPr>
              <a:t>trapezoid,</a:t>
            </a:r>
            <a:r>
              <a:rPr sz="2400" spc="-110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capitate,</a:t>
            </a:r>
            <a:r>
              <a:rPr sz="2400" spc="-10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and</a:t>
            </a:r>
            <a:r>
              <a:rPr sz="2400" spc="-3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hamate</a:t>
            </a:r>
            <a:r>
              <a:rPr sz="2400" spc="-80" dirty="0">
                <a:latin typeface="Constantia"/>
                <a:cs typeface="Constantia"/>
              </a:rPr>
              <a:t> </a:t>
            </a:r>
            <a:r>
              <a:rPr sz="2400" spc="-30" dirty="0">
                <a:latin typeface="Constantia"/>
                <a:cs typeface="Constantia"/>
              </a:rPr>
              <a:t>bones.Together, </a:t>
            </a:r>
            <a:r>
              <a:rPr sz="2400" dirty="0">
                <a:latin typeface="Constantia"/>
                <a:cs typeface="Constantia"/>
              </a:rPr>
              <a:t>the</a:t>
            </a:r>
            <a:r>
              <a:rPr sz="2400" spc="-85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bones</a:t>
            </a:r>
            <a:r>
              <a:rPr sz="2400" spc="-100" dirty="0">
                <a:latin typeface="Constantia"/>
                <a:cs typeface="Constantia"/>
              </a:rPr>
              <a:t> </a:t>
            </a:r>
            <a:r>
              <a:rPr sz="2400" spc="-25" dirty="0">
                <a:latin typeface="Constantia"/>
                <a:cs typeface="Constantia"/>
              </a:rPr>
              <a:t>of</a:t>
            </a:r>
            <a:endParaRPr sz="240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Constantia"/>
                <a:cs typeface="Constantia"/>
              </a:rPr>
              <a:t>the</a:t>
            </a:r>
            <a:r>
              <a:rPr sz="2400" spc="-125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carpus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present.</a:t>
            </a:r>
            <a:endParaRPr sz="24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Anatomy</a:t>
            </a:r>
            <a:r>
              <a:rPr spc="-85" dirty="0"/>
              <a:t> </a:t>
            </a:r>
            <a:r>
              <a:rPr dirty="0"/>
              <a:t>of</a:t>
            </a:r>
            <a:r>
              <a:rPr spc="-85" dirty="0"/>
              <a:t> </a:t>
            </a:r>
            <a:r>
              <a:rPr dirty="0"/>
              <a:t>the</a:t>
            </a:r>
            <a:r>
              <a:rPr spc="-80" dirty="0"/>
              <a:t> </a:t>
            </a:r>
            <a:r>
              <a:rPr spc="-20" dirty="0"/>
              <a:t>hand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6025" y="1090167"/>
            <a:ext cx="6711950" cy="432587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84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500" dirty="0"/>
              <a:t>Bones</a:t>
            </a:r>
            <a:r>
              <a:rPr sz="4500" spc="-85" dirty="0"/>
              <a:t> </a:t>
            </a:r>
            <a:r>
              <a:rPr sz="4500" dirty="0"/>
              <a:t>of</a:t>
            </a:r>
            <a:r>
              <a:rPr sz="4500" spc="-85" dirty="0"/>
              <a:t> </a:t>
            </a:r>
            <a:r>
              <a:rPr sz="4500" dirty="0"/>
              <a:t>the</a:t>
            </a:r>
            <a:r>
              <a:rPr sz="4500" spc="-85" dirty="0"/>
              <a:t> </a:t>
            </a:r>
            <a:r>
              <a:rPr sz="4500" spc="-20" dirty="0"/>
              <a:t>hand</a:t>
            </a:r>
            <a:endParaRPr sz="45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63675" y="1257300"/>
            <a:ext cx="6216650" cy="413232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749" y="0"/>
            <a:ext cx="9145638" cy="102057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466850" y="1328165"/>
            <a:ext cx="5673725" cy="33147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 marR="101600" algn="just">
              <a:lnSpc>
                <a:spcPct val="99600"/>
              </a:lnSpc>
              <a:spcBef>
                <a:spcPts val="110"/>
              </a:spcBef>
            </a:pPr>
            <a:r>
              <a:rPr sz="2400" dirty="0">
                <a:latin typeface="Constantia"/>
                <a:cs typeface="Constantia"/>
              </a:rPr>
              <a:t>The</a:t>
            </a:r>
            <a:r>
              <a:rPr sz="2400" spc="-120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Metacarpals</a:t>
            </a:r>
            <a:r>
              <a:rPr sz="2400" spc="-12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and</a:t>
            </a:r>
            <a:r>
              <a:rPr sz="2400" spc="-3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Phalanges</a:t>
            </a:r>
            <a:r>
              <a:rPr sz="2400" dirty="0">
                <a:latin typeface="Arial MT"/>
                <a:cs typeface="Arial MT"/>
              </a:rPr>
              <a:t>:</a:t>
            </a:r>
            <a:r>
              <a:rPr sz="2400" spc="-20" dirty="0">
                <a:latin typeface="Arial MT"/>
                <a:cs typeface="Arial MT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There</a:t>
            </a:r>
            <a:r>
              <a:rPr sz="2400" spc="-140" dirty="0">
                <a:latin typeface="Constantia"/>
                <a:cs typeface="Constantia"/>
              </a:rPr>
              <a:t> </a:t>
            </a:r>
            <a:r>
              <a:rPr sz="2400" spc="-25" dirty="0">
                <a:latin typeface="Constantia"/>
                <a:cs typeface="Constantia"/>
              </a:rPr>
              <a:t>are </a:t>
            </a:r>
            <a:r>
              <a:rPr sz="2400" dirty="0">
                <a:latin typeface="Constantia"/>
                <a:cs typeface="Constantia"/>
              </a:rPr>
              <a:t>five</a:t>
            </a:r>
            <a:r>
              <a:rPr sz="2400" spc="-10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metacarpal</a:t>
            </a:r>
            <a:r>
              <a:rPr sz="2400" spc="-5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bones,</a:t>
            </a:r>
            <a:r>
              <a:rPr sz="2400" spc="-7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each</a:t>
            </a:r>
            <a:r>
              <a:rPr sz="2400" spc="-13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of</a:t>
            </a:r>
            <a:r>
              <a:rPr sz="2400" spc="-3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which</a:t>
            </a:r>
            <a:r>
              <a:rPr sz="2400" spc="-7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has</a:t>
            </a:r>
            <a:r>
              <a:rPr sz="2400" spc="-145" dirty="0">
                <a:latin typeface="Constantia"/>
                <a:cs typeface="Constantia"/>
              </a:rPr>
              <a:t> </a:t>
            </a:r>
            <a:r>
              <a:rPr sz="2400" spc="-50" dirty="0">
                <a:latin typeface="Constantia"/>
                <a:cs typeface="Constantia"/>
              </a:rPr>
              <a:t>a </a:t>
            </a:r>
            <a:r>
              <a:rPr sz="2400" dirty="0">
                <a:latin typeface="Constantia"/>
                <a:cs typeface="Constantia"/>
              </a:rPr>
              <a:t>base,</a:t>
            </a:r>
            <a:r>
              <a:rPr sz="2400" spc="-8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a</a:t>
            </a:r>
            <a:r>
              <a:rPr sz="2400" spc="-13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shaft</a:t>
            </a:r>
            <a:r>
              <a:rPr sz="2400" spc="-9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,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and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spc="-50" dirty="0">
                <a:latin typeface="Constantia"/>
                <a:cs typeface="Constantia"/>
              </a:rPr>
              <a:t>a</a:t>
            </a:r>
            <a:endParaRPr sz="2400">
              <a:latin typeface="Constantia"/>
              <a:cs typeface="Constantia"/>
            </a:endParaRPr>
          </a:p>
          <a:p>
            <a:pPr marL="13970">
              <a:lnSpc>
                <a:spcPct val="100000"/>
              </a:lnSpc>
              <a:spcBef>
                <a:spcPts val="25"/>
              </a:spcBef>
            </a:pPr>
            <a:r>
              <a:rPr sz="2400" spc="-20" dirty="0">
                <a:latin typeface="Constantia"/>
                <a:cs typeface="Constantia"/>
              </a:rPr>
              <a:t>head</a:t>
            </a:r>
            <a:endParaRPr sz="2400">
              <a:latin typeface="Constantia"/>
              <a:cs typeface="Constantia"/>
            </a:endParaRPr>
          </a:p>
          <a:p>
            <a:pPr marL="13970" marR="5080" indent="-1905">
              <a:lnSpc>
                <a:spcPct val="100000"/>
              </a:lnSpc>
            </a:pPr>
            <a:r>
              <a:rPr sz="2400" dirty="0">
                <a:latin typeface="Arial MT"/>
                <a:cs typeface="Arial MT"/>
              </a:rPr>
              <a:t>*</a:t>
            </a:r>
            <a:r>
              <a:rPr sz="2400" dirty="0">
                <a:latin typeface="Constantia"/>
                <a:cs typeface="Constantia"/>
              </a:rPr>
              <a:t>The</a:t>
            </a:r>
            <a:r>
              <a:rPr sz="2400" spc="-10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first</a:t>
            </a:r>
            <a:r>
              <a:rPr sz="2400" spc="-10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metacarpal</a:t>
            </a:r>
            <a:r>
              <a:rPr sz="2400" spc="-50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bone</a:t>
            </a:r>
            <a:r>
              <a:rPr sz="2400" spc="-13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of</a:t>
            </a:r>
            <a:r>
              <a:rPr sz="2400" spc="-2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the</a:t>
            </a:r>
            <a:r>
              <a:rPr sz="2400" spc="-10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thumb,</a:t>
            </a:r>
            <a:r>
              <a:rPr sz="2400" spc="-50" dirty="0">
                <a:latin typeface="Constantia"/>
                <a:cs typeface="Constantia"/>
              </a:rPr>
              <a:t> </a:t>
            </a:r>
            <a:r>
              <a:rPr sz="2400" spc="-25" dirty="0">
                <a:latin typeface="Constantia"/>
                <a:cs typeface="Constantia"/>
              </a:rPr>
              <a:t>is </a:t>
            </a:r>
            <a:r>
              <a:rPr sz="2400" dirty="0">
                <a:latin typeface="Constantia"/>
                <a:cs typeface="Constantia"/>
              </a:rPr>
              <a:t>the</a:t>
            </a:r>
            <a:r>
              <a:rPr sz="2400" spc="-125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shortest</a:t>
            </a:r>
            <a:r>
              <a:rPr sz="2400" spc="-114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and</a:t>
            </a:r>
            <a:r>
              <a:rPr sz="2400" spc="-1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most</a:t>
            </a:r>
            <a:r>
              <a:rPr sz="2400" spc="-70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mobile.</a:t>
            </a:r>
            <a:endParaRPr sz="2400">
              <a:latin typeface="Constantia"/>
              <a:cs typeface="Constantia"/>
            </a:endParaRPr>
          </a:p>
          <a:p>
            <a:pPr marL="13970" marR="202565">
              <a:lnSpc>
                <a:spcPts val="2880"/>
              </a:lnSpc>
              <a:spcBef>
                <a:spcPts val="75"/>
              </a:spcBef>
            </a:pPr>
            <a:r>
              <a:rPr sz="2400" spc="-25" dirty="0">
                <a:latin typeface="Constantia"/>
                <a:cs typeface="Constantia"/>
              </a:rPr>
              <a:t>*There</a:t>
            </a:r>
            <a:r>
              <a:rPr sz="2400" spc="-135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are</a:t>
            </a:r>
            <a:r>
              <a:rPr sz="2400" spc="-114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three</a:t>
            </a:r>
            <a:r>
              <a:rPr sz="2400" spc="-100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phalanges</a:t>
            </a:r>
            <a:r>
              <a:rPr sz="2400" spc="-70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for</a:t>
            </a:r>
            <a:r>
              <a:rPr sz="2400" spc="-16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each</a:t>
            </a:r>
            <a:r>
              <a:rPr sz="2400" spc="-10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of</a:t>
            </a:r>
            <a:r>
              <a:rPr sz="2400" spc="5" dirty="0">
                <a:latin typeface="Constantia"/>
                <a:cs typeface="Constantia"/>
              </a:rPr>
              <a:t> </a:t>
            </a:r>
            <a:r>
              <a:rPr sz="2400" spc="-25" dirty="0">
                <a:latin typeface="Constantia"/>
                <a:cs typeface="Constantia"/>
              </a:rPr>
              <a:t>the </a:t>
            </a:r>
            <a:r>
              <a:rPr sz="2400" dirty="0">
                <a:latin typeface="Constantia"/>
                <a:cs typeface="Constantia"/>
              </a:rPr>
              <a:t>fingers</a:t>
            </a:r>
            <a:r>
              <a:rPr sz="2400" spc="-114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but</a:t>
            </a:r>
            <a:r>
              <a:rPr sz="2400" spc="-150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only</a:t>
            </a:r>
            <a:r>
              <a:rPr sz="2400" spc="-120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two</a:t>
            </a:r>
            <a:r>
              <a:rPr sz="2400" spc="-105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for</a:t>
            </a:r>
            <a:r>
              <a:rPr sz="2400" spc="-140" dirty="0">
                <a:latin typeface="Constantia"/>
                <a:cs typeface="Constantia"/>
              </a:rPr>
              <a:t> </a:t>
            </a:r>
            <a:r>
              <a:rPr sz="2400" spc="-25" dirty="0">
                <a:latin typeface="Constantia"/>
                <a:cs typeface="Constantia"/>
              </a:rPr>
              <a:t>the</a:t>
            </a:r>
            <a:endParaRPr sz="2400">
              <a:latin typeface="Constantia"/>
              <a:cs typeface="Constantia"/>
            </a:endParaRPr>
          </a:p>
          <a:p>
            <a:pPr marL="13970">
              <a:lnSpc>
                <a:spcPts val="2785"/>
              </a:lnSpc>
            </a:pPr>
            <a:r>
              <a:rPr sz="2400" spc="-10" dirty="0">
                <a:latin typeface="Constantia"/>
                <a:cs typeface="Constantia"/>
              </a:rPr>
              <a:t>thumb</a:t>
            </a:r>
            <a:endParaRPr sz="24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749" y="0"/>
            <a:ext cx="9145638" cy="102057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35940" y="1459230"/>
            <a:ext cx="6189980" cy="24638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onstantia"/>
                <a:cs typeface="Constantia"/>
              </a:rPr>
              <a:t>Elbow</a:t>
            </a:r>
            <a:r>
              <a:rPr sz="2000" b="1" spc="-120" dirty="0">
                <a:latin typeface="Constantia"/>
                <a:cs typeface="Constantia"/>
              </a:rPr>
              <a:t> </a:t>
            </a:r>
            <a:r>
              <a:rPr sz="2000" b="1" dirty="0">
                <a:latin typeface="Constantia"/>
                <a:cs typeface="Constantia"/>
              </a:rPr>
              <a:t>Joint:</a:t>
            </a:r>
            <a:r>
              <a:rPr sz="2000" b="1" spc="-85" dirty="0">
                <a:latin typeface="Constantia"/>
                <a:cs typeface="Constantia"/>
              </a:rPr>
              <a:t> </a:t>
            </a:r>
            <a:r>
              <a:rPr sz="2000" b="1" dirty="0">
                <a:latin typeface="Constantia"/>
                <a:cs typeface="Constantia"/>
              </a:rPr>
              <a:t>Articulation:</a:t>
            </a:r>
            <a:r>
              <a:rPr sz="2000" b="1" spc="-50" dirty="0">
                <a:latin typeface="Constantia"/>
                <a:cs typeface="Constantia"/>
              </a:rPr>
              <a:t> </a:t>
            </a:r>
            <a:r>
              <a:rPr sz="2000" b="1" spc="-10" dirty="0">
                <a:latin typeface="Constantia"/>
                <a:cs typeface="Constantia"/>
              </a:rPr>
              <a:t>humerus,</a:t>
            </a:r>
            <a:r>
              <a:rPr sz="2000" b="1" spc="-95" dirty="0">
                <a:latin typeface="Constantia"/>
                <a:cs typeface="Constantia"/>
              </a:rPr>
              <a:t> </a:t>
            </a:r>
            <a:r>
              <a:rPr sz="2000" b="1" dirty="0">
                <a:latin typeface="Constantia"/>
                <a:cs typeface="Constantia"/>
              </a:rPr>
              <a:t>ulna</a:t>
            </a:r>
            <a:r>
              <a:rPr sz="2000" b="1" spc="-114" dirty="0">
                <a:latin typeface="Constantia"/>
                <a:cs typeface="Constantia"/>
              </a:rPr>
              <a:t> </a:t>
            </a:r>
            <a:r>
              <a:rPr sz="2000" b="1" dirty="0">
                <a:latin typeface="Constantia"/>
                <a:cs typeface="Constantia"/>
              </a:rPr>
              <a:t>and</a:t>
            </a:r>
            <a:r>
              <a:rPr sz="2000" b="1" spc="-80" dirty="0">
                <a:latin typeface="Constantia"/>
                <a:cs typeface="Constantia"/>
              </a:rPr>
              <a:t> </a:t>
            </a:r>
            <a:r>
              <a:rPr sz="2000" b="1" spc="-10" dirty="0">
                <a:latin typeface="Constantia"/>
                <a:cs typeface="Constantia"/>
              </a:rPr>
              <a:t>radius</a:t>
            </a:r>
            <a:endParaRPr sz="200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</a:pPr>
            <a:r>
              <a:rPr sz="2000" b="1" spc="-20" dirty="0">
                <a:latin typeface="Constantia"/>
                <a:cs typeface="Constantia"/>
              </a:rPr>
              <a:t>Type:</a:t>
            </a:r>
            <a:r>
              <a:rPr sz="2000" b="1" spc="-70" dirty="0">
                <a:latin typeface="Constantia"/>
                <a:cs typeface="Constantia"/>
              </a:rPr>
              <a:t> </a:t>
            </a:r>
            <a:r>
              <a:rPr sz="2000" b="1" spc="-10" dirty="0">
                <a:latin typeface="Constantia"/>
                <a:cs typeface="Constantia"/>
              </a:rPr>
              <a:t>Synovial</a:t>
            </a:r>
            <a:r>
              <a:rPr sz="2000" b="1" spc="-55" dirty="0">
                <a:latin typeface="Constantia"/>
                <a:cs typeface="Constantia"/>
              </a:rPr>
              <a:t> </a:t>
            </a:r>
            <a:r>
              <a:rPr sz="2000" b="1" spc="-10" dirty="0">
                <a:latin typeface="Constantia"/>
                <a:cs typeface="Constantia"/>
              </a:rPr>
              <a:t>hinge</a:t>
            </a:r>
            <a:r>
              <a:rPr sz="2000" b="1" spc="-110" dirty="0">
                <a:latin typeface="Constantia"/>
                <a:cs typeface="Constantia"/>
              </a:rPr>
              <a:t> </a:t>
            </a:r>
            <a:r>
              <a:rPr sz="2000" b="1" spc="-10" dirty="0">
                <a:latin typeface="Constantia"/>
                <a:cs typeface="Constantia"/>
              </a:rPr>
              <a:t>joint.</a:t>
            </a:r>
            <a:endParaRPr sz="2000">
              <a:latin typeface="Constantia"/>
              <a:cs typeface="Constantia"/>
            </a:endParaRPr>
          </a:p>
          <a:p>
            <a:pPr marL="12700" marR="1311275">
              <a:lnSpc>
                <a:spcPct val="100000"/>
              </a:lnSpc>
            </a:pPr>
            <a:r>
              <a:rPr sz="2000" b="1" spc="-10" dirty="0">
                <a:latin typeface="Constantia"/>
                <a:cs typeface="Constantia"/>
              </a:rPr>
              <a:t>Proximal</a:t>
            </a:r>
            <a:r>
              <a:rPr sz="2000" b="1" spc="-15" dirty="0">
                <a:latin typeface="Constantia"/>
                <a:cs typeface="Constantia"/>
              </a:rPr>
              <a:t> </a:t>
            </a:r>
            <a:r>
              <a:rPr sz="2000" b="1" spc="-10" dirty="0">
                <a:latin typeface="Constantia"/>
                <a:cs typeface="Constantia"/>
              </a:rPr>
              <a:t>Radioulnar</a:t>
            </a:r>
            <a:r>
              <a:rPr sz="2000" b="1" spc="-105" dirty="0">
                <a:latin typeface="Constantia"/>
                <a:cs typeface="Constantia"/>
              </a:rPr>
              <a:t> </a:t>
            </a:r>
            <a:r>
              <a:rPr sz="2000" b="1" dirty="0">
                <a:latin typeface="Constantia"/>
                <a:cs typeface="Constantia"/>
              </a:rPr>
              <a:t>Joint </a:t>
            </a:r>
            <a:r>
              <a:rPr sz="2000" b="1" spc="-50" dirty="0">
                <a:latin typeface="Arial"/>
                <a:cs typeface="Arial"/>
              </a:rPr>
              <a:t>.</a:t>
            </a:r>
            <a:r>
              <a:rPr sz="2000" b="1" spc="500" dirty="0">
                <a:latin typeface="Arial"/>
                <a:cs typeface="Arial"/>
              </a:rPr>
              <a:t> </a:t>
            </a:r>
            <a:r>
              <a:rPr sz="2000" b="1" dirty="0">
                <a:latin typeface="Constantia"/>
                <a:cs typeface="Constantia"/>
              </a:rPr>
              <a:t>Articulation:</a:t>
            </a:r>
            <a:r>
              <a:rPr sz="2000" b="1" spc="-55" dirty="0">
                <a:latin typeface="Constantia"/>
                <a:cs typeface="Constantia"/>
              </a:rPr>
              <a:t> </a:t>
            </a:r>
            <a:r>
              <a:rPr sz="2000" b="1" dirty="0">
                <a:latin typeface="Constantia"/>
                <a:cs typeface="Constantia"/>
              </a:rPr>
              <a:t>head</a:t>
            </a:r>
            <a:r>
              <a:rPr sz="2000" b="1" spc="-70" dirty="0">
                <a:latin typeface="Constantia"/>
                <a:cs typeface="Constantia"/>
              </a:rPr>
              <a:t> </a:t>
            </a:r>
            <a:r>
              <a:rPr sz="2000" b="1" dirty="0">
                <a:latin typeface="Constantia"/>
                <a:cs typeface="Constantia"/>
              </a:rPr>
              <a:t>of the</a:t>
            </a:r>
            <a:r>
              <a:rPr sz="2000" b="1" spc="-95" dirty="0">
                <a:latin typeface="Constantia"/>
                <a:cs typeface="Constantia"/>
              </a:rPr>
              <a:t> </a:t>
            </a:r>
            <a:r>
              <a:rPr sz="2000" b="1" spc="-20" dirty="0">
                <a:latin typeface="Constantia"/>
                <a:cs typeface="Constantia"/>
              </a:rPr>
              <a:t>radius</a:t>
            </a:r>
            <a:r>
              <a:rPr sz="2000" b="1" spc="-105" dirty="0">
                <a:latin typeface="Constantia"/>
                <a:cs typeface="Constantia"/>
              </a:rPr>
              <a:t> </a:t>
            </a:r>
            <a:r>
              <a:rPr sz="2000" b="1" dirty="0">
                <a:latin typeface="Constantia"/>
                <a:cs typeface="Constantia"/>
              </a:rPr>
              <a:t>and</a:t>
            </a:r>
            <a:r>
              <a:rPr sz="2000" b="1" spc="-65" dirty="0">
                <a:latin typeface="Constantia"/>
                <a:cs typeface="Constantia"/>
              </a:rPr>
              <a:t> </a:t>
            </a:r>
            <a:r>
              <a:rPr sz="2000" b="1" spc="-20" dirty="0">
                <a:latin typeface="Constantia"/>
                <a:cs typeface="Constantia"/>
              </a:rPr>
              <a:t>ulna Type:</a:t>
            </a:r>
            <a:r>
              <a:rPr sz="2000" b="1" spc="-100" dirty="0">
                <a:latin typeface="Constantia"/>
                <a:cs typeface="Constantia"/>
              </a:rPr>
              <a:t> </a:t>
            </a:r>
            <a:r>
              <a:rPr sz="2000" b="1" dirty="0">
                <a:latin typeface="Constantia"/>
                <a:cs typeface="Constantia"/>
              </a:rPr>
              <a:t>Synovial</a:t>
            </a:r>
            <a:r>
              <a:rPr sz="2000" b="1" spc="-45" dirty="0">
                <a:latin typeface="Constantia"/>
                <a:cs typeface="Constantia"/>
              </a:rPr>
              <a:t> </a:t>
            </a:r>
            <a:r>
              <a:rPr sz="2000" b="1" spc="-10" dirty="0">
                <a:latin typeface="Constantia"/>
                <a:cs typeface="Constantia"/>
              </a:rPr>
              <a:t>pivot</a:t>
            </a:r>
            <a:r>
              <a:rPr sz="2000" b="1" spc="-110" dirty="0">
                <a:latin typeface="Constantia"/>
                <a:cs typeface="Constantia"/>
              </a:rPr>
              <a:t> </a:t>
            </a:r>
            <a:r>
              <a:rPr sz="2000" b="1" spc="-10" dirty="0">
                <a:latin typeface="Constantia"/>
                <a:cs typeface="Constantia"/>
              </a:rPr>
              <a:t>joint.</a:t>
            </a:r>
            <a:endParaRPr sz="2000">
              <a:latin typeface="Constantia"/>
              <a:cs typeface="Constantia"/>
            </a:endParaRPr>
          </a:p>
          <a:p>
            <a:pPr marL="12700" marR="186055">
              <a:lnSpc>
                <a:spcPts val="2390"/>
              </a:lnSpc>
              <a:spcBef>
                <a:spcPts val="85"/>
              </a:spcBef>
            </a:pPr>
            <a:r>
              <a:rPr sz="2000" b="1" dirty="0">
                <a:latin typeface="Constantia"/>
                <a:cs typeface="Constantia"/>
              </a:rPr>
              <a:t>Distal</a:t>
            </a:r>
            <a:r>
              <a:rPr sz="2000" b="1" spc="-30" dirty="0">
                <a:latin typeface="Constantia"/>
                <a:cs typeface="Constantia"/>
              </a:rPr>
              <a:t> </a:t>
            </a:r>
            <a:r>
              <a:rPr sz="2000" b="1" spc="-10" dirty="0">
                <a:latin typeface="Constantia"/>
                <a:cs typeface="Constantia"/>
              </a:rPr>
              <a:t>Radioulnar</a:t>
            </a:r>
            <a:r>
              <a:rPr sz="2000" b="1" spc="-100" dirty="0">
                <a:latin typeface="Constantia"/>
                <a:cs typeface="Constantia"/>
              </a:rPr>
              <a:t> </a:t>
            </a:r>
            <a:r>
              <a:rPr sz="2000" b="1" dirty="0">
                <a:latin typeface="Constantia"/>
                <a:cs typeface="Constantia"/>
              </a:rPr>
              <a:t>joint.</a:t>
            </a:r>
            <a:r>
              <a:rPr sz="2000" b="1" spc="30" dirty="0">
                <a:latin typeface="Constantia"/>
                <a:cs typeface="Constantia"/>
              </a:rPr>
              <a:t> </a:t>
            </a:r>
            <a:r>
              <a:rPr sz="2000" b="1" dirty="0">
                <a:latin typeface="Constantia"/>
                <a:cs typeface="Constantia"/>
              </a:rPr>
              <a:t>Articulation:</a:t>
            </a:r>
            <a:r>
              <a:rPr sz="2000" b="1" spc="-40" dirty="0">
                <a:latin typeface="Constantia"/>
                <a:cs typeface="Constantia"/>
              </a:rPr>
              <a:t> </a:t>
            </a:r>
            <a:r>
              <a:rPr sz="2000" b="1" spc="-10" dirty="0">
                <a:latin typeface="Constantia"/>
                <a:cs typeface="Constantia"/>
              </a:rPr>
              <a:t>Between</a:t>
            </a:r>
            <a:r>
              <a:rPr sz="2000" b="1" spc="-90" dirty="0">
                <a:latin typeface="Constantia"/>
                <a:cs typeface="Constantia"/>
              </a:rPr>
              <a:t> </a:t>
            </a:r>
            <a:r>
              <a:rPr sz="2000" b="1" spc="-25" dirty="0">
                <a:latin typeface="Constantia"/>
                <a:cs typeface="Constantia"/>
              </a:rPr>
              <a:t>the </a:t>
            </a:r>
            <a:r>
              <a:rPr sz="2000" b="1" dirty="0">
                <a:latin typeface="Constantia"/>
                <a:cs typeface="Constantia"/>
              </a:rPr>
              <a:t>rounded</a:t>
            </a:r>
            <a:r>
              <a:rPr sz="2000" b="1" spc="-75" dirty="0">
                <a:latin typeface="Constantia"/>
                <a:cs typeface="Constantia"/>
              </a:rPr>
              <a:t> </a:t>
            </a:r>
            <a:r>
              <a:rPr sz="2000" b="1" dirty="0">
                <a:latin typeface="Constantia"/>
                <a:cs typeface="Constantia"/>
              </a:rPr>
              <a:t>head</a:t>
            </a:r>
            <a:r>
              <a:rPr sz="2000" b="1" spc="-75" dirty="0">
                <a:latin typeface="Constantia"/>
                <a:cs typeface="Constantia"/>
              </a:rPr>
              <a:t> </a:t>
            </a:r>
            <a:r>
              <a:rPr sz="2000" b="1" dirty="0">
                <a:latin typeface="Constantia"/>
                <a:cs typeface="Constantia"/>
              </a:rPr>
              <a:t>of</a:t>
            </a:r>
            <a:r>
              <a:rPr sz="2000" b="1" spc="5" dirty="0">
                <a:latin typeface="Constantia"/>
                <a:cs typeface="Constantia"/>
              </a:rPr>
              <a:t> </a:t>
            </a:r>
            <a:r>
              <a:rPr sz="2000" b="1" dirty="0">
                <a:latin typeface="Constantia"/>
                <a:cs typeface="Constantia"/>
              </a:rPr>
              <a:t>the</a:t>
            </a:r>
            <a:r>
              <a:rPr sz="2000" b="1" spc="-114" dirty="0">
                <a:latin typeface="Constantia"/>
                <a:cs typeface="Constantia"/>
              </a:rPr>
              <a:t> </a:t>
            </a:r>
            <a:r>
              <a:rPr sz="2000" b="1" dirty="0">
                <a:latin typeface="Constantia"/>
                <a:cs typeface="Constantia"/>
              </a:rPr>
              <a:t>ulna</a:t>
            </a:r>
            <a:r>
              <a:rPr sz="2000" b="1" spc="-120" dirty="0">
                <a:latin typeface="Constantia"/>
                <a:cs typeface="Constantia"/>
              </a:rPr>
              <a:t> </a:t>
            </a:r>
            <a:r>
              <a:rPr sz="2000" b="1" dirty="0">
                <a:latin typeface="Constantia"/>
                <a:cs typeface="Constantia"/>
              </a:rPr>
              <a:t>and</a:t>
            </a:r>
            <a:r>
              <a:rPr sz="2000" b="1" spc="-65" dirty="0">
                <a:latin typeface="Constantia"/>
                <a:cs typeface="Constantia"/>
              </a:rPr>
              <a:t> </a:t>
            </a:r>
            <a:r>
              <a:rPr sz="2000" b="1" spc="-10" dirty="0">
                <a:latin typeface="Constantia"/>
                <a:cs typeface="Constantia"/>
              </a:rPr>
              <a:t>radius</a:t>
            </a:r>
            <a:endParaRPr sz="2000">
              <a:latin typeface="Constantia"/>
              <a:cs typeface="Constantia"/>
            </a:endParaRPr>
          </a:p>
          <a:p>
            <a:pPr marL="12700">
              <a:lnSpc>
                <a:spcPts val="2320"/>
              </a:lnSpc>
            </a:pPr>
            <a:r>
              <a:rPr sz="2000" b="1" spc="-20" dirty="0">
                <a:latin typeface="Constantia"/>
                <a:cs typeface="Constantia"/>
              </a:rPr>
              <a:t>Type:</a:t>
            </a:r>
            <a:r>
              <a:rPr sz="2000" b="1" spc="-45" dirty="0">
                <a:latin typeface="Constantia"/>
                <a:cs typeface="Constantia"/>
              </a:rPr>
              <a:t> </a:t>
            </a:r>
            <a:r>
              <a:rPr sz="2000" b="1" spc="-20" dirty="0">
                <a:latin typeface="Constantia"/>
                <a:cs typeface="Constantia"/>
              </a:rPr>
              <a:t>Synovial</a:t>
            </a:r>
            <a:r>
              <a:rPr sz="2000" b="1" spc="-75" dirty="0">
                <a:latin typeface="Constantia"/>
                <a:cs typeface="Constantia"/>
              </a:rPr>
              <a:t> </a:t>
            </a:r>
            <a:r>
              <a:rPr sz="2000" b="1" spc="-10" dirty="0">
                <a:latin typeface="Constantia"/>
                <a:cs typeface="Constantia"/>
              </a:rPr>
              <a:t>pivot</a:t>
            </a:r>
            <a:r>
              <a:rPr sz="2000" b="1" spc="-80" dirty="0">
                <a:latin typeface="Constantia"/>
                <a:cs typeface="Constantia"/>
              </a:rPr>
              <a:t> </a:t>
            </a:r>
            <a:r>
              <a:rPr sz="2000" b="1" spc="-10" dirty="0">
                <a:latin typeface="Constantia"/>
                <a:cs typeface="Constantia"/>
              </a:rPr>
              <a:t>joint.</a:t>
            </a:r>
            <a:endParaRPr sz="20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65023"/>
            <a:ext cx="2190115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500" dirty="0"/>
              <a:t>The</a:t>
            </a:r>
            <a:r>
              <a:rPr sz="4500" spc="-20" dirty="0"/>
              <a:t> hand</a:t>
            </a:r>
            <a:endParaRPr sz="45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14450" y="1812925"/>
            <a:ext cx="6515100" cy="323215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749" y="0"/>
            <a:ext cx="9145638" cy="102057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564894" y="2011425"/>
            <a:ext cx="5912485" cy="2583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99900"/>
              </a:lnSpc>
              <a:spcBef>
                <a:spcPts val="100"/>
              </a:spcBef>
            </a:pPr>
            <a:r>
              <a:rPr sz="2800" spc="-20" dirty="0">
                <a:latin typeface="Constantia"/>
                <a:cs typeface="Constantia"/>
              </a:rPr>
              <a:t>Wrist</a:t>
            </a:r>
            <a:r>
              <a:rPr sz="2800" spc="-155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Joint</a:t>
            </a:r>
            <a:r>
              <a:rPr sz="2800" spc="-175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(Radiocarpal</a:t>
            </a:r>
            <a:r>
              <a:rPr sz="2800" spc="-100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Joint</a:t>
            </a:r>
            <a:r>
              <a:rPr sz="2800" spc="-10" dirty="0">
                <a:latin typeface="Arial MT"/>
                <a:cs typeface="Arial MT"/>
              </a:rPr>
              <a:t>) </a:t>
            </a:r>
            <a:r>
              <a:rPr sz="2800" dirty="0">
                <a:latin typeface="Constantia"/>
                <a:cs typeface="Constantia"/>
              </a:rPr>
              <a:t>Articulation:</a:t>
            </a:r>
            <a:r>
              <a:rPr sz="2800" spc="-70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Between</a:t>
            </a:r>
            <a:r>
              <a:rPr sz="2800" spc="-125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the</a:t>
            </a:r>
            <a:r>
              <a:rPr sz="2800" spc="-175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distal</a:t>
            </a:r>
            <a:r>
              <a:rPr sz="2800" spc="-100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end</a:t>
            </a:r>
            <a:r>
              <a:rPr sz="2800" spc="-130" dirty="0">
                <a:latin typeface="Constantia"/>
                <a:cs typeface="Constantia"/>
              </a:rPr>
              <a:t> </a:t>
            </a:r>
            <a:r>
              <a:rPr sz="2800" spc="-25" dirty="0">
                <a:latin typeface="Constantia"/>
                <a:cs typeface="Constantia"/>
              </a:rPr>
              <a:t>of </a:t>
            </a:r>
            <a:r>
              <a:rPr sz="2800" dirty="0">
                <a:latin typeface="Constantia"/>
                <a:cs typeface="Constantia"/>
              </a:rPr>
              <a:t>the</a:t>
            </a:r>
            <a:r>
              <a:rPr sz="2800" spc="-155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radius</a:t>
            </a:r>
            <a:r>
              <a:rPr sz="2800" spc="-114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and</a:t>
            </a:r>
            <a:r>
              <a:rPr sz="2800" spc="-60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the</a:t>
            </a:r>
            <a:r>
              <a:rPr sz="2800" spc="-16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articular</a:t>
            </a:r>
            <a:r>
              <a:rPr sz="2800" spc="-155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disc.</a:t>
            </a:r>
            <a:r>
              <a:rPr sz="2800" spc="700" dirty="0">
                <a:latin typeface="Constantia"/>
                <a:cs typeface="Constantia"/>
              </a:rPr>
              <a:t> </a:t>
            </a:r>
            <a:r>
              <a:rPr sz="2800" spc="-30" dirty="0">
                <a:latin typeface="Constantia"/>
                <a:cs typeface="Constantia"/>
              </a:rPr>
              <a:t>above</a:t>
            </a:r>
            <a:r>
              <a:rPr sz="2800" spc="-150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and</a:t>
            </a:r>
            <a:r>
              <a:rPr sz="2800" spc="-114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the</a:t>
            </a:r>
            <a:r>
              <a:rPr sz="2800" spc="-175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scaphoid,</a:t>
            </a:r>
            <a:r>
              <a:rPr sz="2800" spc="-60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lunate,</a:t>
            </a:r>
            <a:r>
              <a:rPr sz="2800" spc="-125" dirty="0">
                <a:latin typeface="Constantia"/>
                <a:cs typeface="Constantia"/>
              </a:rPr>
              <a:t> </a:t>
            </a:r>
            <a:r>
              <a:rPr sz="2800" spc="-25" dirty="0">
                <a:latin typeface="Constantia"/>
                <a:cs typeface="Constantia"/>
              </a:rPr>
              <a:t>and </a:t>
            </a:r>
            <a:r>
              <a:rPr sz="2800" dirty="0">
                <a:latin typeface="Constantia"/>
                <a:cs typeface="Constantia"/>
              </a:rPr>
              <a:t>triquetral</a:t>
            </a:r>
            <a:r>
              <a:rPr sz="2800" spc="-110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bones</a:t>
            </a:r>
            <a:r>
              <a:rPr sz="2800" spc="-160" dirty="0">
                <a:latin typeface="Constantia"/>
                <a:cs typeface="Constantia"/>
              </a:rPr>
              <a:t> </a:t>
            </a:r>
            <a:r>
              <a:rPr sz="2800" spc="-65" dirty="0">
                <a:latin typeface="Constantia"/>
                <a:cs typeface="Constantia"/>
              </a:rPr>
              <a:t>below.</a:t>
            </a:r>
            <a:r>
              <a:rPr sz="2800" spc="-110" dirty="0">
                <a:latin typeface="Constantia"/>
                <a:cs typeface="Constantia"/>
              </a:rPr>
              <a:t> </a:t>
            </a:r>
            <a:r>
              <a:rPr sz="2800" spc="-25" dirty="0">
                <a:latin typeface="Constantia"/>
                <a:cs typeface="Constantia"/>
              </a:rPr>
              <a:t>Type:</a:t>
            </a:r>
            <a:r>
              <a:rPr sz="2800" spc="-114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Synovial </a:t>
            </a:r>
            <a:r>
              <a:rPr sz="2800" dirty="0">
                <a:latin typeface="Constantia"/>
                <a:cs typeface="Constantia"/>
              </a:rPr>
              <a:t>ellipsoid</a:t>
            </a:r>
            <a:r>
              <a:rPr sz="2800" spc="-55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joint.</a:t>
            </a:r>
            <a:endParaRPr sz="28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54101"/>
            <a:ext cx="500189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Joints</a:t>
            </a:r>
            <a:r>
              <a:rPr sz="3200" spc="-50" dirty="0"/>
              <a:t> </a:t>
            </a:r>
            <a:r>
              <a:rPr sz="3200" dirty="0"/>
              <a:t>of</a:t>
            </a:r>
            <a:r>
              <a:rPr sz="3200" spc="-55" dirty="0"/>
              <a:t> </a:t>
            </a:r>
            <a:r>
              <a:rPr sz="3200" dirty="0"/>
              <a:t>the</a:t>
            </a:r>
            <a:r>
              <a:rPr sz="3200" spc="-55" dirty="0"/>
              <a:t> </a:t>
            </a:r>
            <a:r>
              <a:rPr sz="3200" dirty="0"/>
              <a:t>Hand</a:t>
            </a:r>
            <a:r>
              <a:rPr sz="3200" spc="-30" dirty="0"/>
              <a:t> </a:t>
            </a:r>
            <a:r>
              <a:rPr sz="3200" dirty="0"/>
              <a:t>and</a:t>
            </a:r>
            <a:r>
              <a:rPr sz="3200" spc="-45" dirty="0"/>
              <a:t> </a:t>
            </a:r>
            <a:r>
              <a:rPr sz="3200" spc="-10" dirty="0"/>
              <a:t>Fingers</a:t>
            </a:r>
            <a:endParaRPr sz="32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96215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1.Intercarpal</a:t>
            </a:r>
            <a:r>
              <a:rPr spc="-85" dirty="0"/>
              <a:t> </a:t>
            </a:r>
            <a:r>
              <a:rPr dirty="0"/>
              <a:t>Joints:</a:t>
            </a:r>
            <a:r>
              <a:rPr spc="-95" dirty="0"/>
              <a:t> </a:t>
            </a:r>
            <a:r>
              <a:rPr spc="-10" dirty="0"/>
              <a:t>between</a:t>
            </a:r>
            <a:r>
              <a:rPr spc="-114" dirty="0"/>
              <a:t> </a:t>
            </a:r>
            <a:r>
              <a:rPr spc="-25" dirty="0"/>
              <a:t>the </a:t>
            </a:r>
            <a:r>
              <a:rPr dirty="0"/>
              <a:t>individual</a:t>
            </a:r>
            <a:r>
              <a:rPr spc="-45" dirty="0"/>
              <a:t> </a:t>
            </a:r>
            <a:r>
              <a:rPr spc="-10" dirty="0"/>
              <a:t>bones</a:t>
            </a:r>
            <a:r>
              <a:rPr spc="-110" dirty="0"/>
              <a:t> </a:t>
            </a:r>
            <a:r>
              <a:rPr dirty="0"/>
              <a:t>of</a:t>
            </a:r>
            <a:r>
              <a:rPr spc="5" dirty="0"/>
              <a:t> </a:t>
            </a:r>
            <a:r>
              <a:rPr dirty="0"/>
              <a:t>the</a:t>
            </a:r>
            <a:r>
              <a:rPr spc="-125" dirty="0"/>
              <a:t> </a:t>
            </a:r>
            <a:r>
              <a:rPr spc="-10" dirty="0"/>
              <a:t>proximal</a:t>
            </a:r>
            <a:r>
              <a:rPr spc="-65" dirty="0"/>
              <a:t> </a:t>
            </a:r>
            <a:r>
              <a:rPr spc="-40" dirty="0"/>
              <a:t>row</a:t>
            </a:r>
            <a:r>
              <a:rPr spc="-110" dirty="0"/>
              <a:t> </a:t>
            </a:r>
            <a:r>
              <a:rPr spc="-25" dirty="0"/>
              <a:t>of the</a:t>
            </a:r>
          </a:p>
          <a:p>
            <a:pPr marL="12700" marR="5080">
              <a:lnSpc>
                <a:spcPct val="100000"/>
              </a:lnSpc>
            </a:pPr>
            <a:r>
              <a:rPr dirty="0"/>
              <a:t>carpus;</a:t>
            </a:r>
            <a:r>
              <a:rPr spc="-50" dirty="0"/>
              <a:t> </a:t>
            </a:r>
            <a:r>
              <a:rPr spc="-10" dirty="0"/>
              <a:t>between</a:t>
            </a:r>
            <a:r>
              <a:rPr spc="-90" dirty="0"/>
              <a:t> </a:t>
            </a:r>
            <a:r>
              <a:rPr dirty="0"/>
              <a:t>the</a:t>
            </a:r>
            <a:r>
              <a:rPr spc="-110" dirty="0"/>
              <a:t> </a:t>
            </a:r>
            <a:r>
              <a:rPr dirty="0"/>
              <a:t>individual</a:t>
            </a:r>
            <a:r>
              <a:rPr spc="-70" dirty="0"/>
              <a:t> </a:t>
            </a:r>
            <a:r>
              <a:rPr spc="-10" dirty="0"/>
              <a:t>bones</a:t>
            </a:r>
            <a:r>
              <a:rPr spc="-130" dirty="0"/>
              <a:t> </a:t>
            </a:r>
            <a:r>
              <a:rPr spc="-25" dirty="0"/>
              <a:t>of </a:t>
            </a:r>
            <a:r>
              <a:rPr dirty="0"/>
              <a:t>the</a:t>
            </a:r>
            <a:r>
              <a:rPr spc="-150" dirty="0"/>
              <a:t> </a:t>
            </a:r>
            <a:r>
              <a:rPr dirty="0"/>
              <a:t>distal</a:t>
            </a:r>
            <a:r>
              <a:rPr spc="-80" dirty="0"/>
              <a:t> </a:t>
            </a:r>
            <a:r>
              <a:rPr spc="-45" dirty="0"/>
              <a:t>row</a:t>
            </a:r>
            <a:r>
              <a:rPr spc="-105" dirty="0"/>
              <a:t> </a:t>
            </a:r>
            <a:r>
              <a:rPr dirty="0"/>
              <a:t>of</a:t>
            </a:r>
            <a:r>
              <a:rPr spc="-5" dirty="0"/>
              <a:t> </a:t>
            </a:r>
            <a:r>
              <a:rPr dirty="0"/>
              <a:t>the</a:t>
            </a:r>
            <a:r>
              <a:rPr spc="-140" dirty="0"/>
              <a:t> </a:t>
            </a:r>
            <a:r>
              <a:rPr dirty="0"/>
              <a:t>carpus;</a:t>
            </a:r>
            <a:r>
              <a:rPr spc="-85" dirty="0"/>
              <a:t> </a:t>
            </a:r>
            <a:r>
              <a:rPr dirty="0"/>
              <a:t>and</a:t>
            </a:r>
            <a:r>
              <a:rPr spc="-45" dirty="0"/>
              <a:t> </a:t>
            </a:r>
            <a:r>
              <a:rPr spc="-10" dirty="0"/>
              <a:t>finally, </a:t>
            </a:r>
            <a:r>
              <a:rPr dirty="0"/>
              <a:t>the</a:t>
            </a:r>
            <a:r>
              <a:rPr spc="-90" dirty="0"/>
              <a:t> </a:t>
            </a:r>
            <a:r>
              <a:rPr dirty="0"/>
              <a:t>midcarpal</a:t>
            </a:r>
            <a:r>
              <a:rPr spc="-30" dirty="0"/>
              <a:t> </a:t>
            </a:r>
            <a:r>
              <a:rPr dirty="0"/>
              <a:t>joint,</a:t>
            </a:r>
            <a:r>
              <a:rPr spc="-15" dirty="0"/>
              <a:t> </a:t>
            </a:r>
            <a:r>
              <a:rPr spc="-20" dirty="0"/>
              <a:t>between</a:t>
            </a:r>
            <a:r>
              <a:rPr spc="-75" dirty="0"/>
              <a:t> </a:t>
            </a:r>
            <a:r>
              <a:rPr spc="-25" dirty="0"/>
              <a:t>the </a:t>
            </a:r>
            <a:r>
              <a:rPr spc="-10" dirty="0"/>
              <a:t>proximal</a:t>
            </a:r>
            <a:r>
              <a:rPr spc="-135" dirty="0"/>
              <a:t> </a:t>
            </a:r>
            <a:r>
              <a:rPr dirty="0"/>
              <a:t>and</a:t>
            </a:r>
            <a:r>
              <a:rPr spc="-100" dirty="0"/>
              <a:t> </a:t>
            </a:r>
            <a:r>
              <a:rPr dirty="0"/>
              <a:t>distal</a:t>
            </a:r>
            <a:r>
              <a:rPr spc="-65" dirty="0"/>
              <a:t> </a:t>
            </a:r>
            <a:r>
              <a:rPr spc="-30" dirty="0"/>
              <a:t>rows</a:t>
            </a:r>
            <a:r>
              <a:rPr spc="-120" dirty="0"/>
              <a:t> </a:t>
            </a:r>
            <a:r>
              <a:rPr dirty="0"/>
              <a:t>of</a:t>
            </a:r>
            <a:r>
              <a:rPr spc="-55" dirty="0"/>
              <a:t> </a:t>
            </a:r>
            <a:r>
              <a:rPr dirty="0"/>
              <a:t>carpal</a:t>
            </a:r>
            <a:r>
              <a:rPr spc="-40" dirty="0"/>
              <a:t> </a:t>
            </a:r>
            <a:r>
              <a:rPr spc="-10" dirty="0"/>
              <a:t>bones</a:t>
            </a:r>
            <a:r>
              <a:rPr sz="1800" spc="-10" dirty="0"/>
              <a:t>. </a:t>
            </a:r>
            <a:r>
              <a:rPr spc="-25" dirty="0"/>
              <a:t>Type:</a:t>
            </a:r>
            <a:r>
              <a:rPr spc="-85" dirty="0"/>
              <a:t> </a:t>
            </a:r>
            <a:r>
              <a:rPr spc="-10" dirty="0"/>
              <a:t>Synovial</a:t>
            </a:r>
            <a:r>
              <a:rPr spc="-105" dirty="0"/>
              <a:t> </a:t>
            </a:r>
            <a:r>
              <a:rPr dirty="0"/>
              <a:t>plane</a:t>
            </a:r>
            <a:r>
              <a:rPr spc="-105" dirty="0"/>
              <a:t> </a:t>
            </a:r>
            <a:r>
              <a:rPr spc="-10" dirty="0"/>
              <a:t>joints.</a:t>
            </a:r>
            <a:endParaRPr sz="18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749" y="0"/>
            <a:ext cx="9145638" cy="102057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626489" y="2227834"/>
            <a:ext cx="5159375" cy="19431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indent="248285">
              <a:lnSpc>
                <a:spcPct val="99500"/>
              </a:lnSpc>
              <a:spcBef>
                <a:spcPts val="110"/>
              </a:spcBef>
              <a:buSzPct val="94444"/>
              <a:buFont typeface="Arial MT"/>
              <a:buAutoNum type="arabicPeriod" startAt="2"/>
              <a:tabLst>
                <a:tab pos="260985" algn="l"/>
              </a:tabLst>
            </a:pPr>
            <a:r>
              <a:rPr sz="1800" spc="-10" dirty="0">
                <a:latin typeface="Constantia"/>
                <a:cs typeface="Constantia"/>
              </a:rPr>
              <a:t>Carpometacarpal</a:t>
            </a:r>
            <a:r>
              <a:rPr sz="1800" spc="-10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and</a:t>
            </a:r>
            <a:r>
              <a:rPr sz="1800" spc="-5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Intermetacarpal</a:t>
            </a:r>
            <a:r>
              <a:rPr sz="1800" spc="-6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Joints:</a:t>
            </a:r>
            <a:r>
              <a:rPr sz="1800" spc="-60" dirty="0">
                <a:latin typeface="Constantia"/>
                <a:cs typeface="Constantia"/>
              </a:rPr>
              <a:t> </a:t>
            </a:r>
            <a:r>
              <a:rPr sz="1800" spc="-25" dirty="0">
                <a:latin typeface="Constantia"/>
                <a:cs typeface="Constantia"/>
              </a:rPr>
              <a:t>The </a:t>
            </a:r>
            <a:r>
              <a:rPr sz="1800" spc="-10" dirty="0">
                <a:latin typeface="Constantia"/>
                <a:cs typeface="Constantia"/>
              </a:rPr>
              <a:t>carpometacarpal</a:t>
            </a:r>
            <a:r>
              <a:rPr sz="1800" spc="-8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and intermetacarpal</a:t>
            </a:r>
            <a:r>
              <a:rPr sz="1800" spc="-30" dirty="0">
                <a:latin typeface="Constantia"/>
                <a:cs typeface="Constantia"/>
              </a:rPr>
              <a:t> </a:t>
            </a:r>
            <a:r>
              <a:rPr sz="1800" spc="-10" dirty="0">
                <a:latin typeface="Constantia"/>
                <a:cs typeface="Constantia"/>
              </a:rPr>
              <a:t>joints</a:t>
            </a:r>
            <a:r>
              <a:rPr sz="1800" spc="-75" dirty="0">
                <a:latin typeface="Constantia"/>
                <a:cs typeface="Constantia"/>
              </a:rPr>
              <a:t> </a:t>
            </a:r>
            <a:r>
              <a:rPr sz="1800" spc="-25" dirty="0">
                <a:latin typeface="Constantia"/>
                <a:cs typeface="Constantia"/>
              </a:rPr>
              <a:t>are </a:t>
            </a:r>
            <a:r>
              <a:rPr sz="1800" spc="-10" dirty="0">
                <a:latin typeface="Constantia"/>
                <a:cs typeface="Constantia"/>
              </a:rPr>
              <a:t>synovial</a:t>
            </a:r>
            <a:r>
              <a:rPr sz="1800" spc="-5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plane</a:t>
            </a:r>
            <a:r>
              <a:rPr sz="1800" spc="-70" dirty="0">
                <a:latin typeface="Constantia"/>
                <a:cs typeface="Constantia"/>
              </a:rPr>
              <a:t> </a:t>
            </a:r>
            <a:r>
              <a:rPr sz="1800" spc="-10" dirty="0">
                <a:latin typeface="Constantia"/>
                <a:cs typeface="Constantia"/>
              </a:rPr>
              <a:t>joints.</a:t>
            </a:r>
            <a:endParaRPr sz="1800">
              <a:latin typeface="Constantia"/>
              <a:cs typeface="Constantia"/>
            </a:endParaRPr>
          </a:p>
          <a:p>
            <a:pPr marL="12700" marR="82550" indent="-10160">
              <a:lnSpc>
                <a:spcPct val="99400"/>
              </a:lnSpc>
              <a:spcBef>
                <a:spcPts val="35"/>
              </a:spcBef>
              <a:buSzPct val="94444"/>
              <a:buFont typeface="Arial MT"/>
              <a:buAutoNum type="arabicPeriod" startAt="2"/>
              <a:tabLst>
                <a:tab pos="196215" algn="l"/>
              </a:tabLst>
            </a:pPr>
            <a:r>
              <a:rPr sz="1800" spc="-10" dirty="0">
                <a:latin typeface="Constantia"/>
                <a:cs typeface="Constantia"/>
              </a:rPr>
              <a:t>	Metacarpophalangeal</a:t>
            </a:r>
            <a:r>
              <a:rPr sz="1800" spc="-45" dirty="0">
                <a:latin typeface="Constantia"/>
                <a:cs typeface="Constantia"/>
              </a:rPr>
              <a:t> </a:t>
            </a:r>
            <a:r>
              <a:rPr sz="1800" spc="-10" dirty="0">
                <a:latin typeface="Constantia"/>
                <a:cs typeface="Constantia"/>
              </a:rPr>
              <a:t>Joints:Articulation: Between</a:t>
            </a:r>
            <a:r>
              <a:rPr sz="1800" spc="-7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the</a:t>
            </a:r>
            <a:r>
              <a:rPr sz="1800" spc="-6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heads</a:t>
            </a:r>
            <a:r>
              <a:rPr sz="1800" spc="-10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of the</a:t>
            </a:r>
            <a:r>
              <a:rPr sz="1800" spc="-5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metacarpal</a:t>
            </a:r>
            <a:r>
              <a:rPr sz="1800" spc="-40" dirty="0">
                <a:latin typeface="Constantia"/>
                <a:cs typeface="Constantia"/>
              </a:rPr>
              <a:t> </a:t>
            </a:r>
            <a:r>
              <a:rPr sz="1800" spc="-10" dirty="0">
                <a:latin typeface="Constantia"/>
                <a:cs typeface="Constantia"/>
              </a:rPr>
              <a:t>bones</a:t>
            </a:r>
            <a:r>
              <a:rPr sz="1800" spc="-10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and</a:t>
            </a:r>
            <a:r>
              <a:rPr sz="1800" spc="-25" dirty="0">
                <a:latin typeface="Constantia"/>
                <a:cs typeface="Constantia"/>
              </a:rPr>
              <a:t> the </a:t>
            </a:r>
            <a:r>
              <a:rPr sz="1800" dirty="0">
                <a:latin typeface="Constantia"/>
                <a:cs typeface="Constantia"/>
              </a:rPr>
              <a:t>bases</a:t>
            </a:r>
            <a:r>
              <a:rPr sz="1800" spc="-11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of</a:t>
            </a:r>
            <a:r>
              <a:rPr sz="1800" spc="20" dirty="0">
                <a:latin typeface="Constantia"/>
                <a:cs typeface="Constantia"/>
              </a:rPr>
              <a:t> </a:t>
            </a:r>
            <a:r>
              <a:rPr sz="1800" spc="-25" dirty="0">
                <a:latin typeface="Constantia"/>
                <a:cs typeface="Constantia"/>
              </a:rPr>
              <a:t>the</a:t>
            </a:r>
            <a:endParaRPr sz="180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latin typeface="Constantia"/>
                <a:cs typeface="Constantia"/>
              </a:rPr>
              <a:t>proximal</a:t>
            </a:r>
            <a:r>
              <a:rPr sz="1800" spc="-90" dirty="0">
                <a:latin typeface="Constantia"/>
                <a:cs typeface="Constantia"/>
              </a:rPr>
              <a:t> </a:t>
            </a:r>
            <a:r>
              <a:rPr sz="1800" spc="-10" dirty="0">
                <a:latin typeface="Constantia"/>
                <a:cs typeface="Constantia"/>
              </a:rPr>
              <a:t>phalanges.</a:t>
            </a:r>
            <a:endParaRPr sz="18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749" y="0"/>
            <a:ext cx="9145638" cy="102057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35940" y="2708605"/>
            <a:ext cx="6750050" cy="18542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2725" indent="-212725">
              <a:lnSpc>
                <a:spcPts val="2395"/>
              </a:lnSpc>
              <a:spcBef>
                <a:spcPts val="105"/>
              </a:spcBef>
              <a:buSzPct val="95000"/>
              <a:buAutoNum type="arabicPeriod" startAt="4"/>
              <a:tabLst>
                <a:tab pos="212725" algn="l"/>
              </a:tabLst>
            </a:pPr>
            <a:r>
              <a:rPr sz="2000" dirty="0">
                <a:latin typeface="Constantia"/>
                <a:cs typeface="Constantia"/>
              </a:rPr>
              <a:t>Carpometacarpal</a:t>
            </a:r>
            <a:r>
              <a:rPr sz="2000" spc="-30" dirty="0">
                <a:latin typeface="Constantia"/>
                <a:cs typeface="Constantia"/>
              </a:rPr>
              <a:t> </a:t>
            </a:r>
            <a:r>
              <a:rPr sz="2000" spc="-20" dirty="0">
                <a:latin typeface="Constantia"/>
                <a:cs typeface="Constantia"/>
              </a:rPr>
              <a:t>Joint</a:t>
            </a:r>
            <a:r>
              <a:rPr sz="2000" spc="-12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of</a:t>
            </a:r>
            <a:r>
              <a:rPr sz="2000" spc="2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the</a:t>
            </a:r>
            <a:r>
              <a:rPr sz="2000" spc="-90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Thumb:</a:t>
            </a:r>
            <a:endParaRPr sz="2000">
              <a:latin typeface="Constantia"/>
              <a:cs typeface="Constantia"/>
            </a:endParaRPr>
          </a:p>
          <a:p>
            <a:pPr marL="12700" marR="5080" indent="59055">
              <a:lnSpc>
                <a:spcPts val="2400"/>
              </a:lnSpc>
              <a:spcBef>
                <a:spcPts val="75"/>
              </a:spcBef>
            </a:pPr>
            <a:r>
              <a:rPr sz="2000" dirty="0">
                <a:latin typeface="Constantia"/>
                <a:cs typeface="Constantia"/>
              </a:rPr>
              <a:t>Articulation:</a:t>
            </a:r>
            <a:r>
              <a:rPr sz="2000" spc="-60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Between</a:t>
            </a:r>
            <a:r>
              <a:rPr sz="2000" spc="-5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the</a:t>
            </a:r>
            <a:r>
              <a:rPr sz="2000" spc="-90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trapezium</a:t>
            </a:r>
            <a:r>
              <a:rPr sz="2000" spc="-9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and</a:t>
            </a:r>
            <a:r>
              <a:rPr sz="2000" spc="-3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the</a:t>
            </a:r>
            <a:r>
              <a:rPr sz="2000" spc="-8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first</a:t>
            </a:r>
            <a:r>
              <a:rPr sz="2000" spc="-80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metacarpal bone.</a:t>
            </a:r>
            <a:endParaRPr sz="2000">
              <a:latin typeface="Constantia"/>
              <a:cs typeface="Constantia"/>
            </a:endParaRPr>
          </a:p>
          <a:p>
            <a:pPr marL="12700">
              <a:lnSpc>
                <a:spcPts val="2330"/>
              </a:lnSpc>
              <a:tabLst>
                <a:tab pos="2472690" algn="l"/>
              </a:tabLst>
            </a:pPr>
            <a:r>
              <a:rPr sz="2000" spc="-20" dirty="0">
                <a:latin typeface="Constantia"/>
                <a:cs typeface="Constantia"/>
              </a:rPr>
              <a:t>Type:</a:t>
            </a:r>
            <a:r>
              <a:rPr sz="2000" spc="-55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Synovial</a:t>
            </a:r>
            <a:r>
              <a:rPr sz="2000" spc="-114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saddle</a:t>
            </a:r>
            <a:r>
              <a:rPr sz="2000" dirty="0">
                <a:latin typeface="Constantia"/>
                <a:cs typeface="Constantia"/>
              </a:rPr>
              <a:t>	shaped</a:t>
            </a:r>
            <a:r>
              <a:rPr sz="2000" spc="-75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joint</a:t>
            </a:r>
            <a:endParaRPr sz="2000">
              <a:latin typeface="Constantia"/>
              <a:cs typeface="Constantia"/>
            </a:endParaRPr>
          </a:p>
          <a:p>
            <a:pPr marL="219075" indent="-219075">
              <a:lnSpc>
                <a:spcPts val="2395"/>
              </a:lnSpc>
              <a:buSzPct val="92500"/>
              <a:buFont typeface="Arial MT"/>
              <a:buAutoNum type="arabicPeriod" startAt="5"/>
              <a:tabLst>
                <a:tab pos="219075" algn="l"/>
              </a:tabLst>
            </a:pPr>
            <a:r>
              <a:rPr sz="2000" spc="-10" dirty="0">
                <a:latin typeface="Constantia"/>
                <a:cs typeface="Constantia"/>
              </a:rPr>
              <a:t>Interphalangeal</a:t>
            </a:r>
            <a:r>
              <a:rPr sz="2000" spc="-70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Joints</a:t>
            </a:r>
            <a:r>
              <a:rPr sz="2000" spc="-10" dirty="0">
                <a:latin typeface="Arial MT"/>
                <a:cs typeface="Arial MT"/>
              </a:rPr>
              <a:t>:</a:t>
            </a:r>
            <a:endParaRPr sz="2000">
              <a:latin typeface="Arial MT"/>
              <a:cs typeface="Arial MT"/>
            </a:endParaRPr>
          </a:p>
          <a:p>
            <a:pPr marL="12700">
              <a:lnSpc>
                <a:spcPts val="2395"/>
              </a:lnSpc>
            </a:pPr>
            <a:r>
              <a:rPr sz="2000" spc="-10" dirty="0">
                <a:latin typeface="Constantia"/>
                <a:cs typeface="Constantia"/>
              </a:rPr>
              <a:t>Interphalangeal</a:t>
            </a:r>
            <a:r>
              <a:rPr sz="2000" spc="-60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joints</a:t>
            </a:r>
            <a:r>
              <a:rPr sz="2000" spc="-120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are</a:t>
            </a:r>
            <a:r>
              <a:rPr sz="2000" spc="-114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synovial</a:t>
            </a:r>
            <a:r>
              <a:rPr sz="2000" spc="-4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hinge</a:t>
            </a:r>
            <a:r>
              <a:rPr sz="2000" spc="-75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joints</a:t>
            </a:r>
            <a:r>
              <a:rPr sz="1800" spc="-10" dirty="0">
                <a:latin typeface="Constantia"/>
                <a:cs typeface="Constantia"/>
              </a:rPr>
              <a:t>.</a:t>
            </a:r>
            <a:endParaRPr sz="18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749" y="0"/>
            <a:ext cx="9145638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70432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THE</a:t>
            </a:r>
            <a:r>
              <a:rPr spc="-35" dirty="0"/>
              <a:t> </a:t>
            </a:r>
            <a:r>
              <a:rPr spc="-25" dirty="0"/>
              <a:t>END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749" y="0"/>
            <a:ext cx="9145638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749" y="0"/>
            <a:ext cx="9145638" cy="634804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749" y="0"/>
            <a:ext cx="9145638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749" y="0"/>
            <a:ext cx="9145638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749" y="0"/>
            <a:ext cx="9145638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714247"/>
            <a:ext cx="1479550" cy="7880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0" dirty="0"/>
              <a:t>ULNA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7340" y="1547876"/>
            <a:ext cx="652399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40105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onstantia"/>
                <a:cs typeface="Constantia"/>
              </a:rPr>
              <a:t>*The</a:t>
            </a:r>
            <a:r>
              <a:rPr sz="1800" spc="-114" dirty="0">
                <a:latin typeface="Constantia"/>
                <a:cs typeface="Constantia"/>
              </a:rPr>
              <a:t> </a:t>
            </a:r>
            <a:r>
              <a:rPr sz="1800" spc="-10" dirty="0">
                <a:latin typeface="Constantia"/>
                <a:cs typeface="Constantia"/>
              </a:rPr>
              <a:t>proximal</a:t>
            </a:r>
            <a:r>
              <a:rPr sz="1800" spc="-6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end</a:t>
            </a:r>
            <a:r>
              <a:rPr sz="1800" spc="-6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of</a:t>
            </a:r>
            <a:r>
              <a:rPr sz="1800" spc="1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the</a:t>
            </a:r>
            <a:r>
              <a:rPr sz="1800" spc="-9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ulna</a:t>
            </a:r>
            <a:r>
              <a:rPr sz="1800" spc="-5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is</a:t>
            </a:r>
            <a:r>
              <a:rPr sz="1800" spc="-65" dirty="0">
                <a:latin typeface="Constantia"/>
                <a:cs typeface="Constantia"/>
              </a:rPr>
              <a:t> </a:t>
            </a:r>
            <a:r>
              <a:rPr sz="1800" spc="-25" dirty="0">
                <a:latin typeface="Constantia"/>
                <a:cs typeface="Constantia"/>
              </a:rPr>
              <a:t>large</a:t>
            </a:r>
            <a:r>
              <a:rPr sz="1800" spc="-10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and</a:t>
            </a:r>
            <a:r>
              <a:rPr sz="1800" spc="-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is</a:t>
            </a:r>
            <a:r>
              <a:rPr sz="1800" spc="-60" dirty="0">
                <a:latin typeface="Constantia"/>
                <a:cs typeface="Constantia"/>
              </a:rPr>
              <a:t> </a:t>
            </a:r>
            <a:r>
              <a:rPr sz="1800" spc="-10" dirty="0">
                <a:latin typeface="Constantia"/>
                <a:cs typeface="Constantia"/>
              </a:rPr>
              <a:t>known</a:t>
            </a:r>
            <a:r>
              <a:rPr sz="1800" spc="-7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as</a:t>
            </a:r>
            <a:r>
              <a:rPr sz="1800" spc="-80" dirty="0">
                <a:latin typeface="Constantia"/>
                <a:cs typeface="Constantia"/>
              </a:rPr>
              <a:t> </a:t>
            </a:r>
            <a:r>
              <a:rPr sz="1800" spc="-25" dirty="0">
                <a:latin typeface="Constantia"/>
                <a:cs typeface="Constantia"/>
              </a:rPr>
              <a:t>the </a:t>
            </a:r>
            <a:r>
              <a:rPr sz="1800" spc="-10" dirty="0">
                <a:latin typeface="Constantia"/>
                <a:cs typeface="Constantia"/>
              </a:rPr>
              <a:t>olecranon</a:t>
            </a:r>
            <a:endParaRPr sz="1800">
              <a:latin typeface="Constantia"/>
              <a:cs typeface="Constantia"/>
            </a:endParaRPr>
          </a:p>
          <a:p>
            <a:pPr marL="12700" marR="5080">
              <a:lnSpc>
                <a:spcPts val="2140"/>
              </a:lnSpc>
              <a:spcBef>
                <a:spcPts val="110"/>
              </a:spcBef>
            </a:pPr>
            <a:r>
              <a:rPr sz="1800" spc="-10" dirty="0">
                <a:latin typeface="Constantia"/>
                <a:cs typeface="Constantia"/>
              </a:rPr>
              <a:t>process,</a:t>
            </a:r>
            <a:r>
              <a:rPr sz="1800" spc="-6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this</a:t>
            </a:r>
            <a:r>
              <a:rPr sz="1800" spc="-55" dirty="0">
                <a:latin typeface="Constantia"/>
                <a:cs typeface="Constantia"/>
              </a:rPr>
              <a:t> </a:t>
            </a:r>
            <a:r>
              <a:rPr sz="1800" spc="-10" dirty="0">
                <a:latin typeface="Constantia"/>
                <a:cs typeface="Constantia"/>
              </a:rPr>
              <a:t>forms</a:t>
            </a:r>
            <a:r>
              <a:rPr sz="1800" spc="-6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the</a:t>
            </a:r>
            <a:r>
              <a:rPr sz="1800" spc="-85" dirty="0">
                <a:latin typeface="Constantia"/>
                <a:cs typeface="Constantia"/>
              </a:rPr>
              <a:t> </a:t>
            </a:r>
            <a:r>
              <a:rPr sz="1800" spc="-25" dirty="0">
                <a:latin typeface="Constantia"/>
                <a:cs typeface="Constantia"/>
              </a:rPr>
              <a:t>prominence</a:t>
            </a:r>
            <a:r>
              <a:rPr sz="1800" spc="-9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of</a:t>
            </a:r>
            <a:r>
              <a:rPr sz="1800" spc="2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the</a:t>
            </a:r>
            <a:r>
              <a:rPr sz="1800" spc="-95" dirty="0">
                <a:latin typeface="Constantia"/>
                <a:cs typeface="Constantia"/>
              </a:rPr>
              <a:t> </a:t>
            </a:r>
            <a:r>
              <a:rPr sz="1800" spc="-30" dirty="0">
                <a:latin typeface="Constantia"/>
                <a:cs typeface="Constantia"/>
              </a:rPr>
              <a:t>elbow.</a:t>
            </a:r>
            <a:r>
              <a:rPr sz="1800" spc="-15" dirty="0">
                <a:latin typeface="Constantia"/>
                <a:cs typeface="Constantia"/>
              </a:rPr>
              <a:t> </a:t>
            </a:r>
            <a:r>
              <a:rPr sz="1800" dirty="0">
                <a:latin typeface="Arial MT"/>
                <a:cs typeface="Arial MT"/>
              </a:rPr>
              <a:t>*</a:t>
            </a:r>
            <a:r>
              <a:rPr sz="1800" dirty="0">
                <a:latin typeface="Constantia"/>
                <a:cs typeface="Constantia"/>
              </a:rPr>
              <a:t>At</a:t>
            </a:r>
            <a:r>
              <a:rPr sz="1800" spc="-7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the</a:t>
            </a:r>
            <a:r>
              <a:rPr sz="1800" spc="-114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distal</a:t>
            </a:r>
            <a:r>
              <a:rPr sz="1800" spc="-50" dirty="0">
                <a:latin typeface="Constantia"/>
                <a:cs typeface="Constantia"/>
              </a:rPr>
              <a:t> </a:t>
            </a:r>
            <a:r>
              <a:rPr sz="1800" spc="-25" dirty="0">
                <a:latin typeface="Constantia"/>
                <a:cs typeface="Constantia"/>
              </a:rPr>
              <a:t>end </a:t>
            </a:r>
            <a:r>
              <a:rPr sz="1800" dirty="0">
                <a:latin typeface="Constantia"/>
                <a:cs typeface="Constantia"/>
              </a:rPr>
              <a:t>of</a:t>
            </a:r>
            <a:r>
              <a:rPr sz="1800" spc="1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the</a:t>
            </a:r>
            <a:r>
              <a:rPr sz="1800" spc="-9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ulna</a:t>
            </a:r>
            <a:r>
              <a:rPr sz="1800" spc="-7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is</a:t>
            </a:r>
            <a:r>
              <a:rPr sz="1800" spc="-6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the</a:t>
            </a:r>
            <a:r>
              <a:rPr sz="1800" spc="-9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small</a:t>
            </a:r>
            <a:r>
              <a:rPr sz="1800" spc="-55" dirty="0">
                <a:latin typeface="Constantia"/>
                <a:cs typeface="Constantia"/>
              </a:rPr>
              <a:t> </a:t>
            </a:r>
            <a:r>
              <a:rPr sz="1800" spc="-10" dirty="0">
                <a:latin typeface="Constantia"/>
                <a:cs typeface="Constantia"/>
              </a:rPr>
              <a:t>rounded</a:t>
            </a:r>
            <a:r>
              <a:rPr sz="1800" spc="-2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head,</a:t>
            </a:r>
            <a:r>
              <a:rPr sz="1800" spc="-6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which</a:t>
            </a:r>
            <a:r>
              <a:rPr sz="1800" spc="-55" dirty="0">
                <a:latin typeface="Constantia"/>
                <a:cs typeface="Constantia"/>
              </a:rPr>
              <a:t> </a:t>
            </a:r>
            <a:r>
              <a:rPr sz="1800" spc="-25" dirty="0">
                <a:latin typeface="Constantia"/>
                <a:cs typeface="Constantia"/>
              </a:rPr>
              <a:t>has</a:t>
            </a:r>
            <a:endParaRPr sz="1800">
              <a:latin typeface="Constantia"/>
              <a:cs typeface="Constantia"/>
            </a:endParaRPr>
          </a:p>
          <a:p>
            <a:pPr marL="12700">
              <a:lnSpc>
                <a:spcPts val="2090"/>
              </a:lnSpc>
            </a:pPr>
            <a:r>
              <a:rPr sz="1800" spc="-10" dirty="0">
                <a:latin typeface="Constantia"/>
                <a:cs typeface="Constantia"/>
              </a:rPr>
              <a:t>projecting</a:t>
            </a:r>
            <a:r>
              <a:rPr sz="1800" spc="-4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from</a:t>
            </a:r>
            <a:r>
              <a:rPr sz="1800" spc="-6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its</a:t>
            </a:r>
            <a:r>
              <a:rPr sz="1800" spc="-6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medial</a:t>
            </a:r>
            <a:r>
              <a:rPr sz="1800" spc="-7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aspect</a:t>
            </a:r>
            <a:r>
              <a:rPr sz="1800" spc="-9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the</a:t>
            </a:r>
            <a:r>
              <a:rPr sz="1800" spc="-11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styloid</a:t>
            </a:r>
            <a:r>
              <a:rPr sz="1800" spc="-45" dirty="0">
                <a:latin typeface="Constantia"/>
                <a:cs typeface="Constantia"/>
              </a:rPr>
              <a:t> </a:t>
            </a:r>
            <a:r>
              <a:rPr sz="1800" spc="-10" dirty="0">
                <a:latin typeface="Constantia"/>
                <a:cs typeface="Constantia"/>
              </a:rPr>
              <a:t>process.</a:t>
            </a:r>
            <a:endParaRPr sz="1800">
              <a:latin typeface="Constantia"/>
              <a:cs typeface="Constanti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4142" y="3131866"/>
            <a:ext cx="5480995" cy="321300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70432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The</a:t>
            </a:r>
            <a:r>
              <a:rPr spc="-55" dirty="0"/>
              <a:t> </a:t>
            </a:r>
            <a:r>
              <a:rPr dirty="0"/>
              <a:t>wrist</a:t>
            </a:r>
            <a:r>
              <a:rPr spc="-55" dirty="0"/>
              <a:t> </a:t>
            </a:r>
            <a:r>
              <a:rPr spc="-10" dirty="0"/>
              <a:t>joint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00200" y="1705850"/>
            <a:ext cx="5673614" cy="411443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422</Words>
  <Application>Microsoft Office PowerPoint</Application>
  <PresentationFormat>On-screen Show (4:3)</PresentationFormat>
  <Paragraphs>39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Arial MT</vt:lpstr>
      <vt:lpstr>Calibri</vt:lpstr>
      <vt:lpstr>Constantia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ULNA</vt:lpstr>
      <vt:lpstr>The wrist joint</vt:lpstr>
      <vt:lpstr>Bones of the hand</vt:lpstr>
      <vt:lpstr>Anatomy of the hand</vt:lpstr>
      <vt:lpstr>Bones of the hand</vt:lpstr>
      <vt:lpstr>PowerPoint Presentation</vt:lpstr>
      <vt:lpstr>PowerPoint Presentation</vt:lpstr>
      <vt:lpstr>The hand</vt:lpstr>
      <vt:lpstr>PowerPoint Presentation</vt:lpstr>
      <vt:lpstr>Joints of the Hand and Fingers</vt:lpstr>
      <vt:lpstr>PowerPoint Presentation</vt:lpstr>
      <vt:lpstr>PowerPoint Presentation</vt:lpstr>
      <vt:lpstr>THE END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alnaseem</dc:creator>
  <cp:lastModifiedBy>fffadhilsssahib@gmail.com</cp:lastModifiedBy>
  <cp:revision>1</cp:revision>
  <dcterms:created xsi:type="dcterms:W3CDTF">2024-12-27T18:09:56Z</dcterms:created>
  <dcterms:modified xsi:type="dcterms:W3CDTF">2024-12-27T18:15:30Z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2024-12-26T00:00:00Z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2024-12-27T00:00:00Z</vt:filetime>
  </property>
  <property fmtid="{D5CDD505-2E9C-101B-9397-08002B2CF9AE}" pid="5" name="Producer">
    <vt:lpwstr>Microsoft® PowerPoint® 2010</vt:lpwstr>
  </property>
</Properties>
</file>