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56" r:id="rId1"/>
  </p:sldMasterIdLst>
  <p:notesMasterIdLst>
    <p:notesMasterId r:id="rId20"/>
  </p:notesMasterIdLst>
  <p:sldIdLst>
    <p:sldId id="257" r:id="rId2"/>
    <p:sldId id="278" r:id="rId3"/>
    <p:sldId id="273" r:id="rId4"/>
    <p:sldId id="279" r:id="rId5"/>
    <p:sldId id="280" r:id="rId6"/>
    <p:sldId id="258" r:id="rId7"/>
    <p:sldId id="260" r:id="rId8"/>
    <p:sldId id="274" r:id="rId9"/>
    <p:sldId id="287" r:id="rId10"/>
    <p:sldId id="276" r:id="rId11"/>
    <p:sldId id="277" r:id="rId12"/>
    <p:sldId id="281" r:id="rId13"/>
    <p:sldId id="282" r:id="rId14"/>
    <p:sldId id="283" r:id="rId15"/>
    <p:sldId id="285" r:id="rId16"/>
    <p:sldId id="288" r:id="rId17"/>
    <p:sldId id="284" r:id="rId18"/>
    <p:sldId id="286" r:id="rId19"/>
  </p:sldIdLst>
  <p:sldSz cx="12192000" cy="6858000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نمط فاتح 1 - تميي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>
        <p:scale>
          <a:sx n="51" d="100"/>
          <a:sy n="51" d="100"/>
        </p:scale>
        <p:origin x="-1356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875AAE-9C10-44D0-891A-84F7B41AC6D4}" type="doc">
      <dgm:prSet loTypeId="urn:microsoft.com/office/officeart/2005/8/layout/hProcess3" loCatId="process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BEC7810B-F523-4775-985B-196AF9F38696}">
      <dgm:prSet/>
      <dgm:spPr/>
      <dgm:t>
        <a:bodyPr anchor="t"/>
        <a:lstStyle/>
        <a:p>
          <a:pPr rtl="1"/>
          <a:r>
            <a: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is the Past Simple Tense? </a:t>
          </a:r>
          <a:endParaRPr lang="en-US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9A922F-BFCD-449A-8EB2-BFCC7A42BDF4}" type="parTrans" cxnId="{58E5092B-1340-485C-9C01-BBA23512C19D}">
      <dgm:prSet/>
      <dgm:spPr/>
      <dgm:t>
        <a:bodyPr/>
        <a:lstStyle/>
        <a:p>
          <a:endParaRPr lang="en-US"/>
        </a:p>
      </dgm:t>
    </dgm:pt>
    <dgm:pt modelId="{2050F1E9-459D-45FF-BBE8-2784573AD3ED}" type="sibTrans" cxnId="{58E5092B-1340-485C-9C01-BBA23512C19D}">
      <dgm:prSet/>
      <dgm:spPr/>
      <dgm:t>
        <a:bodyPr/>
        <a:lstStyle/>
        <a:p>
          <a:endParaRPr lang="en-US"/>
        </a:p>
      </dgm:t>
    </dgm:pt>
    <dgm:pt modelId="{96E4E5EA-9D84-49DC-A66B-615C5D19A97D}" type="pres">
      <dgm:prSet presAssocID="{6A875AAE-9C10-44D0-891A-84F7B41AC6D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8BDDFD0-E2C7-4FF8-A0BF-500D3F3A7622}" type="pres">
      <dgm:prSet presAssocID="{6A875AAE-9C10-44D0-891A-84F7B41AC6D4}" presName="dummy" presStyleCnt="0"/>
      <dgm:spPr/>
    </dgm:pt>
    <dgm:pt modelId="{38FAC8C8-E1F4-4438-8060-2D818910D439}" type="pres">
      <dgm:prSet presAssocID="{6A875AAE-9C10-44D0-891A-84F7B41AC6D4}" presName="linH" presStyleCnt="0"/>
      <dgm:spPr/>
    </dgm:pt>
    <dgm:pt modelId="{6AE07833-83ED-4D1F-BD34-377EA561A659}" type="pres">
      <dgm:prSet presAssocID="{6A875AAE-9C10-44D0-891A-84F7B41AC6D4}" presName="padding1" presStyleCnt="0"/>
      <dgm:spPr/>
    </dgm:pt>
    <dgm:pt modelId="{C2C4B486-287B-472C-BB24-CDA17014C475}" type="pres">
      <dgm:prSet presAssocID="{BEC7810B-F523-4775-985B-196AF9F38696}" presName="linV" presStyleCnt="0"/>
      <dgm:spPr/>
    </dgm:pt>
    <dgm:pt modelId="{DB037E25-1034-409D-B631-B5E93DE3E453}" type="pres">
      <dgm:prSet presAssocID="{BEC7810B-F523-4775-985B-196AF9F38696}" presName="spVertical1" presStyleCnt="0"/>
      <dgm:spPr/>
    </dgm:pt>
    <dgm:pt modelId="{48248646-0247-444B-8570-A630E920BA23}" type="pres">
      <dgm:prSet presAssocID="{BEC7810B-F523-4775-985B-196AF9F38696}" presName="parTx" presStyleLbl="revTx" presStyleIdx="0" presStyleCnt="1" custScaleY="13168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2B72B6-A938-47CF-976F-D7B1CA795C44}" type="pres">
      <dgm:prSet presAssocID="{BEC7810B-F523-4775-985B-196AF9F38696}" presName="spVertical2" presStyleCnt="0"/>
      <dgm:spPr/>
    </dgm:pt>
    <dgm:pt modelId="{C624CD5B-260C-4D99-A7B5-53EAF5A1D1F9}" type="pres">
      <dgm:prSet presAssocID="{BEC7810B-F523-4775-985B-196AF9F38696}" presName="spVertical3" presStyleCnt="0"/>
      <dgm:spPr/>
    </dgm:pt>
    <dgm:pt modelId="{0D51890D-0C15-4CC9-8AF5-EACDB124C46A}" type="pres">
      <dgm:prSet presAssocID="{6A875AAE-9C10-44D0-891A-84F7B41AC6D4}" presName="padding2" presStyleCnt="0"/>
      <dgm:spPr/>
    </dgm:pt>
    <dgm:pt modelId="{273581C0-6B79-4A66-9079-7ACB8122EDD2}" type="pres">
      <dgm:prSet presAssocID="{6A875AAE-9C10-44D0-891A-84F7B41AC6D4}" presName="negArrow" presStyleCnt="0"/>
      <dgm:spPr/>
    </dgm:pt>
    <dgm:pt modelId="{3EA57848-0EB1-4D34-A9CE-F1404DB4CDD3}" type="pres">
      <dgm:prSet presAssocID="{6A875AAE-9C10-44D0-891A-84F7B41AC6D4}" presName="backgroundArrow" presStyleLbl="node1" presStyleIdx="0" presStyleCn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</dgm:ptLst>
  <dgm:cxnLst>
    <dgm:cxn modelId="{58E5092B-1340-485C-9C01-BBA23512C19D}" srcId="{6A875AAE-9C10-44D0-891A-84F7B41AC6D4}" destId="{BEC7810B-F523-4775-985B-196AF9F38696}" srcOrd="0" destOrd="0" parTransId="{C59A922F-BFCD-449A-8EB2-BFCC7A42BDF4}" sibTransId="{2050F1E9-459D-45FF-BBE8-2784573AD3ED}"/>
    <dgm:cxn modelId="{BC3CACB1-736E-4CC0-8966-5E5EA34209DB}" type="presOf" srcId="{BEC7810B-F523-4775-985B-196AF9F38696}" destId="{48248646-0247-444B-8570-A630E920BA23}" srcOrd="0" destOrd="0" presId="urn:microsoft.com/office/officeart/2005/8/layout/hProcess3"/>
    <dgm:cxn modelId="{5653B12D-9A5D-4D09-8789-D2B8B7FF6A1B}" type="presOf" srcId="{6A875AAE-9C10-44D0-891A-84F7B41AC6D4}" destId="{96E4E5EA-9D84-49DC-A66B-615C5D19A97D}" srcOrd="0" destOrd="0" presId="urn:microsoft.com/office/officeart/2005/8/layout/hProcess3"/>
    <dgm:cxn modelId="{C6F95072-7D8D-4824-9B28-F9807681E968}" type="presParOf" srcId="{96E4E5EA-9D84-49DC-A66B-615C5D19A97D}" destId="{48BDDFD0-E2C7-4FF8-A0BF-500D3F3A7622}" srcOrd="0" destOrd="0" presId="urn:microsoft.com/office/officeart/2005/8/layout/hProcess3"/>
    <dgm:cxn modelId="{4529A87E-26C9-49F5-BD78-DB106136B4F9}" type="presParOf" srcId="{96E4E5EA-9D84-49DC-A66B-615C5D19A97D}" destId="{38FAC8C8-E1F4-4438-8060-2D818910D439}" srcOrd="1" destOrd="0" presId="urn:microsoft.com/office/officeart/2005/8/layout/hProcess3"/>
    <dgm:cxn modelId="{9F08490C-C69B-4DCA-BA66-CF45C11A959B}" type="presParOf" srcId="{38FAC8C8-E1F4-4438-8060-2D818910D439}" destId="{6AE07833-83ED-4D1F-BD34-377EA561A659}" srcOrd="0" destOrd="0" presId="urn:microsoft.com/office/officeart/2005/8/layout/hProcess3"/>
    <dgm:cxn modelId="{6AC5A42D-17E7-44BD-AB11-7040E888C74A}" type="presParOf" srcId="{38FAC8C8-E1F4-4438-8060-2D818910D439}" destId="{C2C4B486-287B-472C-BB24-CDA17014C475}" srcOrd="1" destOrd="0" presId="urn:microsoft.com/office/officeart/2005/8/layout/hProcess3"/>
    <dgm:cxn modelId="{D25B9716-AB4A-4F63-B87F-796C26A5CDF6}" type="presParOf" srcId="{C2C4B486-287B-472C-BB24-CDA17014C475}" destId="{DB037E25-1034-409D-B631-B5E93DE3E453}" srcOrd="0" destOrd="0" presId="urn:microsoft.com/office/officeart/2005/8/layout/hProcess3"/>
    <dgm:cxn modelId="{35E9D787-7DFF-49AC-B45D-7732BB73729B}" type="presParOf" srcId="{C2C4B486-287B-472C-BB24-CDA17014C475}" destId="{48248646-0247-444B-8570-A630E920BA23}" srcOrd="1" destOrd="0" presId="urn:microsoft.com/office/officeart/2005/8/layout/hProcess3"/>
    <dgm:cxn modelId="{32F43F20-9D7F-43C6-A23F-169E891939A7}" type="presParOf" srcId="{C2C4B486-287B-472C-BB24-CDA17014C475}" destId="{DA2B72B6-A938-47CF-976F-D7B1CA795C44}" srcOrd="2" destOrd="0" presId="urn:microsoft.com/office/officeart/2005/8/layout/hProcess3"/>
    <dgm:cxn modelId="{E1393DA9-C96D-4970-9581-E5C7A162F1A5}" type="presParOf" srcId="{C2C4B486-287B-472C-BB24-CDA17014C475}" destId="{C624CD5B-260C-4D99-A7B5-53EAF5A1D1F9}" srcOrd="3" destOrd="0" presId="urn:microsoft.com/office/officeart/2005/8/layout/hProcess3"/>
    <dgm:cxn modelId="{3A7D65AC-9CE7-4CAC-9645-96F4360CCA90}" type="presParOf" srcId="{38FAC8C8-E1F4-4438-8060-2D818910D439}" destId="{0D51890D-0C15-4CC9-8AF5-EACDB124C46A}" srcOrd="2" destOrd="0" presId="urn:microsoft.com/office/officeart/2005/8/layout/hProcess3"/>
    <dgm:cxn modelId="{12337AAE-C9E3-445B-B2F0-5B0EB7425A68}" type="presParOf" srcId="{38FAC8C8-E1F4-4438-8060-2D818910D439}" destId="{273581C0-6B79-4A66-9079-7ACB8122EDD2}" srcOrd="3" destOrd="0" presId="urn:microsoft.com/office/officeart/2005/8/layout/hProcess3"/>
    <dgm:cxn modelId="{2E1CBA55-3B05-4CCA-B29A-3C5C82EC0632}" type="presParOf" srcId="{38FAC8C8-E1F4-4438-8060-2D818910D439}" destId="{3EA57848-0EB1-4D34-A9CE-F1404DB4CDD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A57848-0EB1-4D34-A9CE-F1404DB4CDD3}">
      <dsp:nvSpPr>
        <dsp:cNvPr id="0" name=""/>
        <dsp:cNvSpPr/>
      </dsp:nvSpPr>
      <dsp:spPr>
        <a:xfrm>
          <a:off x="0" y="714139"/>
          <a:ext cx="8603087" cy="2736000"/>
        </a:xfrm>
        <a:prstGeom prst="rightArrow">
          <a:avLst/>
        </a:prstGeom>
        <a:solidFill>
          <a:schemeClr val="accent5"/>
        </a:solidFill>
        <a:ln w="19050" cap="flat" cmpd="sng" algn="ctr">
          <a:solidFill>
            <a:schemeClr val="accent5">
              <a:shade val="50000"/>
              <a:shade val="75000"/>
              <a:lumMod val="9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</dsp:sp>
    <dsp:sp modelId="{48248646-0247-444B-8570-A630E920BA23}">
      <dsp:nvSpPr>
        <dsp:cNvPr id="0" name=""/>
        <dsp:cNvSpPr/>
      </dsp:nvSpPr>
      <dsp:spPr>
        <a:xfrm>
          <a:off x="693959" y="1398139"/>
          <a:ext cx="7048818" cy="1801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86080" rIns="0" bIns="386080" numCol="1" spcCol="1270" anchor="t" anchorCtr="0">
          <a:noAutofit/>
        </a:bodyPr>
        <a:lstStyle/>
        <a:p>
          <a:pPr lvl="0" algn="ctr" defTabSz="1689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is the Past Simple Tense? </a:t>
          </a:r>
          <a:endParaRPr lang="en-US" sz="38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3959" y="1398139"/>
        <a:ext cx="7048818" cy="18014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107A0EF-AECB-4DC4-BD9E-CF990B0A36A6}" type="datetimeFigureOut">
              <a:rPr lang="ar-IQ" smtClean="0"/>
              <a:t>07/04/1446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6D8AF84-57E9-4F62-8DC0-97B859D89CC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504334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8AF84-57E9-4F62-8DC0-97B859D89CCB}" type="slidenum">
              <a:rPr lang="ar-IQ" smtClean="0"/>
              <a:t>1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59364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6593B1-2023-4D9F-9609-04DF88FA6D3C}" type="datetimeFigureOut">
              <a:rPr lang="ar-IQ" smtClean="0"/>
              <a:t>07/04/1446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  <p:grpSp>
        <p:nvGrpSpPr>
          <p:cNvPr id="8" name="Group 7"/>
          <p:cNvGrpSpPr/>
          <p:nvPr/>
        </p:nvGrpSpPr>
        <p:grpSpPr>
          <a:xfrm>
            <a:off x="1592135" y="2887530"/>
            <a:ext cx="9038813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7788" y="1387737"/>
            <a:ext cx="9036424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67862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3B1-2023-4D9F-9609-04DF88FA6D3C}" type="datetimeFigureOut">
              <a:rPr lang="ar-IQ" smtClean="0"/>
              <a:t>07/04/1446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  <p:grpSp>
        <p:nvGrpSpPr>
          <p:cNvPr id="11" name="Group 10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22081" y="559399"/>
            <a:ext cx="2237591" cy="556676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7985" y="849855"/>
            <a:ext cx="7343889" cy="5023821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3B1-2023-4D9F-9609-04DF88FA6D3C}" type="datetimeFigureOut">
              <a:rPr lang="ar-IQ" smtClean="0"/>
              <a:t>07/04/1446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6125426" y="2880824"/>
            <a:ext cx="5480154" cy="923330"/>
            <a:chOff x="1815339" y="1496875"/>
            <a:chExt cx="5480154" cy="692497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496875"/>
              <a:ext cx="877163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3B1-2023-4D9F-9609-04DF88FA6D3C}" type="datetimeFigureOut">
              <a:rPr lang="ar-IQ" smtClean="0"/>
              <a:t>07/04/1446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563446" y="2887579"/>
            <a:ext cx="9038813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54" y="1204857"/>
            <a:ext cx="10339617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31" y="3767317"/>
            <a:ext cx="10312996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3B1-2023-4D9F-9609-04DF88FA6D3C}" type="datetimeFigureOut">
              <a:rPr lang="ar-IQ" smtClean="0"/>
              <a:t>07/04/1446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3B1-2023-4D9F-9609-04DF88FA6D3C}" type="datetimeFigureOut">
              <a:rPr lang="ar-IQ" smtClean="0"/>
              <a:t>07/04/1446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240280"/>
            <a:ext cx="5071872" cy="3877056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6193535" y="2240280"/>
            <a:ext cx="5071872" cy="3877056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2080" y="2240280"/>
            <a:ext cx="458992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7984" y="2947595"/>
            <a:ext cx="5071872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9741" y="2240280"/>
            <a:ext cx="4596384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944368"/>
            <a:ext cx="50663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3B1-2023-4D9F-9609-04DF88FA6D3C}" type="datetimeFigureOut">
              <a:rPr lang="ar-IQ" smtClean="0"/>
              <a:t>07/04/1446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  <p:grpSp>
        <p:nvGrpSpPr>
          <p:cNvPr id="14" name="Group 13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3B1-2023-4D9F-9609-04DF88FA6D3C}" type="datetimeFigureOut">
              <a:rPr lang="ar-IQ" smtClean="0"/>
              <a:t>07/04/1446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  <p:grpSp>
        <p:nvGrpSpPr>
          <p:cNvPr id="10" name="Group 9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3B1-2023-4D9F-9609-04DF88FA6D3C}" type="datetimeFigureOut">
              <a:rPr lang="ar-IQ" smtClean="0"/>
              <a:t>07/04/1446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2773" y="1678196"/>
            <a:ext cx="4563311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2669" y="559399"/>
            <a:ext cx="5488889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12773" y="3603813"/>
            <a:ext cx="4548967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3B1-2023-4D9F-9609-04DF88FA6D3C}" type="datetimeFigureOut">
              <a:rPr lang="ar-IQ" smtClean="0"/>
              <a:t>07/04/1446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642" y="4668819"/>
            <a:ext cx="10356028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911723" y="666965"/>
            <a:ext cx="6362875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986" y="5324306"/>
            <a:ext cx="10341685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3B1-2023-4D9F-9609-04DF88FA6D3C}" type="datetimeFigureOut">
              <a:rPr lang="ar-IQ" smtClean="0"/>
              <a:t>07/04/1446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7987" y="570156"/>
            <a:ext cx="10341684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30" y="2248348"/>
            <a:ext cx="10327340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504" y="6161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86593B1-2023-4D9F-9609-04DF88FA6D3C}" type="datetimeFigureOut">
              <a:rPr lang="ar-IQ" smtClean="0"/>
              <a:t>07/04/1446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16144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52352" y="6161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forms.gle/6mB1zfjLcPJWmeZq9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3841" y="228601"/>
            <a:ext cx="11686223" cy="6397052"/>
          </a:xfrm>
          <a:solidFill>
            <a:schemeClr val="bg1"/>
          </a:solidFill>
          <a:ln>
            <a:solidFill>
              <a:srgbClr val="FF66CC"/>
            </a:solidFill>
          </a:ln>
        </p:spPr>
        <p:txBody>
          <a:bodyPr numCol="1" anchor="t">
            <a:normAutofit/>
          </a:bodyPr>
          <a:lstStyle/>
          <a:p>
            <a:pPr algn="ctr" rtl="0"/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Al-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Mustaqbal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 University</a:t>
            </a:r>
            <a:b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</a:b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College of Arts and Humanities</a:t>
            </a:r>
            <a:b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</a:b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Department of English Language</a:t>
            </a:r>
            <a:b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</a:b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Subject :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Grammar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/>
            </a:r>
            <a:b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</a:b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F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irst 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S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tage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/>
            </a:r>
            <a:b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</a:b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The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F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irst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 Lecture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                                  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                                   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Lecture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by :</a:t>
            </a:r>
            <a:endParaRPr lang="ar-IQ" sz="40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مخطط انسيابي: محطة طرفية 3"/>
          <p:cNvSpPr/>
          <p:nvPr/>
        </p:nvSpPr>
        <p:spPr>
          <a:xfrm>
            <a:off x="6904653" y="5257800"/>
            <a:ext cx="4388187" cy="1325880"/>
          </a:xfrm>
          <a:prstGeom prst="flowChartTerminator">
            <a:avLst/>
          </a:prstGeom>
          <a:blipFill>
            <a:blip r:embed="rId4"/>
            <a:tile tx="0" ty="0" sx="100000" sy="100000" flip="none" algn="tl"/>
          </a:blip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  <a:ea typeface="+mj-ea"/>
                <a:cs typeface="Arial" pitchFamily="34" charset="0"/>
              </a:rPr>
              <a:t>M.Sc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  <a:ea typeface="+mj-ea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  <a:ea typeface="+mj-ea"/>
                <a:cs typeface="Arial" pitchFamily="34" charset="0"/>
              </a:rPr>
              <a:t>Rusul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  <a:ea typeface="+mj-ea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  <a:ea typeface="+mj-ea"/>
                <a:cs typeface="Arial" pitchFamily="34" charset="0"/>
              </a:rPr>
              <a:t>Niema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  <a:ea typeface="+mj-ea"/>
                <a:cs typeface="Arial" pitchFamily="34" charset="0"/>
              </a:rPr>
              <a:t> Kamal</a:t>
            </a:r>
          </a:p>
          <a:p>
            <a:pPr algn="ctr"/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rusulbaiee@gmail.com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  <a:latin typeface="Berlin Sans FB" pitchFamily="34" charset="0"/>
            </a:endParaRPr>
          </a:p>
        </p:txBody>
      </p:sp>
      <p:sp>
        <p:nvSpPr>
          <p:cNvPr id="6" name="موجة 5"/>
          <p:cNvSpPr/>
          <p:nvPr/>
        </p:nvSpPr>
        <p:spPr>
          <a:xfrm>
            <a:off x="3581400" y="2895600"/>
            <a:ext cx="4267200" cy="1432560"/>
          </a:xfrm>
          <a:prstGeom prst="wave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Simple Tense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411480" y="5882640"/>
            <a:ext cx="1386840" cy="4114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2024-2025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522" y="243840"/>
            <a:ext cx="1996438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" y="243840"/>
            <a:ext cx="146304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dell\Documents\دزاين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" y="4450080"/>
            <a:ext cx="1428750" cy="143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508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00">
        <p14:ripple dir="ld"/>
        <p:sndAc>
          <p:stSnd>
            <p:snd r:embed="rId3" name="chimes.wav"/>
          </p:stSnd>
        </p:sndAc>
      </p:transition>
    </mc:Choice>
    <mc:Fallback xmlns="">
      <p:transition spd="slow" advTm="60000">
        <p:fade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1996440" y="2248348"/>
            <a:ext cx="8488680" cy="3877815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pPr lvl="0" algn="ctr"/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</a:t>
            </a:r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Yesterday</a:t>
            </a:r>
            <a:r>
              <a:rPr lang="en-US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lvl="0" algn="ctr"/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went to the market </a:t>
            </a:r>
            <a:r>
              <a:rPr lang="en-US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yesterday</a:t>
            </a:r>
            <a:r>
              <a:rPr lang="en-US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lvl="0" indent="0" algn="ctr">
              <a:buNone/>
            </a:pPr>
            <a:endParaRPr lang="en-US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</a:t>
            </a:r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Last week , last night , last year</a:t>
            </a:r>
            <a:r>
              <a:rPr lang="en-US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lvl="0" algn="ctr"/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played football </a:t>
            </a:r>
            <a:r>
              <a:rPr lang="en-US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last night</a:t>
            </a:r>
            <a:r>
              <a:rPr lang="en-US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lvl="0" indent="0" algn="ctr">
              <a:buNone/>
            </a:pPr>
            <a:endParaRPr lang="en-US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</a:t>
            </a:r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Ago ( like two days ago </a:t>
            </a:r>
            <a:r>
              <a:rPr lang="en-US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</a:p>
          <a:p>
            <a:pPr lvl="0" algn="ctr"/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broke my phone </a:t>
            </a:r>
            <a:r>
              <a:rPr lang="en-US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 days ago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>
              <a:latin typeface="Calibri"/>
              <a:cs typeface="Calibri"/>
            </a:endParaRPr>
          </a:p>
          <a:p>
            <a:pPr marL="0" indent="0">
              <a:buNone/>
            </a:pPr>
            <a:endParaRPr lang="en-US" dirty="0" smtClean="0">
              <a:latin typeface="Calibri"/>
              <a:cs typeface="Calibri"/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Time Expressions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895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Subject + verb ( regular or irregular ) + com.</a:t>
            </a:r>
            <a:r>
              <a:rPr lang="ar-IQ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…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</a:t>
            </a:r>
            <a:r>
              <a:rPr lang="en-US" dirty="0" smtClean="0"/>
              <a:t> ( regular verb )                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Worked</a:t>
            </a:r>
            <a:r>
              <a:rPr lang="en-US" dirty="0" smtClean="0"/>
              <a:t> </a:t>
            </a:r>
          </a:p>
          <a:p>
            <a:r>
              <a:rPr lang="en-US" dirty="0" smtClean="0"/>
              <a:t>Ex.  He </a:t>
            </a:r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worked</a:t>
            </a:r>
            <a:r>
              <a:rPr lang="en-US" dirty="0" smtClean="0"/>
              <a:t> hard last week.</a:t>
            </a:r>
          </a:p>
          <a:p>
            <a:endParaRPr lang="en-US" dirty="0"/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</a:t>
            </a:r>
            <a:r>
              <a:rPr lang="en-US" dirty="0" smtClean="0"/>
              <a:t>   ( irregular verb )               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</a:t>
            </a:r>
            <a:r>
              <a:rPr lang="en-US" dirty="0" smtClean="0"/>
              <a:t> </a:t>
            </a:r>
          </a:p>
          <a:p>
            <a:r>
              <a:rPr lang="en-US" dirty="0" smtClean="0"/>
              <a:t>Ex. She </a:t>
            </a:r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one pink dress. 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 Affirmative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260" y="3324224"/>
            <a:ext cx="785813" cy="2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سهم إلى اليمين 5"/>
          <p:cNvSpPr/>
          <p:nvPr/>
        </p:nvSpPr>
        <p:spPr>
          <a:xfrm>
            <a:off x="4981892" y="4632960"/>
            <a:ext cx="7620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80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b="1" smtClean="0">
                <a:latin typeface="Andalus" pitchFamily="18" charset="-78"/>
                <a:cs typeface="Andalus" pitchFamily="18" charset="-78"/>
              </a:rPr>
              <a:t>Individual activity ( use the paper )                                                    ( 2 minutes)</a:t>
            </a:r>
          </a:p>
          <a:p>
            <a:pPr marL="0" indent="0">
              <a:buNone/>
            </a:pPr>
            <a:endParaRPr lang="en-US" smtClean="0">
              <a:latin typeface="Arial Black" pitchFamily="34" charset="0"/>
            </a:endParaRPr>
          </a:p>
          <a:p>
            <a:pPr marL="0" indent="0">
              <a:buNone/>
            </a:pPr>
            <a:r>
              <a:rPr lang="en-US" b="1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Q\ Put  the verb into the correct form positive.</a:t>
            </a:r>
          </a:p>
          <a:p>
            <a:pPr marL="0" indent="0">
              <a:buNone/>
            </a:pPr>
            <a:r>
              <a:rPr lang="en-US" smtClean="0">
                <a:latin typeface="Arial Black" pitchFamily="34" charset="0"/>
              </a:rPr>
              <a:t> </a:t>
            </a:r>
          </a:p>
          <a:p>
            <a:pPr marL="0" indent="0">
              <a:buNone/>
            </a:pPr>
            <a:r>
              <a:rPr lang="en-US" smtClean="0"/>
              <a:t>1. The teacher _____________ (explain) the lesson yesterday.</a:t>
            </a:r>
          </a:p>
          <a:p>
            <a:pPr marL="0" indent="0">
              <a:buNone/>
            </a:pPr>
            <a:r>
              <a:rPr lang="en-US" smtClean="0"/>
              <a:t>2. She ______ (cook) dinner last night.</a:t>
            </a:r>
          </a:p>
          <a:p>
            <a:pPr marL="0" indent="0">
              <a:buNone/>
            </a:pPr>
            <a:r>
              <a:rPr lang="en-US" smtClean="0"/>
              <a:t>3. They ______ ( live ) in Hillah last year .</a:t>
            </a:r>
          </a:p>
          <a:p>
            <a:endParaRPr lang="en-US" smtClean="0"/>
          </a:p>
          <a:p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Quiz Time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872" y="4754878"/>
            <a:ext cx="1948815" cy="1274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008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932330" y="2248348"/>
            <a:ext cx="10805580" cy="3877815"/>
          </a:xfrm>
        </p:spPr>
        <p:txBody>
          <a:bodyPr/>
          <a:lstStyle/>
          <a:p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Subject + did not (didn't) +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infinitive verb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com.     ..</a:t>
            </a:r>
          </a:p>
          <a:p>
            <a:pPr marL="0" indent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/>
              <a:t>Ex.  He </a:t>
            </a:r>
            <a:r>
              <a:rPr lang="en-US" b="1" u="sng" dirty="0">
                <a:solidFill>
                  <a:srgbClr val="FF0000"/>
                </a:solidFill>
              </a:rPr>
              <a:t>worked</a:t>
            </a:r>
            <a:r>
              <a:rPr lang="en-US" dirty="0"/>
              <a:t> hard last week</a:t>
            </a:r>
            <a:r>
              <a:rPr lang="en-US" dirty="0" smtClean="0"/>
              <a:t>. ( make negative)</a:t>
            </a:r>
          </a:p>
          <a:p>
            <a:r>
              <a:rPr lang="en-US" dirty="0" smtClean="0"/>
              <a:t>He </a:t>
            </a:r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 not work </a:t>
            </a:r>
            <a:r>
              <a:rPr lang="en-US" dirty="0" smtClean="0"/>
              <a:t>hard last week.</a:t>
            </a:r>
          </a:p>
          <a:p>
            <a:endParaRPr lang="en-US" dirty="0"/>
          </a:p>
          <a:p>
            <a:r>
              <a:rPr lang="en-US" dirty="0"/>
              <a:t>Ex. She </a:t>
            </a:r>
            <a:r>
              <a:rPr lang="en-US" b="1" u="sng" dirty="0" smtClean="0">
                <a:solidFill>
                  <a:srgbClr val="FF0000"/>
                </a:solidFill>
              </a:rPr>
              <a:t>had</a:t>
            </a:r>
            <a:r>
              <a:rPr lang="en-US" dirty="0" smtClean="0"/>
              <a:t> one pink dress. ( make negative ).</a:t>
            </a:r>
          </a:p>
          <a:p>
            <a:r>
              <a:rPr lang="en-US" dirty="0" smtClean="0"/>
              <a:t>She </a:t>
            </a:r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didn’t have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/>
              <a:t>one pink dress.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 Negative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شكل بيضاوي 3"/>
          <p:cNvSpPr/>
          <p:nvPr/>
        </p:nvSpPr>
        <p:spPr>
          <a:xfrm>
            <a:off x="8117633" y="4049486"/>
            <a:ext cx="3303036" cy="192210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 ( auxiliary verb )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72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Individual activity ( send the answer on the </a:t>
            </a:r>
            <a:r>
              <a:rPr lang="en-US" b="1" dirty="0" err="1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Padlet</a:t>
            </a:r>
            <a:r>
              <a:rPr lang="en-US" b="1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by using QR </a:t>
            </a:r>
            <a:r>
              <a:rPr lang="en-US" b="1" dirty="0" smtClean="0"/>
              <a:t>).</a:t>
            </a:r>
          </a:p>
          <a:p>
            <a:pPr marL="0" indent="0" algn="ctr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 Q\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which one is wrong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why ?</a:t>
            </a:r>
          </a:p>
          <a:p>
            <a:pPr marL="0" indent="0">
              <a:buNone/>
            </a:pPr>
            <a:endParaRPr lang="en-US" b="1" dirty="0" smtClean="0"/>
          </a:p>
          <a:p>
            <a:r>
              <a:rPr lang="en-US" b="1" dirty="0" smtClean="0"/>
              <a:t>A) She didn’t let me to see him.</a:t>
            </a:r>
          </a:p>
          <a:p>
            <a:r>
              <a:rPr lang="en-US" b="1" dirty="0" smtClean="0"/>
              <a:t>B) They loved to travel last year.  </a:t>
            </a:r>
          </a:p>
          <a:p>
            <a:r>
              <a:rPr lang="en-US" b="1" dirty="0" smtClean="0"/>
              <a:t>C) I didn’t met my friend three days ago.</a:t>
            </a:r>
          </a:p>
          <a:p>
            <a:pPr marL="0" indent="0" algn="ctr">
              <a:buNone/>
            </a:pPr>
            <a:r>
              <a:rPr lang="en-US" b="1" dirty="0" smtClean="0"/>
              <a:t>                                                                                              </a:t>
            </a:r>
            <a:r>
              <a:rPr lang="en-US" b="1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One minute only )</a:t>
            </a:r>
            <a:endParaRPr lang="en-US" b="1" dirty="0">
              <a:solidFill>
                <a:srgbClr val="FF66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Quiz Time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C:\Users\dell\Documents\padletnew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90" y="3135086"/>
            <a:ext cx="2276670" cy="2146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04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 + Subject + infinitive verb + com. … + ?</a:t>
            </a: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/>
              <a:t>Ex. He </a:t>
            </a:r>
            <a:r>
              <a:rPr lang="en-US" b="1" u="sng" dirty="0">
                <a:solidFill>
                  <a:srgbClr val="FF0000"/>
                </a:solidFill>
              </a:rPr>
              <a:t>worked</a:t>
            </a:r>
            <a:r>
              <a:rPr lang="en-US" dirty="0"/>
              <a:t> hard last </a:t>
            </a:r>
            <a:r>
              <a:rPr lang="en-US" dirty="0" smtClean="0"/>
              <a:t>week.</a:t>
            </a:r>
          </a:p>
          <a:p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 he work </a:t>
            </a:r>
            <a:r>
              <a:rPr lang="en-US" dirty="0" smtClean="0"/>
              <a:t>hard last week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Ex.</a:t>
            </a:r>
            <a:r>
              <a:rPr lang="en-US" dirty="0"/>
              <a:t> She </a:t>
            </a:r>
            <a:r>
              <a:rPr lang="en-US" b="1" u="sng" dirty="0" smtClean="0">
                <a:solidFill>
                  <a:srgbClr val="FF0000"/>
                </a:solidFill>
              </a:rPr>
              <a:t>had</a:t>
            </a:r>
            <a:r>
              <a:rPr lang="en-US" dirty="0" smtClean="0"/>
              <a:t> one pink dress.</a:t>
            </a:r>
          </a:p>
          <a:p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 she have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one pink dress </a:t>
            </a:r>
            <a:r>
              <a:rPr lang="en-US" b="1" dirty="0" smtClean="0">
                <a:solidFill>
                  <a:srgbClr val="FF0000"/>
                </a:solidFill>
              </a:rPr>
              <a:t>?</a:t>
            </a:r>
          </a:p>
          <a:p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 Interrogative</a:t>
            </a:r>
          </a:p>
        </p:txBody>
      </p:sp>
    </p:spTree>
    <p:extLst>
      <p:ext uri="{BB962C8B-B14F-4D97-AF65-F5344CB8AC3E}">
        <p14:creationId xmlns:p14="http://schemas.microsoft.com/office/powerpoint/2010/main" val="157067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>
              <a:buNone/>
            </a:pPr>
            <a:endParaRPr lang="en-US" sz="2800" dirty="0" smtClean="0"/>
          </a:p>
          <a:p>
            <a:pPr marL="0" indent="0" algn="justLow">
              <a:buNone/>
            </a:pPr>
            <a:r>
              <a:rPr lang="en-US" sz="2800" dirty="0" smtClean="0"/>
              <a:t>              There are three cases to make sentences in the past simple tense  </a:t>
            </a:r>
            <a:r>
              <a:rPr lang="en-US" sz="2800" dirty="0" smtClean="0">
                <a:solidFill>
                  <a:srgbClr val="FF0000"/>
                </a:solidFill>
              </a:rPr>
              <a:t>( positive , negative and question ) </a:t>
            </a:r>
            <a:r>
              <a:rPr lang="en-US" sz="2800" dirty="0" smtClean="0"/>
              <a:t>by using two types of verbs </a:t>
            </a:r>
            <a:r>
              <a:rPr lang="en-US" sz="2800" dirty="0" smtClean="0">
                <a:solidFill>
                  <a:srgbClr val="FF0000"/>
                </a:solidFill>
              </a:rPr>
              <a:t>( regular &amp; irregular ).</a:t>
            </a:r>
            <a:endParaRPr lang="en-US" sz="2800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760" y="4953000"/>
            <a:ext cx="207264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369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929640" y="2011680"/>
            <a:ext cx="10276840" cy="458724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en-US" sz="5100" dirty="0" smtClean="0">
              <a:latin typeface="Arial Black" pitchFamily="34" charset="0"/>
            </a:endParaRPr>
          </a:p>
          <a:p>
            <a:r>
              <a:rPr lang="en-US" sz="6000" b="1" dirty="0"/>
              <a:t> </a:t>
            </a:r>
            <a:r>
              <a:rPr lang="en-US" sz="6000" b="1" dirty="0" smtClean="0"/>
              <a:t>Rewrite the </a:t>
            </a:r>
            <a:r>
              <a:rPr lang="en-US" sz="6000" b="1" dirty="0"/>
              <a:t>sentences </a:t>
            </a:r>
            <a:r>
              <a:rPr lang="en-US" sz="6000" b="1" dirty="0" smtClean="0"/>
              <a:t>by using the past simple tense.</a:t>
            </a:r>
          </a:p>
          <a:p>
            <a:pPr marL="0" indent="0">
              <a:buNone/>
            </a:pPr>
            <a:r>
              <a:rPr lang="en-US" sz="5900" dirty="0" smtClean="0"/>
              <a:t>1</a:t>
            </a:r>
            <a:r>
              <a:rPr lang="en-US" sz="5900" dirty="0"/>
              <a:t>. </a:t>
            </a:r>
            <a:r>
              <a:rPr lang="en-US" sz="5900" dirty="0" smtClean="0"/>
              <a:t> They ____ ( sent ) a message last </a:t>
            </a:r>
            <a:r>
              <a:rPr lang="en-US" sz="5900" dirty="0"/>
              <a:t>night</a:t>
            </a:r>
            <a:r>
              <a:rPr lang="en-US" sz="5900" dirty="0" smtClean="0"/>
              <a:t>.( True or False).</a:t>
            </a:r>
            <a:endParaRPr lang="en-US" sz="5900" dirty="0"/>
          </a:p>
          <a:p>
            <a:pPr marL="0" indent="0">
              <a:buNone/>
            </a:pPr>
            <a:r>
              <a:rPr lang="en-US" sz="5900" dirty="0"/>
              <a:t>2. She ______ (not cook) breakfast this morning</a:t>
            </a:r>
            <a:r>
              <a:rPr lang="en-US" sz="5900" dirty="0" smtClean="0"/>
              <a:t>.</a:t>
            </a:r>
          </a:p>
          <a:p>
            <a:pPr marL="457200" indent="-457200">
              <a:buAutoNum type="arabicPeriod" startAt="3"/>
            </a:pPr>
            <a:r>
              <a:rPr lang="en-US" sz="5900" dirty="0" smtClean="0"/>
              <a:t>_______ </a:t>
            </a:r>
            <a:r>
              <a:rPr lang="en-US" sz="5900" dirty="0"/>
              <a:t>she _______ (pass) her driving test</a:t>
            </a:r>
            <a:r>
              <a:rPr lang="en-US" sz="5900" dirty="0" smtClean="0"/>
              <a:t>?</a:t>
            </a:r>
          </a:p>
          <a:p>
            <a:pPr marL="457200" indent="-457200">
              <a:buFont typeface="Wingdings" pitchFamily="2" charset="2"/>
              <a:buAutoNum type="arabicPeriod" startAt="3"/>
            </a:pPr>
            <a:r>
              <a:rPr lang="en-US" sz="5900" dirty="0" smtClean="0"/>
              <a:t>She </a:t>
            </a:r>
            <a:r>
              <a:rPr lang="en-US" sz="5900" dirty="0"/>
              <a:t>ate breakfast at 8 a.m</a:t>
            </a:r>
            <a:r>
              <a:rPr lang="en-US" sz="5900" dirty="0" smtClean="0"/>
              <a:t>. ( True or False ).</a:t>
            </a:r>
          </a:p>
          <a:p>
            <a:pPr marL="0" indent="0">
              <a:buNone/>
            </a:pPr>
            <a:endParaRPr lang="en-US" sz="2900" b="1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5900" dirty="0"/>
          </a:p>
          <a:p>
            <a:r>
              <a:rPr lang="en-US" sz="5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Write </a:t>
            </a:r>
            <a:r>
              <a:rPr lang="en-US" sz="5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 sentences using  the past simple tense .</a:t>
            </a:r>
            <a:endParaRPr lang="en-US" sz="5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/>
          </a:p>
          <a:p>
            <a:pPr marL="109728" indent="0">
              <a:buNone/>
            </a:pPr>
            <a:r>
              <a:rPr lang="en-US" sz="5000" b="1" dirty="0" smtClean="0"/>
              <a:t>The </a:t>
            </a:r>
            <a:r>
              <a:rPr lang="en-US" sz="5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answer will </a:t>
            </a:r>
            <a:r>
              <a:rPr lang="en-US" sz="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send tomorrow  via </a:t>
            </a:r>
            <a:r>
              <a:rPr lang="en-US" sz="5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Google classroom.     </a:t>
            </a:r>
            <a:r>
              <a:rPr lang="en-US" sz="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 9:00 </a:t>
            </a:r>
            <a:r>
              <a:rPr lang="en-US" sz="5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A.m</a:t>
            </a:r>
            <a:r>
              <a:rPr lang="en-US" sz="5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109728" indent="0">
              <a:buNone/>
            </a:pPr>
            <a:endParaRPr lang="en-US" sz="5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indent="0">
              <a:buNone/>
            </a:pPr>
            <a:r>
              <a:rPr lang="en-US" sz="5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https://</a:t>
            </a:r>
            <a:r>
              <a:rPr lang="en-US" sz="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forms.gle/6mB1zfjLcPJWmeZq9</a:t>
            </a:r>
            <a:endParaRPr lang="en-US" sz="5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indent="0">
              <a:buNone/>
            </a:pPr>
            <a:endParaRPr lang="en-US" sz="5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indent="0">
              <a:buNone/>
            </a:pP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indent="0">
              <a:buNone/>
            </a:pPr>
            <a:endParaRPr lang="en-US" sz="45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indent="0">
              <a:buNone/>
            </a:pPr>
            <a:endParaRPr lang="en-US" b="1" dirty="0"/>
          </a:p>
          <a:p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HomeWork</a:t>
            </a:r>
            <a:endParaRPr lang="en-US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8459" y="2682240"/>
            <a:ext cx="1779587" cy="1460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749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7987" y="570156"/>
            <a:ext cx="10341684" cy="6104964"/>
          </a:xfrm>
        </p:spPr>
        <p:txBody>
          <a:bodyPr/>
          <a:lstStyle/>
          <a:p>
            <a:r>
              <a:rPr lang="en-US" sz="9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Thank You</a:t>
            </a:r>
            <a:endParaRPr lang="en-US" sz="9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370708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932330" y="2248348"/>
            <a:ext cx="10327340" cy="4198172"/>
          </a:xfrm>
        </p:spPr>
        <p:txBody>
          <a:bodyPr>
            <a:normAutofit/>
          </a:bodyPr>
          <a:lstStyle/>
          <a:p>
            <a:r>
              <a:rPr lang="en-US" b="1" dirty="0"/>
              <a:t>Lecture </a:t>
            </a:r>
            <a:r>
              <a:rPr lang="en-US" b="1" dirty="0" smtClean="0"/>
              <a:t>Title</a:t>
            </a:r>
            <a:r>
              <a:rPr lang="en-US" dirty="0" smtClean="0"/>
              <a:t>:</a:t>
            </a:r>
            <a:r>
              <a:rPr lang="ar-IQ" dirty="0" smtClean="0"/>
              <a:t> </a:t>
            </a:r>
            <a:r>
              <a:rPr lang="en-US" dirty="0" smtClean="0"/>
              <a:t>Past Simple </a:t>
            </a:r>
            <a:r>
              <a:rPr lang="en-US" dirty="0"/>
              <a:t>Tense</a:t>
            </a:r>
          </a:p>
          <a:p>
            <a:r>
              <a:rPr lang="en-US" b="1" dirty="0"/>
              <a:t>Target </a:t>
            </a:r>
            <a:r>
              <a:rPr lang="en-US" b="1" dirty="0" smtClean="0"/>
              <a:t>Group </a:t>
            </a:r>
            <a:r>
              <a:rPr lang="en-US" dirty="0" smtClean="0"/>
              <a:t>: </a:t>
            </a:r>
            <a:r>
              <a:rPr lang="en-US" dirty="0"/>
              <a:t>First-Stage students, English Language Department</a:t>
            </a:r>
          </a:p>
          <a:p>
            <a:r>
              <a:rPr lang="en-US" b="1" dirty="0"/>
              <a:t>Teaching Methods</a:t>
            </a:r>
            <a:r>
              <a:rPr lang="en-US" dirty="0"/>
              <a:t>: </a:t>
            </a:r>
            <a:r>
              <a:rPr lang="en-US" dirty="0" smtClean="0"/>
              <a:t>Brainstorm, </a:t>
            </a:r>
            <a:r>
              <a:rPr lang="en-US" dirty="0"/>
              <a:t>Group Work, and Hands-on Training </a:t>
            </a:r>
            <a:r>
              <a:rPr lang="en-US" dirty="0" smtClean="0"/>
              <a:t>Sessions.</a:t>
            </a:r>
            <a:endParaRPr lang="en-US" dirty="0"/>
          </a:p>
          <a:p>
            <a:r>
              <a:rPr lang="en-US" b="1" dirty="0"/>
              <a:t>Assessment and Feedback Strategy</a:t>
            </a:r>
            <a:r>
              <a:rPr lang="en-US" dirty="0"/>
              <a:t>: Tests and Techniques, Oral References, Written Notes, Group Discussions, Personal </a:t>
            </a:r>
            <a:r>
              <a:rPr lang="en-US" dirty="0" smtClean="0"/>
              <a:t>Evaluation</a:t>
            </a:r>
            <a:r>
              <a:rPr lang="en-US" dirty="0"/>
              <a:t>.</a:t>
            </a:r>
          </a:p>
          <a:p>
            <a:r>
              <a:rPr lang="en-US" b="1" dirty="0"/>
              <a:t>Lecture Attachments</a:t>
            </a:r>
            <a:r>
              <a:rPr lang="en-US" dirty="0"/>
              <a:t>: Smart Screen, Whiteboard and Markers, Internet links such as Classroom and </a:t>
            </a:r>
            <a:r>
              <a:rPr lang="en-US" dirty="0" err="1"/>
              <a:t>padlet</a:t>
            </a:r>
            <a:r>
              <a:rPr lang="en-US" dirty="0"/>
              <a:t> .</a:t>
            </a:r>
          </a:p>
          <a:p>
            <a:r>
              <a:rPr lang="en-US" b="1" dirty="0"/>
              <a:t>Lecture Duration</a:t>
            </a:r>
            <a:r>
              <a:rPr lang="en-US" dirty="0"/>
              <a:t>: </a:t>
            </a:r>
            <a:r>
              <a:rPr lang="en-US" dirty="0" smtClean="0"/>
              <a:t>10 minutes.</a:t>
            </a:r>
            <a:endParaRPr lang="en-US" dirty="0"/>
          </a:p>
          <a:p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Lecture Description</a:t>
            </a:r>
          </a:p>
        </p:txBody>
      </p:sp>
    </p:spTree>
    <p:extLst>
      <p:ext uri="{BB962C8B-B14F-4D97-AF65-F5344CB8AC3E}">
        <p14:creationId xmlns:p14="http://schemas.microsoft.com/office/powerpoint/2010/main" val="3679924514"/>
      </p:ext>
    </p:extLst>
  </p:cSld>
  <p:clrMapOvr>
    <a:masterClrMapping/>
  </p:clrMapOvr>
  <p:transition spd="slow" advTm="60000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0560" y="2248348"/>
            <a:ext cx="10896600" cy="3877815"/>
          </a:xfrm>
        </p:spPr>
        <p:txBody>
          <a:bodyPr/>
          <a:lstStyle/>
          <a:p>
            <a:endParaRPr lang="en-US" sz="23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3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Behavioral Objectives </a:t>
            </a:r>
            <a:r>
              <a:rPr lang="en-US" dirty="0" smtClean="0"/>
              <a:t>: </a:t>
            </a:r>
            <a:r>
              <a:rPr lang="en-US" b="1" dirty="0" smtClean="0"/>
              <a:t>by </a:t>
            </a:r>
            <a:r>
              <a:rPr lang="en-US" b="1" dirty="0"/>
              <a:t>the end of the </a:t>
            </a:r>
            <a:r>
              <a:rPr lang="en-US" b="1" dirty="0" smtClean="0"/>
              <a:t>lecture , students will be able to :-</a:t>
            </a:r>
          </a:p>
          <a:p>
            <a:pPr marL="0" indent="0">
              <a:buNone/>
            </a:pPr>
            <a:endParaRPr lang="en-US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Know </a:t>
            </a:r>
            <a:r>
              <a:rPr lang="en-US" b="1" dirty="0"/>
              <a:t>the past simple tense.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Understand the rules of </a:t>
            </a:r>
            <a:r>
              <a:rPr lang="en-US" b="1" dirty="0"/>
              <a:t>the past simple tense.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Construct meaningful sentences in the past simple tense.</a:t>
            </a:r>
          </a:p>
          <a:p>
            <a:pPr marL="0" indent="0">
              <a:buNone/>
            </a:pPr>
            <a:endParaRPr lang="en-US" b="1" dirty="0" smtClean="0"/>
          </a:p>
          <a:p>
            <a:pPr marL="514350" indent="-514350">
              <a:buFont typeface="+mj-lt"/>
              <a:buAutoNum type="arabicPeriod"/>
            </a:pPr>
            <a:endParaRPr lang="en-US" sz="2800" b="1" dirty="0" smtClean="0"/>
          </a:p>
          <a:p>
            <a:pPr marL="514350" indent="-514350">
              <a:buFont typeface="+mj-lt"/>
              <a:buAutoNum type="arabicPeriod"/>
            </a:pPr>
            <a:endParaRPr lang="en-US" sz="2800" b="1" dirty="0" smtClean="0"/>
          </a:p>
          <a:p>
            <a:pPr marL="514350" indent="-514350">
              <a:buFont typeface="+mj-lt"/>
              <a:buAutoNum type="arabicPeriod"/>
            </a:pPr>
            <a:endParaRPr lang="ar-IQ" sz="2800" b="1" dirty="0"/>
          </a:p>
          <a:p>
            <a:pPr marL="514350" indent="-514350">
              <a:buFont typeface="+mj-lt"/>
              <a:buAutoNum type="arabicPeriod"/>
            </a:pPr>
            <a:endParaRPr lang="en-US" b="1" dirty="0" smtClean="0"/>
          </a:p>
          <a:p>
            <a:pPr marL="514350" indent="-514350">
              <a:buFont typeface="+mj-lt"/>
              <a:buAutoNum type="arabicPeriod"/>
            </a:pPr>
            <a:endParaRPr lang="en-US" b="1" dirty="0" smtClean="0"/>
          </a:p>
          <a:p>
            <a:pPr marL="0" indent="0">
              <a:buNone/>
            </a:pPr>
            <a:endParaRPr lang="ar-IQ" b="1" dirty="0"/>
          </a:p>
          <a:p>
            <a:endParaRPr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55320" y="228600"/>
            <a:ext cx="10866120" cy="2255520"/>
          </a:xfrm>
        </p:spPr>
        <p:txBody>
          <a:bodyPr>
            <a:normAutofit/>
          </a:bodyPr>
          <a:lstStyle/>
          <a:p>
            <a:pPr algn="l"/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Objectives of the </a:t>
            </a:r>
            <a:r>
              <a:rPr 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lecture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Objective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for the student to provide  the concept of the past simple tense in English language.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1640" y="5288280"/>
            <a:ext cx="2198053" cy="1151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012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0000">
        <p14:prism isContent="1" isInverted="1"/>
      </p:transition>
    </mc:Choice>
    <mc:Fallback xmlns="">
      <p:transition spd="slow" advTm="6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1859280" y="2248348"/>
            <a:ext cx="9323070" cy="3908611"/>
          </a:xfrm>
        </p:spPr>
        <p:txBody>
          <a:bodyPr/>
          <a:lstStyle/>
          <a:p>
            <a:pPr algn="just"/>
            <a:r>
              <a:rPr lang="en-US" dirty="0" smtClean="0">
                <a:latin typeface="+mj-lt"/>
              </a:rPr>
              <a:t> </a:t>
            </a:r>
            <a:r>
              <a:rPr lang="en-US" sz="2800" b="1" dirty="0" smtClean="0">
                <a:latin typeface="+mj-lt"/>
              </a:rPr>
              <a:t>Introduction.</a:t>
            </a:r>
            <a:endParaRPr lang="ar-IQ" sz="2800" b="1" dirty="0" smtClean="0">
              <a:latin typeface="+mj-lt"/>
            </a:endParaRPr>
          </a:p>
          <a:p>
            <a:pPr algn="just"/>
            <a:r>
              <a:rPr lang="en-US" sz="2800" b="1" dirty="0" smtClean="0">
                <a:latin typeface="+mj-lt"/>
              </a:rPr>
              <a:t> What is the past simple tense?</a:t>
            </a:r>
            <a:endParaRPr lang="ar-IQ" sz="2800" b="1" dirty="0">
              <a:latin typeface="+mj-lt"/>
            </a:endParaRPr>
          </a:p>
          <a:p>
            <a:pPr algn="just"/>
            <a:r>
              <a:rPr lang="en-US" sz="2800" b="1" dirty="0">
                <a:latin typeface="+mj-lt"/>
              </a:rPr>
              <a:t> Form affirmative </a:t>
            </a:r>
            <a:r>
              <a:rPr lang="en-US" sz="2800" b="1" dirty="0" smtClean="0">
                <a:latin typeface="+mj-lt"/>
              </a:rPr>
              <a:t>sentence. </a:t>
            </a:r>
            <a:endParaRPr lang="ar-IQ" sz="2800" b="1" dirty="0">
              <a:latin typeface="+mj-lt"/>
            </a:endParaRPr>
          </a:p>
          <a:p>
            <a:pPr algn="just"/>
            <a:r>
              <a:rPr lang="en-US" sz="2800" b="1" dirty="0">
                <a:latin typeface="+mj-lt"/>
              </a:rPr>
              <a:t> Form negative </a:t>
            </a:r>
            <a:r>
              <a:rPr lang="en-US" sz="2800" b="1" dirty="0" smtClean="0">
                <a:latin typeface="+mj-lt"/>
              </a:rPr>
              <a:t>sentence.</a:t>
            </a:r>
          </a:p>
          <a:p>
            <a:pPr algn="just"/>
            <a:r>
              <a:rPr lang="en-US" sz="2800" b="1" dirty="0" smtClean="0">
                <a:latin typeface="+mj-lt"/>
              </a:rPr>
              <a:t> Form Interrogative sentence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.</a:t>
            </a:r>
          </a:p>
          <a:p>
            <a:pPr algn="just"/>
            <a:r>
              <a:rPr lang="en-US" sz="2800" b="1" dirty="0" smtClean="0">
                <a:latin typeface="+mj-lt"/>
              </a:rPr>
              <a:t>Conclusion</a:t>
            </a:r>
            <a:r>
              <a:rPr lang="en-US" dirty="0"/>
              <a:t>.</a:t>
            </a:r>
            <a:endParaRPr lang="ar-IQ" sz="2800" b="1" dirty="0">
              <a:latin typeface="+mj-lt"/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630679" y="570156"/>
            <a:ext cx="9628991" cy="105425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Contents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560" y="3840480"/>
            <a:ext cx="2510790" cy="2331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923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1432560" y="2236852"/>
            <a:ext cx="9403080" cy="387781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What does this picture mean ?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560" y="2621280"/>
            <a:ext cx="9403080" cy="3108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1375954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ar-IQ" dirty="0"/>
          </a:p>
        </p:txBody>
      </p:sp>
      <p:graphicFrame>
        <p:nvGraphicFramePr>
          <p:cNvPr id="6" name="رسم تخطيطي 5"/>
          <p:cNvGraphicFramePr/>
          <p:nvPr>
            <p:extLst>
              <p:ext uri="{D42A27DB-BD31-4B8C-83A1-F6EECF244321}">
                <p14:modId xmlns:p14="http://schemas.microsoft.com/office/powerpoint/2010/main" val="2454496406"/>
              </p:ext>
            </p:extLst>
          </p:nvPr>
        </p:nvGraphicFramePr>
        <p:xfrm>
          <a:off x="2176531" y="1133341"/>
          <a:ext cx="8603087" cy="4597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389120"/>
            <a:ext cx="2716530" cy="1569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888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32330" y="2248348"/>
            <a:ext cx="10147150" cy="3877815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5400" dirty="0" smtClean="0"/>
              <a:t>The past simple tense is used to describe completed </a:t>
            </a:r>
            <a:r>
              <a:rPr lang="en-US" sz="5400" dirty="0" smtClean="0">
                <a:solidFill>
                  <a:srgbClr val="C00000"/>
                </a:solidFill>
              </a:rPr>
              <a:t>actions or events</a:t>
            </a:r>
            <a:r>
              <a:rPr lang="en-US" sz="5400" dirty="0" smtClean="0"/>
              <a:t> that happened at a specific time in the past. </a:t>
            </a:r>
          </a:p>
          <a:p>
            <a:pPr algn="just"/>
            <a:r>
              <a:rPr lang="en-US" sz="5400" dirty="0" smtClean="0"/>
              <a:t>Ex. </a:t>
            </a:r>
            <a:r>
              <a:rPr lang="en-US" sz="5400" dirty="0" smtClean="0">
                <a:solidFill>
                  <a:srgbClr val="C00000"/>
                </a:solidFill>
              </a:rPr>
              <a:t>I </a:t>
            </a:r>
            <a:r>
              <a:rPr lang="en-US" sz="5400" b="1" u="sng" dirty="0" smtClean="0">
                <a:solidFill>
                  <a:srgbClr val="C00000"/>
                </a:solidFill>
              </a:rPr>
              <a:t>was</a:t>
            </a:r>
            <a:r>
              <a:rPr lang="en-US" sz="5400" dirty="0" smtClean="0">
                <a:solidFill>
                  <a:srgbClr val="C00000"/>
                </a:solidFill>
              </a:rPr>
              <a:t> in the class yesterday</a:t>
            </a:r>
            <a:r>
              <a:rPr lang="en-US" sz="5400" dirty="0" smtClean="0"/>
              <a:t>.</a:t>
            </a:r>
            <a:endParaRPr lang="en-US" sz="5400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>
              <a:tabLst>
                <a:tab pos="4860925" algn="l"/>
              </a:tabLst>
            </a:pP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the Past </a:t>
            </a:r>
            <a:r>
              <a:rPr lang="en-US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 tense?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163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pPr marL="0" lvl="0" indent="0" algn="ctr">
              <a:buClr>
                <a:srgbClr val="873624"/>
              </a:buClr>
              <a:buNone/>
            </a:pPr>
            <a:r>
              <a:rPr lang="en-US" dirty="0" smtClean="0"/>
              <a:t>                                             </a:t>
            </a:r>
          </a:p>
          <a:p>
            <a:pPr marL="0" lvl="0" indent="0" algn="ctr">
              <a:buClr>
                <a:srgbClr val="873624"/>
              </a:buClr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</a:t>
            </a:r>
          </a:p>
          <a:p>
            <a:pPr marL="0" lvl="0" indent="0" algn="ctr">
              <a:buClr>
                <a:srgbClr val="873624"/>
              </a:buClr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</a:t>
            </a:r>
            <a:r>
              <a:rPr lang="en-US" sz="3200" b="1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add 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-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ed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 </a:t>
            </a:r>
            <a:r>
              <a:rPr lang="en-US" sz="32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or 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–d </a:t>
            </a:r>
            <a:r>
              <a:rPr lang="en-US" sz="32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after </a:t>
            </a:r>
            <a:r>
              <a:rPr lang="en-US" sz="3200" b="1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the verb.</a:t>
            </a:r>
          </a:p>
          <a:p>
            <a:pPr marL="0" lvl="0" indent="0" algn="ctr">
              <a:buClr>
                <a:srgbClr val="873624"/>
              </a:buClr>
              <a:buNone/>
            </a:pPr>
            <a:r>
              <a:rPr lang="en-US" sz="3200" b="1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                              For example : Play 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→</a:t>
            </a:r>
            <a:r>
              <a:rPr lang="en-US" sz="3200" b="1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 play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ed</a:t>
            </a:r>
            <a:r>
              <a:rPr lang="en-US" sz="3200" b="1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.</a:t>
            </a:r>
          </a:p>
          <a:p>
            <a:pPr marL="0" lvl="0" indent="0" algn="ctr">
              <a:buClr>
                <a:srgbClr val="873624"/>
              </a:buClr>
              <a:buNone/>
            </a:pPr>
            <a:r>
              <a:rPr lang="en-US" sz="3200" b="1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   </a:t>
            </a:r>
          </a:p>
          <a:p>
            <a:pPr marL="0" lvl="0" indent="0" algn="ctr">
              <a:buClr>
                <a:srgbClr val="873624"/>
              </a:buClr>
              <a:buNone/>
            </a:pPr>
            <a:endParaRPr lang="en-US" sz="3200" b="1" dirty="0" smtClean="0">
              <a:solidFill>
                <a:prstClr val="black">
                  <a:lumMod val="85000"/>
                  <a:lumOff val="1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Text" pitchFamily="2" charset="0"/>
            </a:endParaRPr>
          </a:p>
          <a:p>
            <a:pPr marL="0" lvl="0" indent="0" algn="ctr">
              <a:buClr>
                <a:srgbClr val="873624"/>
              </a:buClr>
              <a:buNone/>
            </a:pPr>
            <a:r>
              <a:rPr lang="en-US" sz="3200" b="1" dirty="0" err="1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speical</a:t>
            </a:r>
            <a:r>
              <a:rPr lang="en-US" sz="3200" b="1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 </a:t>
            </a:r>
            <a:r>
              <a:rPr lang="en-US" sz="32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form.</a:t>
            </a:r>
          </a:p>
          <a:p>
            <a:pPr marL="0" lvl="0" indent="0" algn="ctr">
              <a:buClr>
                <a:srgbClr val="873624"/>
              </a:buClr>
              <a:buNone/>
            </a:pPr>
            <a:r>
              <a:rPr lang="en-US" sz="32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        </a:t>
            </a:r>
            <a:r>
              <a:rPr lang="en-US" sz="3200" b="1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              For </a:t>
            </a:r>
            <a:r>
              <a:rPr lang="en-US" sz="32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example : Go 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→</a:t>
            </a:r>
            <a:r>
              <a:rPr lang="en-US" sz="32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 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went</a:t>
            </a:r>
            <a:r>
              <a:rPr lang="en-US" sz="32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.</a:t>
            </a:r>
          </a:p>
          <a:p>
            <a:pPr marL="0" indent="0">
              <a:buNone/>
            </a:pPr>
            <a:r>
              <a:rPr lang="en-US" dirty="0" smtClean="0"/>
              <a:t>                                           </a:t>
            </a:r>
          </a:p>
          <a:p>
            <a:pPr marL="0" indent="0"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                                                </a:t>
            </a:r>
          </a:p>
          <a:p>
            <a:pPr marL="0" indent="0"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                                                </a:t>
            </a:r>
          </a:p>
          <a:p>
            <a:pPr marL="0" indent="0"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                                              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ypes of Verbs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040" y="2286000"/>
            <a:ext cx="3520440" cy="3078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734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7987" y="570156"/>
            <a:ext cx="10341684" cy="607448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557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غلاف فني">
  <a:themeElements>
    <a:clrScheme name="غلاف فني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غلاف فني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غلاف فني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1611</TotalTime>
  <Words>685</Words>
  <Application>Microsoft Office PowerPoint</Application>
  <PresentationFormat>مخصص</PresentationFormat>
  <Paragraphs>130</Paragraphs>
  <Slides>18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19" baseType="lpstr">
      <vt:lpstr>غلاف فني</vt:lpstr>
      <vt:lpstr>Al-Mustaqbal University College of Arts and Humanities Department of English Language Subject : Grammar  First Stage The First Lecture                                                                                        Lecture by :</vt:lpstr>
      <vt:lpstr>Lecture Description</vt:lpstr>
      <vt:lpstr>Objectives of the lecture  General Objective : is for the student to provide  the concept of the past simple tense in English language.</vt:lpstr>
      <vt:lpstr>Contents</vt:lpstr>
      <vt:lpstr>What does this picture mean ? </vt:lpstr>
      <vt:lpstr>    </vt:lpstr>
      <vt:lpstr>What is the Past simple tense?</vt:lpstr>
      <vt:lpstr>Types of Verbs</vt:lpstr>
      <vt:lpstr>عرض تقديمي في PowerPoint</vt:lpstr>
      <vt:lpstr>Past Time Expressions</vt:lpstr>
      <vt:lpstr>Form Affirmative</vt:lpstr>
      <vt:lpstr>Quiz Time</vt:lpstr>
      <vt:lpstr>Form Negative</vt:lpstr>
      <vt:lpstr>Quiz Time</vt:lpstr>
      <vt:lpstr>Form Interrogative</vt:lpstr>
      <vt:lpstr>Conclusion</vt:lpstr>
      <vt:lpstr>HomeWork</vt:lpstr>
      <vt:lpstr>Thank You</vt:lpstr>
    </vt:vector>
  </TitlesOfParts>
  <Company>SACC - ANAS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DR.Ahmed Saker 2O14</dc:creator>
  <cp:lastModifiedBy>dell</cp:lastModifiedBy>
  <cp:revision>138</cp:revision>
  <dcterms:created xsi:type="dcterms:W3CDTF">2024-06-13T17:25:20Z</dcterms:created>
  <dcterms:modified xsi:type="dcterms:W3CDTF">2024-10-10T05:17:59Z</dcterms:modified>
</cp:coreProperties>
</file>