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rtl="1" saveSubsetFonts="1">
  <p:sldMasterIdLst>
    <p:sldMasterId id="2147483648" r:id="rId1"/>
  </p:sldMasterIdLst>
  <p:notesMasterIdLst>
    <p:notesMasterId r:id="rId14"/>
  </p:notesMasterIdLst>
  <p:sldIdLst>
    <p:sldId id="270" r:id="rId2"/>
    <p:sldId id="256" r:id="rId3"/>
    <p:sldId id="258" r:id="rId4"/>
    <p:sldId id="257" r:id="rId5"/>
    <p:sldId id="259" r:id="rId6"/>
    <p:sldId id="260" r:id="rId7"/>
    <p:sldId id="261" r:id="rId8"/>
    <p:sldId id="262" r:id="rId9"/>
    <p:sldId id="263" r:id="rId10"/>
    <p:sldId id="265" r:id="rId11"/>
    <p:sldId id="266" r:id="rId12"/>
    <p:sldId id="269" r:id="rId13"/>
  </p:sldIdLst>
  <p:sldSz cx="9144000" cy="6858000" type="screen4x3"/>
  <p:notesSz cx="6858000" cy="9144000"/>
  <p:defaultText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84412" autoAdjust="0"/>
    <p:restoredTop sz="90053" autoAdjust="0"/>
  </p:normalViewPr>
  <p:slideViewPr>
    <p:cSldViewPr>
      <p:cViewPr varScale="1">
        <p:scale>
          <a:sx n="71" d="100"/>
          <a:sy n="71" d="100"/>
        </p:scale>
        <p:origin x="1790" y="58"/>
      </p:cViewPr>
      <p:guideLst>
        <p:guide orient="horz" pos="2160"/>
        <p:guide pos="288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notesMaster" Target="notesMasters/notesMaster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رأس 1"/>
          <p:cNvSpPr>
            <a:spLocks noGrp="1"/>
          </p:cNvSpPr>
          <p:nvPr>
            <p:ph type="hdr" sz="quarter"/>
          </p:nvPr>
        </p:nvSpPr>
        <p:spPr>
          <a:xfrm>
            <a:off x="3886200" y="0"/>
            <a:ext cx="2971800" cy="457200"/>
          </a:xfrm>
          <a:prstGeom prst="rect">
            <a:avLst/>
          </a:prstGeom>
        </p:spPr>
        <p:txBody>
          <a:bodyPr vert="horz" lIns="91440" tIns="45720" rIns="91440" bIns="45720" rtlCol="1"/>
          <a:lstStyle>
            <a:lvl1pPr algn="r">
              <a:defRPr sz="1200"/>
            </a:lvl1pPr>
          </a:lstStyle>
          <a:p>
            <a:endParaRPr lang="en-US"/>
          </a:p>
        </p:txBody>
      </p:sp>
      <p:sp>
        <p:nvSpPr>
          <p:cNvPr id="3" name="عنصر نائب للتاريخ 2"/>
          <p:cNvSpPr>
            <a:spLocks noGrp="1"/>
          </p:cNvSpPr>
          <p:nvPr>
            <p:ph type="dt" idx="1"/>
          </p:nvPr>
        </p:nvSpPr>
        <p:spPr>
          <a:xfrm>
            <a:off x="1588" y="0"/>
            <a:ext cx="2971800" cy="457200"/>
          </a:xfrm>
          <a:prstGeom prst="rect">
            <a:avLst/>
          </a:prstGeom>
        </p:spPr>
        <p:txBody>
          <a:bodyPr vert="horz" lIns="91440" tIns="45720" rIns="91440" bIns="45720" rtlCol="1"/>
          <a:lstStyle>
            <a:lvl1pPr algn="l">
              <a:defRPr sz="1200"/>
            </a:lvl1pPr>
          </a:lstStyle>
          <a:p>
            <a:fld id="{B35FF3A8-05B6-4A58-BE1E-5A1941E1D47C}" type="datetimeFigureOut">
              <a:rPr lang="en-US" smtClean="0"/>
              <a:t>1/29/2025</a:t>
            </a:fld>
            <a:endParaRPr lang="en-US"/>
          </a:p>
        </p:txBody>
      </p:sp>
      <p:sp>
        <p:nvSpPr>
          <p:cNvPr id="4" name="عنصر نائب لصورة الشريحة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1" anchor="ctr"/>
          <a:lstStyle/>
          <a:p>
            <a:endParaRPr lang="en-US"/>
          </a:p>
        </p:txBody>
      </p:sp>
      <p:sp>
        <p:nvSpPr>
          <p:cNvPr id="5" name="عنصر نائب للملاحظات 4"/>
          <p:cNvSpPr>
            <a:spLocks noGrp="1"/>
          </p:cNvSpPr>
          <p:nvPr>
            <p:ph type="body" sz="quarter" idx="3"/>
          </p:nvPr>
        </p:nvSpPr>
        <p:spPr>
          <a:xfrm>
            <a:off x="685800" y="4343400"/>
            <a:ext cx="5486400" cy="4114800"/>
          </a:xfrm>
          <a:prstGeom prst="rect">
            <a:avLst/>
          </a:prstGeom>
        </p:spPr>
        <p:txBody>
          <a:bodyPr vert="horz" lIns="91440" tIns="45720" rIns="91440" bIns="45720" rtlCol="1"/>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6" name="عنصر نائب للتذييل 5"/>
          <p:cNvSpPr>
            <a:spLocks noGrp="1"/>
          </p:cNvSpPr>
          <p:nvPr>
            <p:ph type="ftr" sz="quarter" idx="4"/>
          </p:nvPr>
        </p:nvSpPr>
        <p:spPr>
          <a:xfrm>
            <a:off x="3886200" y="8685213"/>
            <a:ext cx="2971800" cy="457200"/>
          </a:xfrm>
          <a:prstGeom prst="rect">
            <a:avLst/>
          </a:prstGeom>
        </p:spPr>
        <p:txBody>
          <a:bodyPr vert="horz" lIns="91440" tIns="45720" rIns="91440" bIns="45720" rtlCol="1" anchor="b"/>
          <a:lstStyle>
            <a:lvl1pPr algn="r">
              <a:defRPr sz="1200"/>
            </a:lvl1pPr>
          </a:lstStyle>
          <a:p>
            <a:endParaRPr lang="en-US"/>
          </a:p>
        </p:txBody>
      </p:sp>
      <p:sp>
        <p:nvSpPr>
          <p:cNvPr id="7" name="عنصر نائب لرقم الشريحة 6"/>
          <p:cNvSpPr>
            <a:spLocks noGrp="1"/>
          </p:cNvSpPr>
          <p:nvPr>
            <p:ph type="sldNum" sz="quarter" idx="5"/>
          </p:nvPr>
        </p:nvSpPr>
        <p:spPr>
          <a:xfrm>
            <a:off x="1588" y="8685213"/>
            <a:ext cx="2971800" cy="457200"/>
          </a:xfrm>
          <a:prstGeom prst="rect">
            <a:avLst/>
          </a:prstGeom>
        </p:spPr>
        <p:txBody>
          <a:bodyPr vert="horz" lIns="91440" tIns="45720" rIns="91440" bIns="45720" rtlCol="1" anchor="b"/>
          <a:lstStyle>
            <a:lvl1pPr algn="l">
              <a:defRPr sz="1200"/>
            </a:lvl1pPr>
          </a:lstStyle>
          <a:p>
            <a:fld id="{BB3004E9-1415-402B-A368-7332738CE33E}" type="slidenum">
              <a:rPr lang="en-US" smtClean="0"/>
              <a:t>‹#›</a:t>
            </a:fld>
            <a:endParaRPr lang="en-US"/>
          </a:p>
        </p:txBody>
      </p:sp>
    </p:spTree>
    <p:extLst>
      <p:ext uri="{BB962C8B-B14F-4D97-AF65-F5344CB8AC3E}">
        <p14:creationId xmlns:p14="http://schemas.microsoft.com/office/powerpoint/2010/main" val="3817620445"/>
      </p:ext>
    </p:extLst>
  </p:cSld>
  <p:clrMap bg1="lt1" tx1="dk1" bg2="lt2" tx2="dk2" accent1="accent1" accent2="accent2" accent3="accent3" accent4="accent4" accent5="accent5" accent6="accent6" hlink="hlink" folHlink="folHlink"/>
  <p:notesStyle>
    <a:lvl1pPr marL="0" algn="r" defTabSz="914400" rtl="1" eaLnBrk="1" latinLnBrk="0" hangingPunct="1">
      <a:defRPr sz="1200" kern="1200">
        <a:solidFill>
          <a:schemeClr val="tx1"/>
        </a:solidFill>
        <a:latin typeface="+mn-lt"/>
        <a:ea typeface="+mn-ea"/>
        <a:cs typeface="+mn-cs"/>
      </a:defRPr>
    </a:lvl1pPr>
    <a:lvl2pPr marL="457200" algn="r" defTabSz="914400" rtl="1" eaLnBrk="1" latinLnBrk="0" hangingPunct="1">
      <a:defRPr sz="1200" kern="1200">
        <a:solidFill>
          <a:schemeClr val="tx1"/>
        </a:solidFill>
        <a:latin typeface="+mn-lt"/>
        <a:ea typeface="+mn-ea"/>
        <a:cs typeface="+mn-cs"/>
      </a:defRPr>
    </a:lvl2pPr>
    <a:lvl3pPr marL="914400" algn="r" defTabSz="914400" rtl="1" eaLnBrk="1" latinLnBrk="0" hangingPunct="1">
      <a:defRPr sz="1200" kern="1200">
        <a:solidFill>
          <a:schemeClr val="tx1"/>
        </a:solidFill>
        <a:latin typeface="+mn-lt"/>
        <a:ea typeface="+mn-ea"/>
        <a:cs typeface="+mn-cs"/>
      </a:defRPr>
    </a:lvl3pPr>
    <a:lvl4pPr marL="1371600" algn="r" defTabSz="914400" rtl="1" eaLnBrk="1" latinLnBrk="0" hangingPunct="1">
      <a:defRPr sz="1200" kern="1200">
        <a:solidFill>
          <a:schemeClr val="tx1"/>
        </a:solidFill>
        <a:latin typeface="+mn-lt"/>
        <a:ea typeface="+mn-ea"/>
        <a:cs typeface="+mn-cs"/>
      </a:defRPr>
    </a:lvl4pPr>
    <a:lvl5pPr marL="1828800" algn="r" defTabSz="914400" rtl="1" eaLnBrk="1" latinLnBrk="0" hangingPunct="1">
      <a:defRPr sz="1200" kern="1200">
        <a:solidFill>
          <a:schemeClr val="tx1"/>
        </a:solidFill>
        <a:latin typeface="+mn-lt"/>
        <a:ea typeface="+mn-ea"/>
        <a:cs typeface="+mn-cs"/>
      </a:defRPr>
    </a:lvl5pPr>
    <a:lvl6pPr marL="2286000" algn="r" defTabSz="914400" rtl="1" eaLnBrk="1" latinLnBrk="0" hangingPunct="1">
      <a:defRPr sz="1200" kern="1200">
        <a:solidFill>
          <a:schemeClr val="tx1"/>
        </a:solidFill>
        <a:latin typeface="+mn-lt"/>
        <a:ea typeface="+mn-ea"/>
        <a:cs typeface="+mn-cs"/>
      </a:defRPr>
    </a:lvl6pPr>
    <a:lvl7pPr marL="2743200" algn="r" defTabSz="914400" rtl="1" eaLnBrk="1" latinLnBrk="0" hangingPunct="1">
      <a:defRPr sz="1200" kern="1200">
        <a:solidFill>
          <a:schemeClr val="tx1"/>
        </a:solidFill>
        <a:latin typeface="+mn-lt"/>
        <a:ea typeface="+mn-ea"/>
        <a:cs typeface="+mn-cs"/>
      </a:defRPr>
    </a:lvl7pPr>
    <a:lvl8pPr marL="3200400" algn="r" defTabSz="914400" rtl="1" eaLnBrk="1" latinLnBrk="0" hangingPunct="1">
      <a:defRPr sz="1200" kern="1200">
        <a:solidFill>
          <a:schemeClr val="tx1"/>
        </a:solidFill>
        <a:latin typeface="+mn-lt"/>
        <a:ea typeface="+mn-ea"/>
        <a:cs typeface="+mn-cs"/>
      </a:defRPr>
    </a:lvl8pPr>
    <a:lvl9pPr marL="3657600" algn="r" defTabSz="914400" rtl="1"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B3004E9-1415-402B-A368-7332738CE33E}" type="slidenum">
              <a:rPr lang="en-US" smtClean="0"/>
              <a:t>1</a:t>
            </a:fld>
            <a:endParaRPr lang="en-US"/>
          </a:p>
        </p:txBody>
      </p:sp>
    </p:spTree>
    <p:extLst>
      <p:ext uri="{BB962C8B-B14F-4D97-AF65-F5344CB8AC3E}">
        <p14:creationId xmlns:p14="http://schemas.microsoft.com/office/powerpoint/2010/main" val="1453919333"/>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B3004E9-1415-402B-A368-7332738CE33E}" type="slidenum">
              <a:rPr lang="en-US" smtClean="0"/>
              <a:t>2</a:t>
            </a:fld>
            <a:endParaRPr lang="en-US"/>
          </a:p>
        </p:txBody>
      </p:sp>
    </p:spTree>
    <p:extLst>
      <p:ext uri="{BB962C8B-B14F-4D97-AF65-F5344CB8AC3E}">
        <p14:creationId xmlns:p14="http://schemas.microsoft.com/office/powerpoint/2010/main" val="280588221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B3004E9-1415-402B-A368-7332738CE33E}" type="slidenum">
              <a:rPr lang="en-US" smtClean="0"/>
              <a:t>5</a:t>
            </a:fld>
            <a:endParaRPr lang="en-US"/>
          </a:p>
        </p:txBody>
      </p:sp>
    </p:spTree>
    <p:extLst>
      <p:ext uri="{BB962C8B-B14F-4D97-AF65-F5344CB8AC3E}">
        <p14:creationId xmlns:p14="http://schemas.microsoft.com/office/powerpoint/2010/main" val="2789036176"/>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B3004E9-1415-402B-A368-7332738CE33E}" type="slidenum">
              <a:rPr lang="en-US" smtClean="0"/>
              <a:t>7</a:t>
            </a:fld>
            <a:endParaRPr lang="en-US"/>
          </a:p>
        </p:txBody>
      </p:sp>
    </p:spTree>
    <p:extLst>
      <p:ext uri="{BB962C8B-B14F-4D97-AF65-F5344CB8AC3E}">
        <p14:creationId xmlns:p14="http://schemas.microsoft.com/office/powerpoint/2010/main" val="762689225"/>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صورة الشريحة 1"/>
          <p:cNvSpPr>
            <a:spLocks noGrp="1" noRot="1" noChangeAspect="1"/>
          </p:cNvSpPr>
          <p:nvPr>
            <p:ph type="sldImg"/>
          </p:nvPr>
        </p:nvSpPr>
        <p:spPr/>
      </p:sp>
      <p:sp>
        <p:nvSpPr>
          <p:cNvPr id="3" name="عنصر نائب للملاحظات 2"/>
          <p:cNvSpPr>
            <a:spLocks noGrp="1"/>
          </p:cNvSpPr>
          <p:nvPr>
            <p:ph type="body" idx="1"/>
          </p:nvPr>
        </p:nvSpPr>
        <p:spPr/>
        <p:txBody>
          <a:bodyPr/>
          <a:lstStyle/>
          <a:p>
            <a:endParaRPr lang="en-US" dirty="0"/>
          </a:p>
        </p:txBody>
      </p:sp>
      <p:sp>
        <p:nvSpPr>
          <p:cNvPr id="4" name="عنصر نائب لرقم الشريحة 3"/>
          <p:cNvSpPr>
            <a:spLocks noGrp="1"/>
          </p:cNvSpPr>
          <p:nvPr>
            <p:ph type="sldNum" sz="quarter" idx="10"/>
          </p:nvPr>
        </p:nvSpPr>
        <p:spPr/>
        <p:txBody>
          <a:bodyPr/>
          <a:lstStyle/>
          <a:p>
            <a:fld id="{BB3004E9-1415-402B-A368-7332738CE33E}" type="slidenum">
              <a:rPr lang="en-US" smtClean="0"/>
              <a:t>11</a:t>
            </a:fld>
            <a:endParaRPr lang="en-US"/>
          </a:p>
        </p:txBody>
      </p:sp>
    </p:spTree>
    <p:extLst>
      <p:ext uri="{BB962C8B-B14F-4D97-AF65-F5344CB8AC3E}">
        <p14:creationId xmlns:p14="http://schemas.microsoft.com/office/powerpoint/2010/main" val="4084769713"/>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شريحة عنوان">
    <p:spTree>
      <p:nvGrpSpPr>
        <p:cNvPr id="1" name=""/>
        <p:cNvGrpSpPr/>
        <p:nvPr/>
      </p:nvGrpSpPr>
      <p:grpSpPr>
        <a:xfrm>
          <a:off x="0" y="0"/>
          <a:ext cx="0" cy="0"/>
          <a:chOff x="0" y="0"/>
          <a:chExt cx="0" cy="0"/>
        </a:xfrm>
      </p:grpSpPr>
      <p:sp>
        <p:nvSpPr>
          <p:cNvPr id="2" name="عنوان 1"/>
          <p:cNvSpPr>
            <a:spLocks noGrp="1"/>
          </p:cNvSpPr>
          <p:nvPr>
            <p:ph type="ctrTitle"/>
          </p:nvPr>
        </p:nvSpPr>
        <p:spPr>
          <a:xfrm>
            <a:off x="685800" y="2130425"/>
            <a:ext cx="7772400" cy="1470025"/>
          </a:xfrm>
        </p:spPr>
        <p:txBody>
          <a:bodyPr/>
          <a:lstStyle/>
          <a:p>
            <a:r>
              <a:rPr lang="ar-SA"/>
              <a:t>انقر لتحرير نمط العنوان الرئيسي</a:t>
            </a:r>
            <a:endParaRPr lang="en-US"/>
          </a:p>
        </p:txBody>
      </p:sp>
      <p:sp>
        <p:nvSpPr>
          <p:cNvPr id="3" name="عنوان فرعي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ar-SA"/>
              <a:t>انقر لتحرير نمط العنوان الثانوي الرئيسي</a:t>
            </a:r>
            <a:endParaRPr lang="en-US"/>
          </a:p>
        </p:txBody>
      </p:sp>
      <p:sp>
        <p:nvSpPr>
          <p:cNvPr id="4" name="عنصر نائب للتاريخ 3"/>
          <p:cNvSpPr>
            <a:spLocks noGrp="1"/>
          </p:cNvSpPr>
          <p:nvPr>
            <p:ph type="dt" sz="half" idx="10"/>
          </p:nvPr>
        </p:nvSpPr>
        <p:spPr/>
        <p:txBody>
          <a:bodyPr/>
          <a:lstStyle/>
          <a:p>
            <a:fld id="{284875E9-66AB-4A17-B24A-3EC14AA4572B}" type="datetimeFigureOut">
              <a:rPr lang="en-US" smtClean="0"/>
              <a:t>1/29/2025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9743801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عنوان ونص عمودي">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284875E9-66AB-4A17-B24A-3EC14AA4572B}" type="datetimeFigureOut">
              <a:rPr lang="en-US" smtClean="0"/>
              <a:t>1/29/2025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419941664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عنوان ونص عموديان">
    <p:spTree>
      <p:nvGrpSpPr>
        <p:cNvPr id="1" name=""/>
        <p:cNvGrpSpPr/>
        <p:nvPr/>
      </p:nvGrpSpPr>
      <p:grpSpPr>
        <a:xfrm>
          <a:off x="0" y="0"/>
          <a:ext cx="0" cy="0"/>
          <a:chOff x="0" y="0"/>
          <a:chExt cx="0" cy="0"/>
        </a:xfrm>
      </p:grpSpPr>
      <p:sp>
        <p:nvSpPr>
          <p:cNvPr id="2" name="عنوان عمودي 1"/>
          <p:cNvSpPr>
            <a:spLocks noGrp="1"/>
          </p:cNvSpPr>
          <p:nvPr>
            <p:ph type="title" orient="vert"/>
          </p:nvPr>
        </p:nvSpPr>
        <p:spPr>
          <a:xfrm>
            <a:off x="6629400" y="274638"/>
            <a:ext cx="2057400" cy="5851525"/>
          </a:xfrm>
        </p:spPr>
        <p:txBody>
          <a:bodyPr vert="eaVert"/>
          <a:lstStyle/>
          <a:p>
            <a:r>
              <a:rPr lang="ar-SA"/>
              <a:t>انقر لتحرير نمط العنوان الرئيسي</a:t>
            </a:r>
            <a:endParaRPr lang="en-US"/>
          </a:p>
        </p:txBody>
      </p:sp>
      <p:sp>
        <p:nvSpPr>
          <p:cNvPr id="3" name="عنصر نائب للعنوان العمودي 2"/>
          <p:cNvSpPr>
            <a:spLocks noGrp="1"/>
          </p:cNvSpPr>
          <p:nvPr>
            <p:ph type="body" orient="vert" idx="1"/>
          </p:nvPr>
        </p:nvSpPr>
        <p:spPr>
          <a:xfrm>
            <a:off x="457200" y="274638"/>
            <a:ext cx="6019800" cy="5851525"/>
          </a:xfrm>
        </p:spPr>
        <p:txBody>
          <a:bodyPr vert="eaVert"/>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284875E9-66AB-4A17-B24A-3EC14AA4572B}" type="datetimeFigureOut">
              <a:rPr lang="en-US" smtClean="0"/>
              <a:t>1/29/2025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173532847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عنوان ومحتوى">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idx="1"/>
          </p:nvPr>
        </p:nvSpPr>
        <p:spPr/>
        <p:txBody>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10"/>
          </p:nvPr>
        </p:nvSpPr>
        <p:spPr/>
        <p:txBody>
          <a:bodyPr/>
          <a:lstStyle/>
          <a:p>
            <a:fld id="{284875E9-66AB-4A17-B24A-3EC14AA4572B}" type="datetimeFigureOut">
              <a:rPr lang="en-US" smtClean="0"/>
              <a:t>1/29/2025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39704959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عنوان المقطع">
    <p:spTree>
      <p:nvGrpSpPr>
        <p:cNvPr id="1" name=""/>
        <p:cNvGrpSpPr/>
        <p:nvPr/>
      </p:nvGrpSpPr>
      <p:grpSpPr>
        <a:xfrm>
          <a:off x="0" y="0"/>
          <a:ext cx="0" cy="0"/>
          <a:chOff x="0" y="0"/>
          <a:chExt cx="0" cy="0"/>
        </a:xfrm>
      </p:grpSpPr>
      <p:sp>
        <p:nvSpPr>
          <p:cNvPr id="2" name="عنوان 1"/>
          <p:cNvSpPr>
            <a:spLocks noGrp="1"/>
          </p:cNvSpPr>
          <p:nvPr>
            <p:ph type="title"/>
          </p:nvPr>
        </p:nvSpPr>
        <p:spPr>
          <a:xfrm>
            <a:off x="722313" y="4406900"/>
            <a:ext cx="7772400" cy="1362075"/>
          </a:xfrm>
        </p:spPr>
        <p:txBody>
          <a:bodyPr anchor="t"/>
          <a:lstStyle>
            <a:lvl1pPr algn="r">
              <a:defRPr sz="4000" b="1" cap="all"/>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ar-SA"/>
              <a:t>انقر لتحرير أنماط النص الرئيسي</a:t>
            </a:r>
          </a:p>
        </p:txBody>
      </p:sp>
      <p:sp>
        <p:nvSpPr>
          <p:cNvPr id="4" name="عنصر نائب للتاريخ 3"/>
          <p:cNvSpPr>
            <a:spLocks noGrp="1"/>
          </p:cNvSpPr>
          <p:nvPr>
            <p:ph type="dt" sz="half" idx="10"/>
          </p:nvPr>
        </p:nvSpPr>
        <p:spPr/>
        <p:txBody>
          <a:bodyPr/>
          <a:lstStyle/>
          <a:p>
            <a:fld id="{284875E9-66AB-4A17-B24A-3EC14AA4572B}" type="datetimeFigureOut">
              <a:rPr lang="en-US" smtClean="0"/>
              <a:t>1/29/2025</a:t>
            </a:fld>
            <a:endParaRPr lang="en-US"/>
          </a:p>
        </p:txBody>
      </p:sp>
      <p:sp>
        <p:nvSpPr>
          <p:cNvPr id="5" name="عنصر نائب للتذييل 4"/>
          <p:cNvSpPr>
            <a:spLocks noGrp="1"/>
          </p:cNvSpPr>
          <p:nvPr>
            <p:ph type="ftr" sz="quarter" idx="11"/>
          </p:nvPr>
        </p:nvSpPr>
        <p:spPr/>
        <p:txBody>
          <a:bodyPr/>
          <a:lstStyle/>
          <a:p>
            <a:endParaRPr lang="en-US"/>
          </a:p>
        </p:txBody>
      </p:sp>
      <p:sp>
        <p:nvSpPr>
          <p:cNvPr id="6" name="عنصر نائب لرقم الشريحة 5"/>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27165374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محتويين">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محتوى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محتوى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تاريخ 4"/>
          <p:cNvSpPr>
            <a:spLocks noGrp="1"/>
          </p:cNvSpPr>
          <p:nvPr>
            <p:ph type="dt" sz="half" idx="10"/>
          </p:nvPr>
        </p:nvSpPr>
        <p:spPr/>
        <p:txBody>
          <a:bodyPr/>
          <a:lstStyle/>
          <a:p>
            <a:fld id="{284875E9-66AB-4A17-B24A-3EC14AA4572B}" type="datetimeFigureOut">
              <a:rPr lang="en-US" smtClean="0"/>
              <a:t>1/29/2025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15523944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مقارنة">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lvl1pPr>
              <a:defRPr/>
            </a:lvl1p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4" name="عنصر نائب للمحتوى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5" name="عنصر نائب للنص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ar-SA"/>
              <a:t>انقر لتحرير أنماط النص الرئيسي</a:t>
            </a:r>
          </a:p>
        </p:txBody>
      </p:sp>
      <p:sp>
        <p:nvSpPr>
          <p:cNvPr id="6" name="عنصر نائب للمحتوى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7" name="عنصر نائب للتاريخ 6"/>
          <p:cNvSpPr>
            <a:spLocks noGrp="1"/>
          </p:cNvSpPr>
          <p:nvPr>
            <p:ph type="dt" sz="half" idx="10"/>
          </p:nvPr>
        </p:nvSpPr>
        <p:spPr/>
        <p:txBody>
          <a:bodyPr/>
          <a:lstStyle/>
          <a:p>
            <a:fld id="{284875E9-66AB-4A17-B24A-3EC14AA4572B}" type="datetimeFigureOut">
              <a:rPr lang="en-US" smtClean="0"/>
              <a:t>1/29/2025</a:t>
            </a:fld>
            <a:endParaRPr lang="en-US"/>
          </a:p>
        </p:txBody>
      </p:sp>
      <p:sp>
        <p:nvSpPr>
          <p:cNvPr id="8" name="عنصر نائب للتذييل 7"/>
          <p:cNvSpPr>
            <a:spLocks noGrp="1"/>
          </p:cNvSpPr>
          <p:nvPr>
            <p:ph type="ftr" sz="quarter" idx="11"/>
          </p:nvPr>
        </p:nvSpPr>
        <p:spPr/>
        <p:txBody>
          <a:bodyPr/>
          <a:lstStyle/>
          <a:p>
            <a:endParaRPr lang="en-US"/>
          </a:p>
        </p:txBody>
      </p:sp>
      <p:sp>
        <p:nvSpPr>
          <p:cNvPr id="9" name="عنصر نائب لرقم الشريحة 8"/>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305319079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عنوان فقط">
    <p:spTree>
      <p:nvGrpSpPr>
        <p:cNvPr id="1" name=""/>
        <p:cNvGrpSpPr/>
        <p:nvPr/>
      </p:nvGrpSpPr>
      <p:grpSpPr>
        <a:xfrm>
          <a:off x="0" y="0"/>
          <a:ext cx="0" cy="0"/>
          <a:chOff x="0" y="0"/>
          <a:chExt cx="0" cy="0"/>
        </a:xfrm>
      </p:grpSpPr>
      <p:sp>
        <p:nvSpPr>
          <p:cNvPr id="2" name="عنوان 1"/>
          <p:cNvSpPr>
            <a:spLocks noGrp="1"/>
          </p:cNvSpPr>
          <p:nvPr>
            <p:ph type="title"/>
          </p:nvPr>
        </p:nvSpPr>
        <p:spPr/>
        <p:txBody>
          <a:bodyPr/>
          <a:lstStyle/>
          <a:p>
            <a:r>
              <a:rPr lang="ar-SA"/>
              <a:t>انقر لتحرير نمط العنوان الرئيسي</a:t>
            </a:r>
            <a:endParaRPr lang="en-US"/>
          </a:p>
        </p:txBody>
      </p:sp>
      <p:sp>
        <p:nvSpPr>
          <p:cNvPr id="3" name="عنصر نائب للتاريخ 2"/>
          <p:cNvSpPr>
            <a:spLocks noGrp="1"/>
          </p:cNvSpPr>
          <p:nvPr>
            <p:ph type="dt" sz="half" idx="10"/>
          </p:nvPr>
        </p:nvSpPr>
        <p:spPr/>
        <p:txBody>
          <a:bodyPr/>
          <a:lstStyle/>
          <a:p>
            <a:fld id="{284875E9-66AB-4A17-B24A-3EC14AA4572B}" type="datetimeFigureOut">
              <a:rPr lang="en-US" smtClean="0"/>
              <a:t>1/29/2025</a:t>
            </a:fld>
            <a:endParaRPr lang="en-US"/>
          </a:p>
        </p:txBody>
      </p:sp>
      <p:sp>
        <p:nvSpPr>
          <p:cNvPr id="4" name="عنصر نائب للتذييل 3"/>
          <p:cNvSpPr>
            <a:spLocks noGrp="1"/>
          </p:cNvSpPr>
          <p:nvPr>
            <p:ph type="ftr" sz="quarter" idx="11"/>
          </p:nvPr>
        </p:nvSpPr>
        <p:spPr/>
        <p:txBody>
          <a:bodyPr/>
          <a:lstStyle/>
          <a:p>
            <a:endParaRPr lang="en-US"/>
          </a:p>
        </p:txBody>
      </p:sp>
      <p:sp>
        <p:nvSpPr>
          <p:cNvPr id="5" name="عنصر نائب لرقم الشريحة 4"/>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413589964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فارغ">
    <p:spTree>
      <p:nvGrpSpPr>
        <p:cNvPr id="1" name=""/>
        <p:cNvGrpSpPr/>
        <p:nvPr/>
      </p:nvGrpSpPr>
      <p:grpSpPr>
        <a:xfrm>
          <a:off x="0" y="0"/>
          <a:ext cx="0" cy="0"/>
          <a:chOff x="0" y="0"/>
          <a:chExt cx="0" cy="0"/>
        </a:xfrm>
      </p:grpSpPr>
      <p:sp>
        <p:nvSpPr>
          <p:cNvPr id="2" name="عنصر نائب للتاريخ 1"/>
          <p:cNvSpPr>
            <a:spLocks noGrp="1"/>
          </p:cNvSpPr>
          <p:nvPr>
            <p:ph type="dt" sz="half" idx="10"/>
          </p:nvPr>
        </p:nvSpPr>
        <p:spPr/>
        <p:txBody>
          <a:bodyPr/>
          <a:lstStyle/>
          <a:p>
            <a:fld id="{284875E9-66AB-4A17-B24A-3EC14AA4572B}" type="datetimeFigureOut">
              <a:rPr lang="en-US" smtClean="0"/>
              <a:t>1/29/2025</a:t>
            </a:fld>
            <a:endParaRPr lang="en-US"/>
          </a:p>
        </p:txBody>
      </p:sp>
      <p:sp>
        <p:nvSpPr>
          <p:cNvPr id="3" name="عنصر نائب للتذييل 2"/>
          <p:cNvSpPr>
            <a:spLocks noGrp="1"/>
          </p:cNvSpPr>
          <p:nvPr>
            <p:ph type="ftr" sz="quarter" idx="11"/>
          </p:nvPr>
        </p:nvSpPr>
        <p:spPr/>
        <p:txBody>
          <a:bodyPr/>
          <a:lstStyle/>
          <a:p>
            <a:endParaRPr lang="en-US"/>
          </a:p>
        </p:txBody>
      </p:sp>
      <p:sp>
        <p:nvSpPr>
          <p:cNvPr id="4" name="عنصر نائب لرقم الشريحة 3"/>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19305321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محتوى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457200" y="273050"/>
            <a:ext cx="3008313" cy="1162050"/>
          </a:xfrm>
        </p:spPr>
        <p:txBody>
          <a:bodyPr anchor="b"/>
          <a:lstStyle>
            <a:lvl1pPr algn="r">
              <a:defRPr sz="2000" b="1"/>
            </a:lvl1pPr>
          </a:lstStyle>
          <a:p>
            <a:r>
              <a:rPr lang="ar-SA"/>
              <a:t>انقر لتحرير نمط العنوان الرئيسي</a:t>
            </a:r>
            <a:endParaRPr lang="en-US"/>
          </a:p>
        </p:txBody>
      </p:sp>
      <p:sp>
        <p:nvSpPr>
          <p:cNvPr id="3" name="عنصر نائب للمحتوى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نص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284875E9-66AB-4A17-B24A-3EC14AA4572B}" type="datetimeFigureOut">
              <a:rPr lang="en-US" smtClean="0"/>
              <a:t>1/29/2025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418898266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صورة ذو تسمية توضيحية">
    <p:spTree>
      <p:nvGrpSpPr>
        <p:cNvPr id="1" name=""/>
        <p:cNvGrpSpPr/>
        <p:nvPr/>
      </p:nvGrpSpPr>
      <p:grpSpPr>
        <a:xfrm>
          <a:off x="0" y="0"/>
          <a:ext cx="0" cy="0"/>
          <a:chOff x="0" y="0"/>
          <a:chExt cx="0" cy="0"/>
        </a:xfrm>
      </p:grpSpPr>
      <p:sp>
        <p:nvSpPr>
          <p:cNvPr id="2" name="عنوان 1"/>
          <p:cNvSpPr>
            <a:spLocks noGrp="1"/>
          </p:cNvSpPr>
          <p:nvPr>
            <p:ph type="title"/>
          </p:nvPr>
        </p:nvSpPr>
        <p:spPr>
          <a:xfrm>
            <a:off x="1792288" y="4800600"/>
            <a:ext cx="5486400" cy="566738"/>
          </a:xfrm>
        </p:spPr>
        <p:txBody>
          <a:bodyPr anchor="b"/>
          <a:lstStyle>
            <a:lvl1pPr algn="r">
              <a:defRPr sz="2000" b="1"/>
            </a:lvl1pPr>
          </a:lstStyle>
          <a:p>
            <a:r>
              <a:rPr lang="ar-SA"/>
              <a:t>انقر لتحرير نمط العنوان الرئيسي</a:t>
            </a:r>
            <a:endParaRPr lang="en-US"/>
          </a:p>
        </p:txBody>
      </p:sp>
      <p:sp>
        <p:nvSpPr>
          <p:cNvPr id="3" name="عنصر نائب للصورة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عنصر نائب للنص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ar-SA"/>
              <a:t>انقر لتحرير أنماط النص الرئيسي</a:t>
            </a:r>
          </a:p>
        </p:txBody>
      </p:sp>
      <p:sp>
        <p:nvSpPr>
          <p:cNvPr id="5" name="عنصر نائب للتاريخ 4"/>
          <p:cNvSpPr>
            <a:spLocks noGrp="1"/>
          </p:cNvSpPr>
          <p:nvPr>
            <p:ph type="dt" sz="half" idx="10"/>
          </p:nvPr>
        </p:nvSpPr>
        <p:spPr/>
        <p:txBody>
          <a:bodyPr/>
          <a:lstStyle/>
          <a:p>
            <a:fld id="{284875E9-66AB-4A17-B24A-3EC14AA4572B}" type="datetimeFigureOut">
              <a:rPr lang="en-US" smtClean="0"/>
              <a:t>1/29/2025</a:t>
            </a:fld>
            <a:endParaRPr lang="en-US"/>
          </a:p>
        </p:txBody>
      </p:sp>
      <p:sp>
        <p:nvSpPr>
          <p:cNvPr id="6" name="عنصر نائب للتذييل 5"/>
          <p:cNvSpPr>
            <a:spLocks noGrp="1"/>
          </p:cNvSpPr>
          <p:nvPr>
            <p:ph type="ftr" sz="quarter" idx="11"/>
          </p:nvPr>
        </p:nvSpPr>
        <p:spPr/>
        <p:txBody>
          <a:bodyPr/>
          <a:lstStyle/>
          <a:p>
            <a:endParaRPr lang="en-US"/>
          </a:p>
        </p:txBody>
      </p:sp>
      <p:sp>
        <p:nvSpPr>
          <p:cNvPr id="7" name="عنصر نائب لرقم الشريحة 6"/>
          <p:cNvSpPr>
            <a:spLocks noGrp="1"/>
          </p:cNvSpPr>
          <p:nvPr>
            <p:ph type="sldNum" sz="quarter" idx="12"/>
          </p:nvPr>
        </p:nvSpPr>
        <p:spPr/>
        <p:txBody>
          <a:bodyPr/>
          <a:lstStyle/>
          <a:p>
            <a:fld id="{1D56EDC6-DBBF-4CFC-B169-AF171C5C66BC}" type="slidenum">
              <a:rPr lang="en-US" smtClean="0"/>
              <a:t>‹#›</a:t>
            </a:fld>
            <a:endParaRPr lang="en-US"/>
          </a:p>
        </p:txBody>
      </p:sp>
    </p:spTree>
    <p:extLst>
      <p:ext uri="{BB962C8B-B14F-4D97-AF65-F5344CB8AC3E}">
        <p14:creationId xmlns:p14="http://schemas.microsoft.com/office/powerpoint/2010/main" val="185923394"/>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عنصر نائب للعنوان 1"/>
          <p:cNvSpPr>
            <a:spLocks noGrp="1"/>
          </p:cNvSpPr>
          <p:nvPr>
            <p:ph type="title"/>
          </p:nvPr>
        </p:nvSpPr>
        <p:spPr>
          <a:xfrm>
            <a:off x="457200" y="274638"/>
            <a:ext cx="8229600" cy="1143000"/>
          </a:xfrm>
          <a:prstGeom prst="rect">
            <a:avLst/>
          </a:prstGeom>
        </p:spPr>
        <p:txBody>
          <a:bodyPr vert="horz" lIns="91440" tIns="45720" rIns="91440" bIns="45720" rtlCol="1" anchor="ctr">
            <a:normAutofit/>
          </a:bodyPr>
          <a:lstStyle/>
          <a:p>
            <a:r>
              <a:rPr lang="ar-SA"/>
              <a:t>انقر لتحرير نمط العنوان الرئيسي</a:t>
            </a:r>
            <a:endParaRPr lang="en-US"/>
          </a:p>
        </p:txBody>
      </p:sp>
      <p:sp>
        <p:nvSpPr>
          <p:cNvPr id="3" name="عنصر نائب للنص 2"/>
          <p:cNvSpPr>
            <a:spLocks noGrp="1"/>
          </p:cNvSpPr>
          <p:nvPr>
            <p:ph type="body" idx="1"/>
          </p:nvPr>
        </p:nvSpPr>
        <p:spPr>
          <a:xfrm>
            <a:off x="457200" y="1600200"/>
            <a:ext cx="8229600" cy="4525963"/>
          </a:xfrm>
          <a:prstGeom prst="rect">
            <a:avLst/>
          </a:prstGeom>
        </p:spPr>
        <p:txBody>
          <a:bodyPr vert="horz" lIns="91440" tIns="45720" rIns="91440" bIns="45720" rtlCol="1">
            <a:normAutofit/>
          </a:bodyPr>
          <a:lstStyle/>
          <a:p>
            <a:pPr lvl="0"/>
            <a:r>
              <a:rPr lang="ar-SA"/>
              <a:t>انقر لتحرير أنماط النص الرئيسي</a:t>
            </a:r>
          </a:p>
          <a:p>
            <a:pPr lvl="1"/>
            <a:r>
              <a:rPr lang="ar-SA"/>
              <a:t>المستوى الثاني</a:t>
            </a:r>
          </a:p>
          <a:p>
            <a:pPr lvl="2"/>
            <a:r>
              <a:rPr lang="ar-SA"/>
              <a:t>المستوى الثالث</a:t>
            </a:r>
          </a:p>
          <a:p>
            <a:pPr lvl="3"/>
            <a:r>
              <a:rPr lang="ar-SA"/>
              <a:t>المستوى الرابع</a:t>
            </a:r>
          </a:p>
          <a:p>
            <a:pPr lvl="4"/>
            <a:r>
              <a:rPr lang="ar-SA"/>
              <a:t>المستوى الخامس</a:t>
            </a:r>
            <a:endParaRPr lang="en-US"/>
          </a:p>
        </p:txBody>
      </p:sp>
      <p:sp>
        <p:nvSpPr>
          <p:cNvPr id="4" name="عنصر نائب للتاريخ 3"/>
          <p:cNvSpPr>
            <a:spLocks noGrp="1"/>
          </p:cNvSpPr>
          <p:nvPr>
            <p:ph type="dt" sz="half" idx="2"/>
          </p:nvPr>
        </p:nvSpPr>
        <p:spPr>
          <a:xfrm>
            <a:off x="6553200" y="6356350"/>
            <a:ext cx="2133600" cy="365125"/>
          </a:xfrm>
          <a:prstGeom prst="rect">
            <a:avLst/>
          </a:prstGeom>
        </p:spPr>
        <p:txBody>
          <a:bodyPr vert="horz" lIns="91440" tIns="45720" rIns="91440" bIns="45720" rtlCol="1" anchor="ctr"/>
          <a:lstStyle>
            <a:lvl1pPr algn="r">
              <a:defRPr sz="1200">
                <a:solidFill>
                  <a:schemeClr val="tx1">
                    <a:tint val="75000"/>
                  </a:schemeClr>
                </a:solidFill>
              </a:defRPr>
            </a:lvl1pPr>
          </a:lstStyle>
          <a:p>
            <a:fld id="{284875E9-66AB-4A17-B24A-3EC14AA4572B}" type="datetimeFigureOut">
              <a:rPr lang="en-US" smtClean="0"/>
              <a:t>1/29/2025</a:t>
            </a:fld>
            <a:endParaRPr lang="en-US"/>
          </a:p>
        </p:txBody>
      </p:sp>
      <p:sp>
        <p:nvSpPr>
          <p:cNvPr id="5" name="عنصر نائب للتذييل 4"/>
          <p:cNvSpPr>
            <a:spLocks noGrp="1"/>
          </p:cNvSpPr>
          <p:nvPr>
            <p:ph type="ftr" sz="quarter" idx="3"/>
          </p:nvPr>
        </p:nvSpPr>
        <p:spPr>
          <a:xfrm>
            <a:off x="3124200" y="6356350"/>
            <a:ext cx="2895600" cy="365125"/>
          </a:xfrm>
          <a:prstGeom prst="rect">
            <a:avLst/>
          </a:prstGeom>
        </p:spPr>
        <p:txBody>
          <a:bodyPr vert="horz" lIns="91440" tIns="45720" rIns="91440" bIns="45720" rtlCol="1" anchor="ctr"/>
          <a:lstStyle>
            <a:lvl1pPr algn="ctr">
              <a:defRPr sz="1200">
                <a:solidFill>
                  <a:schemeClr val="tx1">
                    <a:tint val="75000"/>
                  </a:schemeClr>
                </a:solidFill>
              </a:defRPr>
            </a:lvl1pPr>
          </a:lstStyle>
          <a:p>
            <a:endParaRPr lang="en-US"/>
          </a:p>
        </p:txBody>
      </p:sp>
      <p:sp>
        <p:nvSpPr>
          <p:cNvPr id="6" name="عنصر نائب لرقم الشريحة 5"/>
          <p:cNvSpPr>
            <a:spLocks noGrp="1"/>
          </p:cNvSpPr>
          <p:nvPr>
            <p:ph type="sldNum" sz="quarter" idx="4"/>
          </p:nvPr>
        </p:nvSpPr>
        <p:spPr>
          <a:xfrm>
            <a:off x="457200" y="6356350"/>
            <a:ext cx="2133600" cy="365125"/>
          </a:xfrm>
          <a:prstGeom prst="rect">
            <a:avLst/>
          </a:prstGeom>
        </p:spPr>
        <p:txBody>
          <a:bodyPr vert="horz" lIns="91440" tIns="45720" rIns="91440" bIns="45720" rtlCol="1" anchor="ctr"/>
          <a:lstStyle>
            <a:lvl1pPr algn="l">
              <a:defRPr sz="1200">
                <a:solidFill>
                  <a:schemeClr val="tx1">
                    <a:tint val="75000"/>
                  </a:schemeClr>
                </a:solidFill>
              </a:defRPr>
            </a:lvl1pPr>
          </a:lstStyle>
          <a:p>
            <a:fld id="{1D56EDC6-DBBF-4CFC-B169-AF171C5C66BC}" type="slidenum">
              <a:rPr lang="en-US" smtClean="0"/>
              <a:t>‹#›</a:t>
            </a:fld>
            <a:endParaRPr lang="en-US"/>
          </a:p>
        </p:txBody>
      </p:sp>
    </p:spTree>
    <p:extLst>
      <p:ext uri="{BB962C8B-B14F-4D97-AF65-F5344CB8AC3E}">
        <p14:creationId xmlns:p14="http://schemas.microsoft.com/office/powerpoint/2010/main" val="3722442687"/>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1" eaLnBrk="1" latinLnBrk="0" hangingPunct="1">
        <a:spcBef>
          <a:spcPct val="0"/>
        </a:spcBef>
        <a:buNone/>
        <a:defRPr sz="4400" kern="1200">
          <a:solidFill>
            <a:schemeClr val="tx1"/>
          </a:solidFill>
          <a:latin typeface="+mj-lt"/>
          <a:ea typeface="+mj-ea"/>
          <a:cs typeface="+mj-cs"/>
        </a:defRPr>
      </a:lvl1pPr>
    </p:titleStyle>
    <p:bodyStyle>
      <a:lvl1pPr marL="342900" indent="-342900" algn="r" defTabSz="914400" rtl="1"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r" defTabSz="914400" rtl="1"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r" defTabSz="914400" rtl="1"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r" defTabSz="914400" rtl="1"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ar-IQ"/>
      </a:defPPr>
      <a:lvl1pPr marL="0" algn="r" defTabSz="914400" rtl="1" eaLnBrk="1" latinLnBrk="0" hangingPunct="1">
        <a:defRPr sz="1800" kern="1200">
          <a:solidFill>
            <a:schemeClr val="tx1"/>
          </a:solidFill>
          <a:latin typeface="+mn-lt"/>
          <a:ea typeface="+mn-ea"/>
          <a:cs typeface="+mn-cs"/>
        </a:defRPr>
      </a:lvl1pPr>
      <a:lvl2pPr marL="457200" algn="r" defTabSz="914400" rtl="1" eaLnBrk="1" latinLnBrk="0" hangingPunct="1">
        <a:defRPr sz="1800" kern="1200">
          <a:solidFill>
            <a:schemeClr val="tx1"/>
          </a:solidFill>
          <a:latin typeface="+mn-lt"/>
          <a:ea typeface="+mn-ea"/>
          <a:cs typeface="+mn-cs"/>
        </a:defRPr>
      </a:lvl2pPr>
      <a:lvl3pPr marL="914400" algn="r" defTabSz="914400" rtl="1" eaLnBrk="1" latinLnBrk="0" hangingPunct="1">
        <a:defRPr sz="1800" kern="1200">
          <a:solidFill>
            <a:schemeClr val="tx1"/>
          </a:solidFill>
          <a:latin typeface="+mn-lt"/>
          <a:ea typeface="+mn-ea"/>
          <a:cs typeface="+mn-cs"/>
        </a:defRPr>
      </a:lvl3pPr>
      <a:lvl4pPr marL="1371600" algn="r" defTabSz="914400" rtl="1" eaLnBrk="1" latinLnBrk="0" hangingPunct="1">
        <a:defRPr sz="1800" kern="1200">
          <a:solidFill>
            <a:schemeClr val="tx1"/>
          </a:solidFill>
          <a:latin typeface="+mn-lt"/>
          <a:ea typeface="+mn-ea"/>
          <a:cs typeface="+mn-cs"/>
        </a:defRPr>
      </a:lvl4pPr>
      <a:lvl5pPr marL="1828800" algn="r" defTabSz="914400" rtl="1" eaLnBrk="1" latinLnBrk="0" hangingPunct="1">
        <a:defRPr sz="1800" kern="1200">
          <a:solidFill>
            <a:schemeClr val="tx1"/>
          </a:solidFill>
          <a:latin typeface="+mn-lt"/>
          <a:ea typeface="+mn-ea"/>
          <a:cs typeface="+mn-cs"/>
        </a:defRPr>
      </a:lvl5pPr>
      <a:lvl6pPr marL="2286000" algn="r" defTabSz="914400" rtl="1" eaLnBrk="1" latinLnBrk="0" hangingPunct="1">
        <a:defRPr sz="1800" kern="1200">
          <a:solidFill>
            <a:schemeClr val="tx1"/>
          </a:solidFill>
          <a:latin typeface="+mn-lt"/>
          <a:ea typeface="+mn-ea"/>
          <a:cs typeface="+mn-cs"/>
        </a:defRPr>
      </a:lvl6pPr>
      <a:lvl7pPr marL="2743200" algn="r" defTabSz="914400" rtl="1" eaLnBrk="1" latinLnBrk="0" hangingPunct="1">
        <a:defRPr sz="1800" kern="1200">
          <a:solidFill>
            <a:schemeClr val="tx1"/>
          </a:solidFill>
          <a:latin typeface="+mn-lt"/>
          <a:ea typeface="+mn-ea"/>
          <a:cs typeface="+mn-cs"/>
        </a:defRPr>
      </a:lvl7pPr>
      <a:lvl8pPr marL="3200400" algn="r" defTabSz="914400" rtl="1" eaLnBrk="1" latinLnBrk="0" hangingPunct="1">
        <a:defRPr sz="1800" kern="1200">
          <a:solidFill>
            <a:schemeClr val="tx1"/>
          </a:solidFill>
          <a:latin typeface="+mn-lt"/>
          <a:ea typeface="+mn-ea"/>
          <a:cs typeface="+mn-cs"/>
        </a:defRPr>
      </a:lvl8pPr>
      <a:lvl9pPr marL="3657600" algn="r" defTabSz="914400" rtl="1"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image" Target="../media/image17.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20.png"/></Relationships>
</file>

<file path=ppt/slides/_rels/slide12.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image" Target="../media/image21.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1.xml"/><Relationship Id="rId4" Type="http://schemas.openxmlformats.org/officeDocument/2006/relationships/image" Target="../media/image3.png"/></Relationships>
</file>

<file path=ppt/slides/_rels/slide3.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5.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7.png"/><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4.xml"/><Relationship Id="rId1" Type="http://schemas.openxmlformats.org/officeDocument/2006/relationships/slideLayout" Target="../slideLayouts/slideLayout2.xml"/><Relationship Id="rId5" Type="http://schemas.openxmlformats.org/officeDocument/2006/relationships/image" Target="../media/image12.png"/><Relationship Id="rId4" Type="http://schemas.openxmlformats.org/officeDocument/2006/relationships/image" Target="../media/image11.png"/></Relationships>
</file>

<file path=ppt/slides/_rels/slide8.xml.rels><?xml version="1.0" encoding="UTF-8" standalone="yes"?>
<Relationships xmlns="http://schemas.openxmlformats.org/package/2006/relationships"><Relationship Id="rId3" Type="http://schemas.openxmlformats.org/officeDocument/2006/relationships/image" Target="../media/image14.png"/><Relationship Id="rId2" Type="http://schemas.openxmlformats.org/officeDocument/2006/relationships/image" Target="../media/image13.png"/><Relationship Id="rId1" Type="http://schemas.openxmlformats.org/officeDocument/2006/relationships/slideLayout" Target="../slideLayouts/slideLayout2.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2" Type="http://schemas.openxmlformats.org/officeDocument/2006/relationships/image" Target="../media/image16.pn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107504" y="260648"/>
            <a:ext cx="8928992" cy="6368752"/>
          </a:xfrm>
        </p:spPr>
        <p:txBody>
          <a:bodyPr/>
          <a:lstStyle/>
          <a:p>
            <a:endParaRPr lang="en-US" dirty="0"/>
          </a:p>
        </p:txBody>
      </p:sp>
      <p:pic>
        <p:nvPicPr>
          <p:cNvPr id="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4513857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571206" y="20960"/>
            <a:ext cx="4572794" cy="28931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0" y="20960"/>
            <a:ext cx="4788024" cy="3785652"/>
          </a:xfrm>
          <a:prstGeom prst="rect">
            <a:avLst/>
          </a:prstGeom>
        </p:spPr>
        <p:txBody>
          <a:bodyPr wrap="square">
            <a:spAutoFit/>
          </a:bodyPr>
          <a:lstStyle/>
          <a:p>
            <a:pPr algn="l" rtl="0"/>
            <a:r>
              <a:rPr lang="en-US" sz="2000" b="1" dirty="0">
                <a:solidFill>
                  <a:srgbClr val="FF0000"/>
                </a:solidFill>
              </a:rPr>
              <a:t>The anatomical regions of the abdomen</a:t>
            </a:r>
            <a:r>
              <a:rPr lang="en-US" dirty="0"/>
              <a:t>. </a:t>
            </a:r>
            <a:r>
              <a:rPr lang="en-US" sz="2000" b="1" dirty="0"/>
              <a:t>From superior to inferior, the abdomen is divided into nine regions: 1. Epigastric, 2. Umbilical, 3. </a:t>
            </a:r>
            <a:r>
              <a:rPr lang="en-US" sz="2000" b="1" dirty="0" err="1"/>
              <a:t>Hypogastric</a:t>
            </a:r>
            <a:r>
              <a:rPr lang="en-US" sz="2000" b="1" dirty="0"/>
              <a:t>,  4. Left hypochondriac,</a:t>
            </a:r>
          </a:p>
          <a:p>
            <a:pPr algn="l" rtl="0"/>
            <a:r>
              <a:rPr lang="en-US" sz="2000" b="1" dirty="0"/>
              <a:t>5. Right hypochondriac, 6. Left lumbar, 7. Right lumbar, 8. Left iliac, 9. Right iliac. The abdomen is also divided into four main regions or quadrants: 1. the left upper quadrant, 2. the right upper quadrant, 3. the left lower quadrant and, 4. the right lower quadrant</a:t>
            </a:r>
          </a:p>
        </p:txBody>
      </p:sp>
      <p:pic>
        <p:nvPicPr>
          <p:cNvPr id="3075"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32734" y="2914060"/>
            <a:ext cx="4249737" cy="394394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0" y="4005064"/>
            <a:ext cx="4788024" cy="2585323"/>
          </a:xfrm>
          <a:prstGeom prst="rect">
            <a:avLst/>
          </a:prstGeom>
        </p:spPr>
        <p:txBody>
          <a:bodyPr wrap="square">
            <a:spAutoFit/>
          </a:bodyPr>
          <a:lstStyle/>
          <a:p>
            <a:pPr algn="l" rtl="0"/>
            <a:r>
              <a:rPr lang="en-US" b="1" dirty="0"/>
              <a:t>It is important to know the anatomical regions and quadrants of the abdomen to correlate the pain to the organs contained in each area. For example, pain within the epigastric region should guide you to think about the stomach, liver, pancreas, duodenum, and adrenal glands. Pain in the suprapubic  region should guide you to think about the bladder, sigmoid colon, rectum, and uterus</a:t>
            </a:r>
          </a:p>
        </p:txBody>
      </p:sp>
    </p:spTree>
    <p:extLst>
      <p:ext uri="{BB962C8B-B14F-4D97-AF65-F5344CB8AC3E}">
        <p14:creationId xmlns:p14="http://schemas.microsoft.com/office/powerpoint/2010/main" val="876019947"/>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مستطيل 4"/>
          <p:cNvSpPr/>
          <p:nvPr/>
        </p:nvSpPr>
        <p:spPr>
          <a:xfrm>
            <a:off x="26775" y="0"/>
            <a:ext cx="5697353" cy="1785104"/>
          </a:xfrm>
          <a:prstGeom prst="rect">
            <a:avLst/>
          </a:prstGeom>
        </p:spPr>
        <p:txBody>
          <a:bodyPr wrap="square">
            <a:spAutoFit/>
          </a:bodyPr>
          <a:lstStyle/>
          <a:p>
            <a:pPr algn="l" rtl="0"/>
            <a:r>
              <a:rPr lang="en-US" sz="2000" b="1" dirty="0">
                <a:solidFill>
                  <a:srgbClr val="FF0000"/>
                </a:solidFill>
              </a:rPr>
              <a:t>Apex Beat of the Heart</a:t>
            </a:r>
          </a:p>
          <a:p>
            <a:pPr algn="l" rtl="0"/>
            <a:r>
              <a:rPr lang="en-US" b="1" dirty="0"/>
              <a:t>The apex of the heart is formed by the lower portion of the left ventricle. The apex beat is caused by the apex of the heart being thrust forward against the thoracic wall </a:t>
            </a:r>
          </a:p>
          <a:p>
            <a:pPr algn="l" rtl="0"/>
            <a:r>
              <a:rPr lang="en-US" b="1" dirty="0"/>
              <a:t>as the heart contracts. The apex beat is normally found </a:t>
            </a:r>
          </a:p>
          <a:p>
            <a:pPr algn="l" rtl="0"/>
            <a:r>
              <a:rPr lang="en-US" b="1" dirty="0"/>
              <a:t>in the fifth left intercostal space 9 cm from the midline</a:t>
            </a:r>
            <a:r>
              <a:rPr lang="en-US" dirty="0"/>
              <a:t>.</a:t>
            </a:r>
          </a:p>
        </p:txBody>
      </p:sp>
      <p:pic>
        <p:nvPicPr>
          <p:cNvPr id="4099" name="Picture 3"/>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5615608" y="101813"/>
            <a:ext cx="3528392" cy="29434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2" name="مستطيل 1"/>
          <p:cNvSpPr/>
          <p:nvPr/>
        </p:nvSpPr>
        <p:spPr>
          <a:xfrm>
            <a:off x="-66723" y="1776564"/>
            <a:ext cx="9094258" cy="5262979"/>
          </a:xfrm>
          <a:prstGeom prst="rect">
            <a:avLst/>
          </a:prstGeom>
        </p:spPr>
        <p:txBody>
          <a:bodyPr wrap="square">
            <a:spAutoFit/>
          </a:bodyPr>
          <a:lstStyle/>
          <a:p>
            <a:pPr algn="l" rtl="0"/>
            <a:r>
              <a:rPr lang="en-US" sz="2400" b="1" dirty="0">
                <a:solidFill>
                  <a:srgbClr val="FF0000"/>
                </a:solidFill>
              </a:rPr>
              <a:t>Breasts </a:t>
            </a:r>
            <a:r>
              <a:rPr lang="en-US" b="1" dirty="0"/>
              <a:t>are the most prominent superficial structure in the</a:t>
            </a:r>
          </a:p>
          <a:p>
            <a:pPr algn="l" rtl="0"/>
            <a:r>
              <a:rPr lang="en-US" b="1" dirty="0"/>
              <a:t>Anterior thoracic wall Each breast has 15 to 20 lobes.</a:t>
            </a:r>
          </a:p>
          <a:p>
            <a:pPr algn="l" rtl="0"/>
            <a:r>
              <a:rPr lang="en-US" b="1" dirty="0"/>
              <a:t> Each lobe has many smaller structures called </a:t>
            </a:r>
          </a:p>
          <a:p>
            <a:pPr algn="l" rtl="0"/>
            <a:r>
              <a:rPr lang="en-US" b="1" dirty="0"/>
              <a:t>lobules. These end in dozens of tiny bulbs that </a:t>
            </a:r>
          </a:p>
          <a:p>
            <a:pPr algn="l" rtl="0"/>
            <a:r>
              <a:rPr lang="en-US" b="1" dirty="0"/>
              <a:t>can produce milk. The lobes ,lobules and bulbs are</a:t>
            </a:r>
          </a:p>
          <a:p>
            <a:pPr algn="l" rtl="0"/>
            <a:r>
              <a:rPr lang="en-US" b="1" dirty="0"/>
              <a:t> all linked by thin tubes called ducts. These ducts </a:t>
            </a:r>
          </a:p>
          <a:p>
            <a:pPr algn="l" rtl="0"/>
            <a:r>
              <a:rPr lang="en-US" b="1" dirty="0"/>
              <a:t>These ducts lead to the </a:t>
            </a:r>
            <a:r>
              <a:rPr lang="en-US" sz="2000" b="1" dirty="0">
                <a:solidFill>
                  <a:srgbClr val="FF0000"/>
                </a:solidFill>
              </a:rPr>
              <a:t>nipple</a:t>
            </a:r>
            <a:r>
              <a:rPr lang="en-US" b="1" dirty="0"/>
              <a:t> in the center of a</a:t>
            </a:r>
          </a:p>
          <a:p>
            <a:pPr algn="l" rtl="0"/>
            <a:r>
              <a:rPr lang="en-US" b="1" dirty="0"/>
              <a:t> dark area of skin called the </a:t>
            </a:r>
            <a:r>
              <a:rPr lang="en-US" sz="2000" b="1" dirty="0">
                <a:solidFill>
                  <a:srgbClr val="FF0000"/>
                </a:solidFill>
              </a:rPr>
              <a:t>areola</a:t>
            </a:r>
          </a:p>
          <a:p>
            <a:pPr algn="l" rtl="0"/>
            <a:r>
              <a:rPr lang="en-US" sz="2000" b="1" dirty="0">
                <a:solidFill>
                  <a:srgbClr val="FF0000"/>
                </a:solidFill>
              </a:rPr>
              <a:t>The breast </a:t>
            </a:r>
            <a:r>
              <a:rPr lang="en-US" b="1" dirty="0"/>
              <a:t>is</a:t>
            </a:r>
            <a:r>
              <a:rPr lang="en-US" b="1" dirty="0">
                <a:solidFill>
                  <a:srgbClr val="FF0000"/>
                </a:solidFill>
              </a:rPr>
              <a:t> </a:t>
            </a:r>
            <a:r>
              <a:rPr lang="en-US" b="1" dirty="0"/>
              <a:t>located on the anterior thoracic wall. </a:t>
            </a:r>
          </a:p>
          <a:p>
            <a:pPr algn="l" rtl="0"/>
            <a:r>
              <a:rPr lang="en-US" b="1" dirty="0"/>
              <a:t>It extends horizontally from the lateral border of </a:t>
            </a:r>
          </a:p>
          <a:p>
            <a:pPr algn="l" rtl="0"/>
            <a:r>
              <a:rPr lang="en-US" b="1" dirty="0"/>
              <a:t>the sternum to the mid-axillary line. Vertically, </a:t>
            </a:r>
          </a:p>
          <a:p>
            <a:pPr algn="l" rtl="0"/>
            <a:r>
              <a:rPr lang="en-US" b="1" dirty="0"/>
              <a:t>it spans between the 2nd and 6th costal cartilages. </a:t>
            </a:r>
          </a:p>
          <a:p>
            <a:pPr algn="l" rtl="0"/>
            <a:r>
              <a:rPr lang="en-US" b="1" dirty="0"/>
              <a:t>It lies superficially to the pectoralis major and </a:t>
            </a:r>
          </a:p>
          <a:p>
            <a:pPr algn="l" rtl="0"/>
            <a:r>
              <a:rPr lang="en-US" b="1" dirty="0"/>
              <a:t>serratus anterior muscles</a:t>
            </a:r>
            <a:r>
              <a:rPr lang="en-US" b="1" dirty="0">
                <a:solidFill>
                  <a:srgbClr val="FF0000"/>
                </a:solidFill>
              </a:rPr>
              <a:t>. </a:t>
            </a:r>
          </a:p>
          <a:p>
            <a:pPr algn="l" rtl="0"/>
            <a:r>
              <a:rPr lang="en-US" b="1" dirty="0"/>
              <a:t>In the male</a:t>
            </a:r>
            <a:r>
              <a:rPr lang="en-US" b="1" dirty="0">
                <a:solidFill>
                  <a:srgbClr val="FF0000"/>
                </a:solidFill>
              </a:rPr>
              <a:t>, the nipple usually lies in </a:t>
            </a:r>
            <a:r>
              <a:rPr lang="en-US" b="1" dirty="0"/>
              <a:t>the fourth </a:t>
            </a:r>
          </a:p>
          <a:p>
            <a:pPr algn="l" rtl="0"/>
            <a:r>
              <a:rPr lang="en-US" b="1" dirty="0"/>
              <a:t>Intercostal space  about 10 cm  from the midline</a:t>
            </a:r>
          </a:p>
          <a:p>
            <a:pPr algn="l" rtl="0"/>
            <a:r>
              <a:rPr lang="en-US" b="1" dirty="0"/>
              <a:t>In the female</a:t>
            </a:r>
            <a:r>
              <a:rPr lang="en-US" b="1" dirty="0">
                <a:solidFill>
                  <a:srgbClr val="FF0000"/>
                </a:solidFill>
              </a:rPr>
              <a:t>, its position is not constant</a:t>
            </a:r>
          </a:p>
          <a:p>
            <a:pPr algn="l" rtl="0"/>
            <a:endParaRPr lang="en-US" b="1" dirty="0">
              <a:solidFill>
                <a:srgbClr val="FF0000"/>
              </a:solidFill>
            </a:endParaRPr>
          </a:p>
        </p:txBody>
      </p:sp>
      <p:pic>
        <p:nvPicPr>
          <p:cNvPr id="1027" name="Picture 3"/>
          <p:cNvPicPr>
            <a:picLocks noChangeAspect="1" noChangeArrowheads="1"/>
          </p:cNvPicPr>
          <p:nvPr/>
        </p:nvPicPr>
        <p:blipFill rotWithShape="1">
          <a:blip r:embed="rId4">
            <a:extLst>
              <a:ext uri="{28A0092B-C50C-407E-A947-70E740481C1C}">
                <a14:useLocalDpi xmlns:a14="http://schemas.microsoft.com/office/drawing/2010/main" val="0"/>
              </a:ext>
            </a:extLst>
          </a:blip>
          <a:srcRect l="5925"/>
          <a:stretch/>
        </p:blipFill>
        <p:spPr bwMode="auto">
          <a:xfrm>
            <a:off x="4932040" y="3045220"/>
            <a:ext cx="4211960" cy="362413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92277261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457200" y="188640"/>
            <a:ext cx="8229600" cy="6552728"/>
          </a:xfrm>
        </p:spPr>
        <p:txBody>
          <a:bodyPr/>
          <a:lstStyle/>
          <a:p>
            <a:endParaRPr lang="en-US" dirty="0"/>
          </a:p>
        </p:txBody>
      </p:sp>
      <p:pic>
        <p:nvPicPr>
          <p:cNvPr id="3074"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674136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ربع نص 4"/>
          <p:cNvSpPr txBox="1"/>
          <p:nvPr/>
        </p:nvSpPr>
        <p:spPr>
          <a:xfrm>
            <a:off x="3272974" y="561491"/>
            <a:ext cx="2598981" cy="1107996"/>
          </a:xfrm>
          <a:prstGeom prst="rect">
            <a:avLst/>
          </a:prstGeom>
          <a:noFill/>
        </p:spPr>
        <p:txBody>
          <a:bodyPr wrap="none" rtlCol="1">
            <a:spAutoFit/>
          </a:bodyPr>
          <a:lstStyle/>
          <a:p>
            <a:r>
              <a:rPr lang="en-US" sz="6600" dirty="0">
                <a:solidFill>
                  <a:srgbClr val="FF0000"/>
                </a:solidFill>
              </a:rPr>
              <a:t>Thanks</a:t>
            </a:r>
            <a:endParaRPr lang="en-US" sz="2000" dirty="0">
              <a:solidFill>
                <a:srgbClr val="FF0000"/>
              </a:solidFill>
            </a:endParaRPr>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76213" y="61913"/>
            <a:ext cx="8791575" cy="67421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11232290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وان 1"/>
          <p:cNvSpPr>
            <a:spLocks noGrp="1"/>
          </p:cNvSpPr>
          <p:nvPr>
            <p:ph type="ctrTitle"/>
          </p:nvPr>
        </p:nvSpPr>
        <p:spPr>
          <a:xfrm>
            <a:off x="683568" y="188640"/>
            <a:ext cx="7772400" cy="360040"/>
          </a:xfrm>
        </p:spPr>
        <p:txBody>
          <a:bodyPr>
            <a:normAutofit fontScale="90000"/>
          </a:bodyPr>
          <a:lstStyle/>
          <a:p>
            <a:pPr rtl="0"/>
            <a:r>
              <a:rPr lang="en-US" sz="2800" b="1" dirty="0">
                <a:solidFill>
                  <a:srgbClr val="FF0000"/>
                </a:solidFill>
              </a:rPr>
              <a:t>Surface  anatomy</a:t>
            </a:r>
          </a:p>
        </p:txBody>
      </p:sp>
      <p:sp>
        <p:nvSpPr>
          <p:cNvPr id="3" name="عنوان فرعي 2"/>
          <p:cNvSpPr>
            <a:spLocks noGrp="1"/>
          </p:cNvSpPr>
          <p:nvPr>
            <p:ph type="subTitle" idx="1"/>
          </p:nvPr>
        </p:nvSpPr>
        <p:spPr>
          <a:xfrm>
            <a:off x="107504" y="476672"/>
            <a:ext cx="9036496" cy="6192688"/>
          </a:xfrm>
        </p:spPr>
        <p:txBody>
          <a:bodyPr>
            <a:normAutofit/>
          </a:bodyPr>
          <a:lstStyle/>
          <a:p>
            <a:pPr algn="l" rtl="0"/>
            <a:r>
              <a:rPr lang="en-US" sz="2000" b="1" dirty="0">
                <a:solidFill>
                  <a:srgbClr val="FF0000"/>
                </a:solidFill>
              </a:rPr>
              <a:t>Surface anatomy </a:t>
            </a:r>
            <a:r>
              <a:rPr lang="en-US" sz="2000" b="1" dirty="0">
                <a:solidFill>
                  <a:srgbClr val="0070C0"/>
                </a:solidFill>
              </a:rPr>
              <a:t>(also known as superficial anatomy and visual anatomy</a:t>
            </a:r>
            <a:r>
              <a:rPr lang="en-US" sz="2000" b="1" dirty="0">
                <a:solidFill>
                  <a:srgbClr val="002060"/>
                </a:solidFill>
              </a:rPr>
              <a:t>) </a:t>
            </a:r>
            <a:r>
              <a:rPr lang="en-US" sz="2000" b="1" dirty="0">
                <a:solidFill>
                  <a:schemeClr val="tx1"/>
                </a:solidFill>
              </a:rPr>
              <a:t>is the</a:t>
            </a:r>
            <a:r>
              <a:rPr lang="en-US" sz="2000" b="1" dirty="0"/>
              <a:t> </a:t>
            </a:r>
            <a:r>
              <a:rPr lang="en-US" sz="2000" b="1" dirty="0">
                <a:solidFill>
                  <a:schemeClr val="tx1"/>
                </a:solidFill>
              </a:rPr>
              <a:t>study of the external features of the body. It deals with anatomical features that can be studied by sight without dissection. There four techniques when examining surface anatomy in clinical medicine(inspection ,palpation , percussion and auscultation) .There fives regions of the body are(head, ,neck, chest ,abdomen , upper extremity and lower extremity).</a:t>
            </a:r>
          </a:p>
          <a:p>
            <a:pPr algn="l" rtl="0"/>
            <a:r>
              <a:rPr lang="en-US" sz="2000" b="1" dirty="0">
                <a:solidFill>
                  <a:srgbClr val="FF0000"/>
                </a:solidFill>
              </a:rPr>
              <a:t>The face </a:t>
            </a:r>
            <a:r>
              <a:rPr lang="en-US" sz="2000" b="1" dirty="0">
                <a:solidFill>
                  <a:schemeClr val="tx1"/>
                </a:solidFill>
              </a:rPr>
              <a:t>is divided into fives mains parts(forehead ,nose  ,eyes ,perioral area and</a:t>
            </a:r>
          </a:p>
          <a:p>
            <a:pPr algn="l" rtl="0"/>
            <a:r>
              <a:rPr lang="en-US" sz="2000" b="1" dirty="0">
                <a:solidFill>
                  <a:srgbClr val="7030A0"/>
                </a:solidFill>
              </a:rPr>
              <a:t>Cheek</a:t>
            </a:r>
            <a:r>
              <a:rPr lang="en-US" sz="2000" b="1" dirty="0">
                <a:solidFill>
                  <a:schemeClr val="tx1"/>
                </a:solidFill>
              </a:rPr>
              <a:t>)</a:t>
            </a:r>
          </a:p>
          <a:p>
            <a:pPr algn="l" rtl="0"/>
            <a:r>
              <a:rPr lang="en-US" sz="2000" b="1" dirty="0">
                <a:solidFill>
                  <a:schemeClr val="tx1"/>
                </a:solidFill>
              </a:rPr>
              <a:t>.</a:t>
            </a:r>
          </a:p>
          <a:p>
            <a:pPr algn="l" rtl="0"/>
            <a:endParaRPr lang="en-US" sz="2000" b="1" dirty="0">
              <a:solidFill>
                <a:srgbClr val="FF0000"/>
              </a:solidFill>
            </a:endParaRPr>
          </a:p>
        </p:txBody>
      </p:sp>
      <p:pic>
        <p:nvPicPr>
          <p:cNvPr id="3075"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5927" t="5724" r="3285" b="5772"/>
          <a:stretch/>
        </p:blipFill>
        <p:spPr bwMode="auto">
          <a:xfrm>
            <a:off x="4572000" y="2708920"/>
            <a:ext cx="4412343" cy="403244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rotWithShape="1">
          <a:blip r:embed="rId4">
            <a:extLst>
              <a:ext uri="{28A0092B-C50C-407E-A947-70E740481C1C}">
                <a14:useLocalDpi xmlns:a14="http://schemas.microsoft.com/office/drawing/2010/main" val="0"/>
              </a:ext>
            </a:extLst>
          </a:blip>
          <a:srcRect b="6646"/>
          <a:stretch/>
        </p:blipFill>
        <p:spPr bwMode="auto">
          <a:xfrm>
            <a:off x="14222" y="3093549"/>
            <a:ext cx="4572000" cy="376445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282402816"/>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عنصر نائب للمحتوى 2"/>
          <p:cNvSpPr>
            <a:spLocks noGrp="1"/>
          </p:cNvSpPr>
          <p:nvPr>
            <p:ph idx="1"/>
          </p:nvPr>
        </p:nvSpPr>
        <p:spPr>
          <a:xfrm>
            <a:off x="251520" y="188640"/>
            <a:ext cx="8568952" cy="6516960"/>
          </a:xfrm>
        </p:spPr>
        <p:txBody>
          <a:bodyPr>
            <a:normAutofit/>
          </a:bodyPr>
          <a:lstStyle/>
          <a:p>
            <a:pPr marL="0" indent="0" algn="l" rtl="0">
              <a:buNone/>
            </a:pPr>
            <a:r>
              <a:rPr lang="en-US" sz="2400" b="1" dirty="0">
                <a:solidFill>
                  <a:srgbClr val="FF0000"/>
                </a:solidFill>
              </a:rPr>
              <a:t>Neck:- </a:t>
            </a:r>
            <a:r>
              <a:rPr lang="en-US" sz="2000" b="1" dirty="0"/>
              <a:t>is the anatomical region between the base of the  skull superiorly and the clavicles inferiorly and it joins the head to the trunk, joining the head to the trunk and limbs, and serving as a major conduit for structures passing between them.</a:t>
            </a:r>
          </a:p>
          <a:p>
            <a:pPr marL="0" indent="0" algn="l" rtl="0">
              <a:buNone/>
            </a:pPr>
            <a:r>
              <a:rPr lang="en-US" sz="2400" b="1" dirty="0">
                <a:solidFill>
                  <a:srgbClr val="FF0000"/>
                </a:solidFill>
              </a:rPr>
              <a:t>The neck </a:t>
            </a:r>
            <a:r>
              <a:rPr lang="en-US" sz="2000" b="1" dirty="0"/>
              <a:t>is divided in two major</a:t>
            </a:r>
          </a:p>
          <a:p>
            <a:pPr marL="0" indent="0" algn="l" rtl="0">
              <a:buNone/>
            </a:pPr>
            <a:r>
              <a:rPr lang="en-US" sz="2000" b="1" dirty="0"/>
              <a:t> triangles </a:t>
            </a:r>
            <a:r>
              <a:rPr lang="en-US" sz="2000" b="1" dirty="0">
                <a:solidFill>
                  <a:srgbClr val="FF0000"/>
                </a:solidFill>
              </a:rPr>
              <a:t>anterior</a:t>
            </a:r>
            <a:r>
              <a:rPr lang="en-US" sz="2000" b="1" dirty="0"/>
              <a:t> and </a:t>
            </a:r>
            <a:r>
              <a:rPr lang="en-US" sz="2000" b="1" dirty="0">
                <a:solidFill>
                  <a:srgbClr val="FF0000"/>
                </a:solidFill>
              </a:rPr>
              <a:t>posterior</a:t>
            </a:r>
            <a:r>
              <a:rPr lang="en-US" sz="2000" b="1" dirty="0"/>
              <a:t>,</a:t>
            </a:r>
          </a:p>
          <a:p>
            <a:pPr marL="0" indent="0" algn="l" rtl="0">
              <a:buNone/>
            </a:pPr>
            <a:r>
              <a:rPr lang="en-US" sz="2000" b="1" dirty="0"/>
              <a:t> based mainly on the borders of</a:t>
            </a:r>
          </a:p>
          <a:p>
            <a:pPr marL="0" indent="0" algn="l" rtl="0">
              <a:buNone/>
            </a:pPr>
            <a:r>
              <a:rPr lang="en-US" sz="2000" b="1" dirty="0"/>
              <a:t> the </a:t>
            </a:r>
            <a:r>
              <a:rPr lang="en-US" sz="2000" b="1" dirty="0">
                <a:solidFill>
                  <a:srgbClr val="FF0000"/>
                </a:solidFill>
              </a:rPr>
              <a:t>sternocleidomastoid</a:t>
            </a:r>
            <a:r>
              <a:rPr lang="en-US" sz="2000" b="1" dirty="0"/>
              <a:t>(SCM) </a:t>
            </a:r>
          </a:p>
          <a:p>
            <a:pPr marL="0" indent="0" algn="l" rtl="0">
              <a:buNone/>
            </a:pPr>
            <a:r>
              <a:rPr lang="en-US" sz="2000" b="1" dirty="0"/>
              <a:t>and </a:t>
            </a:r>
            <a:r>
              <a:rPr lang="en-US" sz="2000" b="1" dirty="0">
                <a:solidFill>
                  <a:srgbClr val="FF0000"/>
                </a:solidFill>
              </a:rPr>
              <a:t>trapezius </a:t>
            </a:r>
            <a:r>
              <a:rPr lang="en-US" sz="2000" b="1" dirty="0"/>
              <a:t>muscles.</a:t>
            </a:r>
          </a:p>
          <a:p>
            <a:pPr marL="0" indent="0" algn="l" rtl="0">
              <a:buNone/>
            </a:pPr>
            <a:r>
              <a:rPr lang="en-US" sz="2400" b="1" dirty="0">
                <a:solidFill>
                  <a:srgbClr val="FF0000"/>
                </a:solidFill>
              </a:rPr>
              <a:t>Anterior neck triangle:- </a:t>
            </a:r>
            <a:r>
              <a:rPr lang="en-US" sz="2000" b="1" dirty="0"/>
              <a:t>is </a:t>
            </a:r>
          </a:p>
          <a:p>
            <a:pPr marL="0" indent="0" algn="l" rtl="0">
              <a:buNone/>
            </a:pPr>
            <a:r>
              <a:rPr lang="en-US" sz="2000" b="1" dirty="0"/>
              <a:t>region of the neck bounded </a:t>
            </a:r>
          </a:p>
          <a:p>
            <a:pPr marL="0" indent="0" algn="l" rtl="0">
              <a:buNone/>
            </a:pPr>
            <a:r>
              <a:rPr lang="en-US" sz="2000" b="1" dirty="0"/>
              <a:t>by the inferior border of</a:t>
            </a:r>
          </a:p>
          <a:p>
            <a:pPr marL="0" indent="0" algn="l" rtl="0">
              <a:buNone/>
            </a:pPr>
            <a:r>
              <a:rPr lang="en-US" sz="2000" b="1" dirty="0"/>
              <a:t>the mandible superiorly</a:t>
            </a:r>
          </a:p>
          <a:p>
            <a:pPr marL="0" indent="0" algn="l" rtl="0">
              <a:buNone/>
            </a:pPr>
            <a:r>
              <a:rPr lang="en-US" sz="2400" b="1" dirty="0">
                <a:solidFill>
                  <a:srgbClr val="FF0000"/>
                </a:solidFill>
              </a:rPr>
              <a:t>, </a:t>
            </a:r>
            <a:r>
              <a:rPr lang="en-US" sz="2000" b="1" dirty="0"/>
              <a:t>the anterior border of  the </a:t>
            </a:r>
            <a:endParaRPr lang="en-US" sz="2400" b="1" dirty="0"/>
          </a:p>
          <a:p>
            <a:pPr marL="0" indent="0" algn="l" rtl="0">
              <a:buNone/>
            </a:pPr>
            <a:r>
              <a:rPr lang="en-US" sz="2000" b="1" dirty="0"/>
              <a:t>sternocleidomastoid laterally</a:t>
            </a:r>
            <a:r>
              <a:rPr lang="en-US" sz="2400" b="1" dirty="0">
                <a:solidFill>
                  <a:srgbClr val="FF0000"/>
                </a:solidFill>
              </a:rPr>
              <a:t>, </a:t>
            </a:r>
          </a:p>
          <a:p>
            <a:pPr marL="0" indent="0" algn="l" rtl="0">
              <a:buNone/>
            </a:pPr>
            <a:r>
              <a:rPr lang="en-US" sz="2000" b="1" dirty="0"/>
              <a:t>and the sagittal line down midline</a:t>
            </a:r>
          </a:p>
          <a:p>
            <a:pPr marL="0" indent="0" algn="l" rtl="0">
              <a:buNone/>
            </a:pPr>
            <a:r>
              <a:rPr lang="en-US" sz="2000" b="1" dirty="0"/>
              <a:t>Of the neck medially.</a:t>
            </a:r>
          </a:p>
        </p:txBody>
      </p:sp>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3995936" y="1268760"/>
            <a:ext cx="5040560" cy="54726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2226479870"/>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عنصر نائب للمحتوى 1"/>
          <p:cNvSpPr>
            <a:spLocks noGrp="1"/>
          </p:cNvSpPr>
          <p:nvPr>
            <p:ph idx="1"/>
          </p:nvPr>
        </p:nvSpPr>
        <p:spPr>
          <a:xfrm>
            <a:off x="107504" y="260648"/>
            <a:ext cx="8784976" cy="6408712"/>
          </a:xfrm>
        </p:spPr>
        <p:txBody>
          <a:bodyPr>
            <a:normAutofit/>
          </a:bodyPr>
          <a:lstStyle/>
          <a:p>
            <a:pPr marL="0" indent="0" algn="l" rtl="0">
              <a:buNone/>
            </a:pPr>
            <a:r>
              <a:rPr lang="en-US" sz="2000" b="1" dirty="0"/>
              <a:t>and inferiorly (apex)by the jugular and clavicular notch of the manubrium.  This triangle has a superficial boundary or a roof formed by subcutaneous tissue containing the </a:t>
            </a:r>
            <a:r>
              <a:rPr lang="en-US" sz="2000" b="1" dirty="0">
                <a:solidFill>
                  <a:srgbClr val="FF0000"/>
                </a:solidFill>
              </a:rPr>
              <a:t>platysma</a:t>
            </a:r>
            <a:r>
              <a:rPr lang="en-US" sz="2000" b="1" dirty="0"/>
              <a:t>, a deep boundary or a floor formed by the pharynx, larynx and thyroid gland</a:t>
            </a:r>
          </a:p>
          <a:p>
            <a:pPr marL="0" indent="0" algn="l" rtl="0">
              <a:buNone/>
            </a:pPr>
            <a:r>
              <a:rPr lang="en-US" sz="2000" b="1" dirty="0"/>
              <a:t>The anterior triangle is home to </a:t>
            </a:r>
            <a:r>
              <a:rPr lang="en-US" sz="2000" b="1" dirty="0">
                <a:solidFill>
                  <a:srgbClr val="FF0000"/>
                </a:solidFill>
              </a:rPr>
              <a:t>several muscles</a:t>
            </a:r>
            <a:r>
              <a:rPr lang="en-US" sz="2000" b="1" dirty="0"/>
              <a:t>, </a:t>
            </a:r>
            <a:r>
              <a:rPr lang="en-US" sz="2000" b="1" dirty="0">
                <a:solidFill>
                  <a:srgbClr val="92D050"/>
                </a:solidFill>
              </a:rPr>
              <a:t>nerves</a:t>
            </a:r>
            <a:r>
              <a:rPr lang="en-US" sz="2000" b="1" dirty="0"/>
              <a:t>, </a:t>
            </a:r>
            <a:r>
              <a:rPr lang="en-US" sz="2000" b="1" dirty="0">
                <a:solidFill>
                  <a:srgbClr val="FF0000"/>
                </a:solidFill>
              </a:rPr>
              <a:t>arteries, </a:t>
            </a:r>
            <a:r>
              <a:rPr lang="en-US" sz="2000" b="1" dirty="0">
                <a:solidFill>
                  <a:srgbClr val="00B0F0"/>
                </a:solidFill>
              </a:rPr>
              <a:t>veins</a:t>
            </a:r>
            <a:r>
              <a:rPr lang="en-US" sz="2000" b="1" dirty="0"/>
              <a:t>, and </a:t>
            </a:r>
            <a:r>
              <a:rPr lang="en-US" sz="2000" b="1" dirty="0">
                <a:solidFill>
                  <a:srgbClr val="7030A0"/>
                </a:solidFill>
              </a:rPr>
              <a:t>lymph nodes</a:t>
            </a:r>
            <a:r>
              <a:rPr lang="en-US" sz="2000" b="1" dirty="0"/>
              <a:t>. </a:t>
            </a:r>
            <a:r>
              <a:rPr lang="en-US" sz="2400" b="1" dirty="0">
                <a:solidFill>
                  <a:srgbClr val="FF0000"/>
                </a:solidFill>
              </a:rPr>
              <a:t>Muscles </a:t>
            </a:r>
            <a:r>
              <a:rPr lang="en-US" sz="2000" b="1" dirty="0"/>
              <a:t>of this region are in two groups: the </a:t>
            </a:r>
            <a:r>
              <a:rPr lang="en-US" sz="2000" b="1" dirty="0">
                <a:solidFill>
                  <a:srgbClr val="FF0000"/>
                </a:solidFill>
              </a:rPr>
              <a:t>suprahyoid</a:t>
            </a:r>
            <a:r>
              <a:rPr lang="en-US" sz="2000" b="1" dirty="0"/>
              <a:t> and </a:t>
            </a:r>
            <a:r>
              <a:rPr lang="en-US" sz="2000" b="1" dirty="0">
                <a:solidFill>
                  <a:srgbClr val="FF0000"/>
                </a:solidFill>
              </a:rPr>
              <a:t>infrahyoid </a:t>
            </a:r>
            <a:r>
              <a:rPr lang="en-US" sz="2000" b="1" dirty="0"/>
              <a:t>muscle</a:t>
            </a:r>
          </a:p>
          <a:p>
            <a:pPr marL="0" indent="0" algn="l" rtl="0">
              <a:buNone/>
            </a:pPr>
            <a:r>
              <a:rPr lang="en-US" sz="2400" b="1" dirty="0">
                <a:solidFill>
                  <a:srgbClr val="00B050"/>
                </a:solidFill>
              </a:rPr>
              <a:t>Nerves</a:t>
            </a:r>
            <a:r>
              <a:rPr lang="en-US" sz="2400" b="1" dirty="0">
                <a:solidFill>
                  <a:srgbClr val="FF0000"/>
                </a:solidFill>
              </a:rPr>
              <a:t> </a:t>
            </a:r>
            <a:r>
              <a:rPr lang="en-US" sz="2000" b="1" dirty="0"/>
              <a:t>anterior triangle contains </a:t>
            </a:r>
          </a:p>
          <a:p>
            <a:pPr marL="0" indent="0" algn="l" rtl="0">
              <a:buNone/>
            </a:pPr>
            <a:r>
              <a:rPr lang="en-US" sz="2000" b="1" dirty="0"/>
              <a:t>several </a:t>
            </a:r>
            <a:r>
              <a:rPr lang="en-US" sz="2000" b="1" dirty="0">
                <a:solidFill>
                  <a:srgbClr val="C00000"/>
                </a:solidFill>
              </a:rPr>
              <a:t>cranial nerves, </a:t>
            </a:r>
            <a:r>
              <a:rPr lang="en-US" sz="2000" b="1" dirty="0"/>
              <a:t>such as </a:t>
            </a:r>
            <a:r>
              <a:rPr lang="en-US" sz="2000" b="1" dirty="0">
                <a:solidFill>
                  <a:srgbClr val="C00000"/>
                </a:solidFill>
              </a:rPr>
              <a:t>CN VII</a:t>
            </a:r>
            <a:r>
              <a:rPr lang="en-US" sz="2000" b="1" dirty="0"/>
              <a:t>,</a:t>
            </a:r>
          </a:p>
          <a:p>
            <a:pPr marL="0" indent="0" algn="l" rtl="0">
              <a:buNone/>
            </a:pPr>
            <a:r>
              <a:rPr lang="en-US" sz="2000" b="1" dirty="0"/>
              <a:t> </a:t>
            </a:r>
            <a:r>
              <a:rPr lang="en-US" sz="2000" b="1" dirty="0">
                <a:solidFill>
                  <a:srgbClr val="FF0000"/>
                </a:solidFill>
              </a:rPr>
              <a:t>CN IX</a:t>
            </a:r>
            <a:r>
              <a:rPr lang="en-US" sz="2000" b="1" dirty="0"/>
              <a:t>, </a:t>
            </a:r>
            <a:r>
              <a:rPr lang="en-US" sz="2000" b="1" dirty="0">
                <a:solidFill>
                  <a:srgbClr val="002060"/>
                </a:solidFill>
              </a:rPr>
              <a:t>CNX</a:t>
            </a:r>
            <a:r>
              <a:rPr lang="en-US" sz="2000" b="1" dirty="0"/>
              <a:t>, </a:t>
            </a:r>
            <a:r>
              <a:rPr lang="en-US" sz="2000" b="1" dirty="0">
                <a:solidFill>
                  <a:srgbClr val="00B0F0"/>
                </a:solidFill>
              </a:rPr>
              <a:t>CN XI</a:t>
            </a:r>
            <a:r>
              <a:rPr lang="en-US" sz="2000" b="1" dirty="0"/>
              <a:t>, and </a:t>
            </a:r>
            <a:r>
              <a:rPr lang="en-US" sz="2000" b="1" dirty="0">
                <a:solidFill>
                  <a:srgbClr val="002060"/>
                </a:solidFill>
              </a:rPr>
              <a:t>CN XII.</a:t>
            </a:r>
          </a:p>
          <a:p>
            <a:pPr marL="0" indent="0" algn="l" rtl="0">
              <a:buNone/>
            </a:pPr>
            <a:r>
              <a:rPr lang="en-US" sz="2000" b="1" dirty="0">
                <a:solidFill>
                  <a:srgbClr val="002060"/>
                </a:solidFill>
              </a:rPr>
              <a:t> </a:t>
            </a:r>
            <a:r>
              <a:rPr lang="en-US" sz="2400" b="1" dirty="0">
                <a:solidFill>
                  <a:srgbClr val="FF0000"/>
                </a:solidFill>
              </a:rPr>
              <a:t>Blood vessels </a:t>
            </a:r>
            <a:r>
              <a:rPr lang="en-US" sz="2000" b="1" dirty="0"/>
              <a:t>passing through this </a:t>
            </a:r>
          </a:p>
          <a:p>
            <a:pPr marL="0" indent="0" algn="l" rtl="0">
              <a:buNone/>
            </a:pPr>
            <a:r>
              <a:rPr lang="en-US" sz="2000" b="1" dirty="0"/>
              <a:t>region include the </a:t>
            </a:r>
            <a:r>
              <a:rPr lang="en-US" sz="2000" b="1" dirty="0">
                <a:solidFill>
                  <a:srgbClr val="FF0000"/>
                </a:solidFill>
              </a:rPr>
              <a:t>common carotid artery,</a:t>
            </a:r>
          </a:p>
          <a:p>
            <a:pPr marL="0" indent="0" algn="l" rtl="0">
              <a:buNone/>
            </a:pPr>
            <a:r>
              <a:rPr lang="en-US" sz="2000" b="1" dirty="0">
                <a:solidFill>
                  <a:srgbClr val="FF0000"/>
                </a:solidFill>
              </a:rPr>
              <a:t> </a:t>
            </a:r>
            <a:r>
              <a:rPr lang="en-US" sz="2000" b="1" dirty="0"/>
              <a:t>which splits into the </a:t>
            </a:r>
            <a:r>
              <a:rPr lang="en-US" sz="2000" b="1" dirty="0">
                <a:solidFill>
                  <a:srgbClr val="FF0000"/>
                </a:solidFill>
              </a:rPr>
              <a:t>interna</a:t>
            </a:r>
            <a:r>
              <a:rPr lang="en-US" sz="2000" b="1" dirty="0"/>
              <a:t>l and the </a:t>
            </a:r>
          </a:p>
          <a:p>
            <a:pPr marL="0" indent="0" algn="l" rtl="0">
              <a:buNone/>
            </a:pPr>
            <a:r>
              <a:rPr lang="en-US" sz="2000" b="1" dirty="0">
                <a:solidFill>
                  <a:srgbClr val="FF0000"/>
                </a:solidFill>
              </a:rPr>
              <a:t>external carotid artery</a:t>
            </a:r>
            <a:r>
              <a:rPr lang="en-US" sz="2000" b="1" dirty="0"/>
              <a:t> supplying various </a:t>
            </a:r>
          </a:p>
          <a:p>
            <a:pPr marL="0" indent="0" algn="l" rtl="0">
              <a:buNone/>
            </a:pPr>
            <a:r>
              <a:rPr lang="en-US" sz="2000" b="1" dirty="0"/>
              <a:t>structures in the head. There is also</a:t>
            </a:r>
          </a:p>
          <a:p>
            <a:pPr marL="0" indent="0" algn="l" rtl="0">
              <a:buNone/>
            </a:pPr>
            <a:r>
              <a:rPr lang="en-US" sz="2000" b="1" dirty="0"/>
              <a:t> </a:t>
            </a:r>
            <a:r>
              <a:rPr lang="en-US" sz="2000" b="1" dirty="0">
                <a:solidFill>
                  <a:srgbClr val="0070C0"/>
                </a:solidFill>
              </a:rPr>
              <a:t>the internal jugular vein, </a:t>
            </a:r>
            <a:r>
              <a:rPr lang="en-US" sz="2000" b="1" dirty="0"/>
              <a:t>which drains </a:t>
            </a:r>
          </a:p>
          <a:p>
            <a:pPr marL="0" indent="0" algn="l" rtl="0">
              <a:buNone/>
            </a:pPr>
            <a:r>
              <a:rPr lang="en-US" sz="2000" b="1" dirty="0"/>
              <a:t>venous blood from the head and neck.</a:t>
            </a:r>
          </a:p>
        </p:txBody>
      </p:sp>
      <p:pic>
        <p:nvPicPr>
          <p:cNvPr id="4098"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4860032" y="2420888"/>
            <a:ext cx="4270446" cy="432048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1684709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عنصر نائب للمحتوى 3"/>
          <p:cNvSpPr>
            <a:spLocks noGrp="1"/>
          </p:cNvSpPr>
          <p:nvPr>
            <p:ph idx="1"/>
          </p:nvPr>
        </p:nvSpPr>
        <p:spPr>
          <a:xfrm>
            <a:off x="0" y="188640"/>
            <a:ext cx="8964488" cy="6552728"/>
          </a:xfrm>
        </p:spPr>
        <p:txBody>
          <a:bodyPr>
            <a:normAutofit fontScale="92500" lnSpcReduction="10000"/>
          </a:bodyPr>
          <a:lstStyle/>
          <a:p>
            <a:pPr marL="0" indent="0" algn="l" rtl="0">
              <a:buNone/>
            </a:pPr>
            <a:r>
              <a:rPr lang="en-US" sz="2400" b="1" dirty="0">
                <a:solidFill>
                  <a:srgbClr val="FF0000"/>
                </a:solidFill>
              </a:rPr>
              <a:t>The posterior triangle </a:t>
            </a:r>
            <a:r>
              <a:rPr lang="en-US" sz="2000" b="1" dirty="0"/>
              <a:t>is a triangular area found posteriorly to the </a:t>
            </a:r>
            <a:r>
              <a:rPr lang="en-US" sz="2000" b="1" dirty="0">
                <a:solidFill>
                  <a:srgbClr val="0070C0"/>
                </a:solidFill>
              </a:rPr>
              <a:t>sternocleidomastoid muscle</a:t>
            </a:r>
            <a:r>
              <a:rPr lang="en-US" sz="2000" b="1" dirty="0"/>
              <a:t>. </a:t>
            </a:r>
            <a:r>
              <a:rPr lang="en-US" sz="2000" b="1" dirty="0">
                <a:solidFill>
                  <a:srgbClr val="FF0000"/>
                </a:solidFill>
              </a:rPr>
              <a:t>Anterior  border </a:t>
            </a:r>
            <a:r>
              <a:rPr lang="en-US" sz="2000" b="1" dirty="0"/>
              <a:t>is posterior margin of the  sternocleidomastoid muscle .</a:t>
            </a:r>
            <a:r>
              <a:rPr lang="en-US" sz="2000" b="1" dirty="0">
                <a:solidFill>
                  <a:srgbClr val="FF0000"/>
                </a:solidFill>
              </a:rPr>
              <a:t>The posterior border </a:t>
            </a:r>
            <a:r>
              <a:rPr lang="en-US" sz="2000" b="1" dirty="0"/>
              <a:t>is the anterior  margin of the trapezius  muscle, while</a:t>
            </a:r>
            <a:r>
              <a:rPr lang="en-US" sz="2000" b="1" dirty="0">
                <a:solidFill>
                  <a:srgbClr val="FF0000"/>
                </a:solidFill>
              </a:rPr>
              <a:t> the inferior border  </a:t>
            </a:r>
            <a:r>
              <a:rPr lang="en-US" sz="2000" b="1" dirty="0"/>
              <a:t>is the middle-third of the clavicle. </a:t>
            </a:r>
          </a:p>
          <a:p>
            <a:pPr marL="0" indent="0" algn="l" rtl="0">
              <a:buNone/>
            </a:pPr>
            <a:r>
              <a:rPr lang="en-US" sz="2000" b="1" dirty="0"/>
              <a:t> </a:t>
            </a:r>
            <a:r>
              <a:rPr lang="en-US" sz="2400" b="1" dirty="0">
                <a:solidFill>
                  <a:srgbClr val="FF0000"/>
                </a:solidFill>
              </a:rPr>
              <a:t>Apex: </a:t>
            </a:r>
            <a:r>
              <a:rPr lang="en-US" sz="2000" b="1" dirty="0"/>
              <a:t>Union of the sternocleidomastoid and the trapezius muscles at the superior nuchal line of the occipital bone</a:t>
            </a:r>
          </a:p>
          <a:p>
            <a:pPr marL="0" indent="0" algn="l" rtl="0">
              <a:buNone/>
            </a:pPr>
            <a:r>
              <a:rPr lang="en-US" sz="2000" b="1" dirty="0"/>
              <a:t>The investing layer of deep  cervical fascia forms </a:t>
            </a:r>
            <a:r>
              <a:rPr lang="en-US" sz="2000" b="1" dirty="0">
                <a:solidFill>
                  <a:srgbClr val="FF0000"/>
                </a:solidFill>
              </a:rPr>
              <a:t>the roof  </a:t>
            </a:r>
            <a:r>
              <a:rPr lang="en-US" sz="2000" b="1" dirty="0"/>
              <a:t>of the space , while </a:t>
            </a:r>
            <a:r>
              <a:rPr lang="en-US" sz="2000" b="1" dirty="0">
                <a:solidFill>
                  <a:srgbClr val="FF0000"/>
                </a:solidFill>
              </a:rPr>
              <a:t>the</a:t>
            </a:r>
          </a:p>
          <a:p>
            <a:pPr marL="0" indent="0" algn="l" rtl="0">
              <a:buNone/>
            </a:pPr>
            <a:r>
              <a:rPr lang="en-US" sz="2200" b="1" dirty="0"/>
              <a:t> </a:t>
            </a:r>
            <a:r>
              <a:rPr lang="en-US" sz="2200" b="1" dirty="0">
                <a:solidFill>
                  <a:srgbClr val="FF0000"/>
                </a:solidFill>
              </a:rPr>
              <a:t>floor</a:t>
            </a:r>
            <a:r>
              <a:rPr lang="en-US" sz="2200" b="1" dirty="0"/>
              <a:t> </a:t>
            </a:r>
            <a:r>
              <a:rPr lang="en-US" sz="2000" b="1" dirty="0"/>
              <a:t>is formed by paravertebral fascia</a:t>
            </a:r>
          </a:p>
          <a:p>
            <a:pPr marL="0" indent="0" algn="l" rtl="0">
              <a:buNone/>
            </a:pPr>
            <a:r>
              <a:rPr lang="en-US" sz="2000" b="1" dirty="0"/>
              <a:t>  with its vertebral muscles ( splenius capitis</a:t>
            </a:r>
          </a:p>
          <a:p>
            <a:pPr marL="0" indent="0" algn="l" rtl="0">
              <a:buNone/>
            </a:pPr>
            <a:r>
              <a:rPr lang="en-US" sz="2000" b="1" dirty="0"/>
              <a:t> levator scapulae  and  anterior . Middle and</a:t>
            </a:r>
          </a:p>
          <a:p>
            <a:pPr marL="0" indent="0" algn="l" rtl="0">
              <a:buNone/>
            </a:pPr>
            <a:r>
              <a:rPr lang="en-US" sz="2000" b="1" dirty="0"/>
              <a:t> posterior scalenes</a:t>
            </a:r>
          </a:p>
          <a:p>
            <a:pPr marL="0" indent="0" algn="l" rtl="0">
              <a:buNone/>
            </a:pPr>
            <a:r>
              <a:rPr lang="en-US" sz="2200" b="1" dirty="0">
                <a:solidFill>
                  <a:srgbClr val="FF0000"/>
                </a:solidFill>
              </a:rPr>
              <a:t>Content</a:t>
            </a:r>
            <a:r>
              <a:rPr lang="en-US" sz="2000" b="1" dirty="0">
                <a:solidFill>
                  <a:srgbClr val="FF0000"/>
                </a:solidFill>
              </a:rPr>
              <a:t> </a:t>
            </a:r>
            <a:r>
              <a:rPr lang="en-US" sz="2000" b="1" dirty="0"/>
              <a:t>:-A) </a:t>
            </a:r>
            <a:r>
              <a:rPr lang="en-US" sz="2000" b="1" dirty="0">
                <a:solidFill>
                  <a:srgbClr val="00B0F0"/>
                </a:solidFill>
              </a:rPr>
              <a:t>Nerves and plexuses</a:t>
            </a:r>
            <a:r>
              <a:rPr lang="en-US" sz="2000" b="1" dirty="0"/>
              <a:t>:</a:t>
            </a:r>
          </a:p>
          <a:p>
            <a:pPr marL="0" indent="0" algn="l" rtl="0">
              <a:buNone/>
            </a:pPr>
            <a:r>
              <a:rPr lang="en-US" sz="2000" b="1" dirty="0"/>
              <a:t>Spinal accessory nerve (Cranial Nerve XI)</a:t>
            </a:r>
          </a:p>
          <a:p>
            <a:pPr marL="0" indent="0" algn="l" rtl="0">
              <a:buNone/>
            </a:pPr>
            <a:r>
              <a:rPr lang="en-US" sz="2000" b="1" dirty="0">
                <a:solidFill>
                  <a:srgbClr val="92D050"/>
                </a:solidFill>
              </a:rPr>
              <a:t>Branches of cervical plexus </a:t>
            </a:r>
            <a:r>
              <a:rPr lang="en-US" sz="2000" b="1" dirty="0">
                <a:solidFill>
                  <a:srgbClr val="0070C0"/>
                </a:solidFill>
              </a:rPr>
              <a:t>, Roots and</a:t>
            </a:r>
          </a:p>
          <a:p>
            <a:pPr marL="0" indent="0" algn="l" rtl="0">
              <a:buNone/>
            </a:pPr>
            <a:r>
              <a:rPr lang="en-US" sz="2000" b="1" dirty="0">
                <a:solidFill>
                  <a:srgbClr val="0070C0"/>
                </a:solidFill>
              </a:rPr>
              <a:t>trunks of brachial plexus , Phrenic nerve</a:t>
            </a:r>
          </a:p>
          <a:p>
            <a:pPr marL="0" indent="0" algn="l" rtl="0">
              <a:buNone/>
            </a:pPr>
            <a:r>
              <a:rPr lang="en-US" sz="2200" b="1" dirty="0">
                <a:solidFill>
                  <a:srgbClr val="FF0000"/>
                </a:solidFill>
              </a:rPr>
              <a:t>B- </a:t>
            </a:r>
            <a:r>
              <a:rPr lang="en-US" sz="2600" b="1" dirty="0">
                <a:solidFill>
                  <a:srgbClr val="FF0000"/>
                </a:solidFill>
              </a:rPr>
              <a:t>vessels:-</a:t>
            </a:r>
            <a:r>
              <a:rPr lang="en-US" sz="2200" b="1" dirty="0" err="1"/>
              <a:t>subclavian</a:t>
            </a:r>
            <a:r>
              <a:rPr lang="en-US" sz="2200" b="1" dirty="0"/>
              <a:t>(1/3) ,transverse</a:t>
            </a:r>
          </a:p>
          <a:p>
            <a:pPr marL="0" indent="0" algn="l" rtl="0">
              <a:buNone/>
            </a:pPr>
            <a:r>
              <a:rPr lang="en-US" sz="2000" b="1" dirty="0"/>
              <a:t>cervical and Suprascapular arteries</a:t>
            </a:r>
          </a:p>
          <a:p>
            <a:pPr marL="0" indent="0" algn="l" rtl="0">
              <a:buNone/>
            </a:pPr>
            <a:r>
              <a:rPr lang="en-US" sz="2000" b="1" dirty="0"/>
              <a:t>terminal part of external jugular vein</a:t>
            </a:r>
          </a:p>
          <a:p>
            <a:pPr marL="0" indent="0" algn="l" rtl="0">
              <a:buNone/>
            </a:pPr>
            <a:r>
              <a:rPr lang="en-US" sz="2000" b="1" dirty="0"/>
              <a:t>C- </a:t>
            </a:r>
            <a:r>
              <a:rPr lang="en-US" sz="2000" b="1" dirty="0">
                <a:solidFill>
                  <a:srgbClr val="FF0000"/>
                </a:solidFill>
              </a:rPr>
              <a:t>lymph nodes </a:t>
            </a:r>
            <a:r>
              <a:rPr lang="en-US" sz="2000" b="1" dirty="0"/>
              <a:t>D- vertebral muscles, splenius</a:t>
            </a:r>
          </a:p>
          <a:p>
            <a:pPr marL="0" indent="0" algn="l" rtl="0">
              <a:buNone/>
            </a:pPr>
            <a:r>
              <a:rPr lang="en-US" sz="2000" b="1" dirty="0"/>
              <a:t> and inferior belly of omohyoid muscles  </a:t>
            </a:r>
          </a:p>
          <a:p>
            <a:pPr marL="0" indent="0" algn="l" rtl="0">
              <a:buNone/>
            </a:pPr>
            <a:endParaRPr lang="en-US" sz="2000" b="1" dirty="0"/>
          </a:p>
        </p:txBody>
      </p:sp>
      <p:pic>
        <p:nvPicPr>
          <p:cNvPr id="1026" name="Picture 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4716016" y="2348880"/>
            <a:ext cx="4427984" cy="450912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386836879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0" name="Picture 2"/>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5649033" y="712665"/>
            <a:ext cx="3384376" cy="350842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4" name="مستطيل 3"/>
          <p:cNvSpPr/>
          <p:nvPr/>
        </p:nvSpPr>
        <p:spPr>
          <a:xfrm>
            <a:off x="107504" y="692696"/>
            <a:ext cx="4978670" cy="7017306"/>
          </a:xfrm>
          <a:prstGeom prst="rect">
            <a:avLst/>
          </a:prstGeom>
        </p:spPr>
        <p:txBody>
          <a:bodyPr wrap="square">
            <a:spAutoFit/>
          </a:bodyPr>
          <a:lstStyle/>
          <a:p>
            <a:pPr algn="l" rtl="0"/>
            <a:r>
              <a:rPr lang="en-US" sz="2000" b="1" dirty="0">
                <a:solidFill>
                  <a:srgbClr val="FF0000"/>
                </a:solidFill>
              </a:rPr>
              <a:t>Anatomical Lines</a:t>
            </a:r>
            <a:r>
              <a:rPr lang="en-US" sz="2400" b="1" dirty="0">
                <a:solidFill>
                  <a:srgbClr val="FF0000"/>
                </a:solidFill>
              </a:rPr>
              <a:t>:- </a:t>
            </a:r>
            <a:r>
              <a:rPr lang="en-US" b="1" dirty="0"/>
              <a:t>are imaginary  lines drawn on the surface of the body and used to describe anatomical locations.</a:t>
            </a:r>
          </a:p>
          <a:p>
            <a:pPr algn="l" rtl="0"/>
            <a:r>
              <a:rPr lang="en-US" sz="2000" b="1" dirty="0">
                <a:solidFill>
                  <a:srgbClr val="FF0000"/>
                </a:solidFill>
              </a:rPr>
              <a:t>Anterior Axillary Line:- </a:t>
            </a:r>
            <a:r>
              <a:rPr lang="en-US" b="1" dirty="0"/>
              <a:t>is a  vertical line passing along anterior axillary fold</a:t>
            </a:r>
            <a:endParaRPr lang="en-US" sz="2000" b="1" dirty="0"/>
          </a:p>
          <a:p>
            <a:pPr algn="l" rtl="0"/>
            <a:r>
              <a:rPr lang="en-US" sz="2000" b="1" dirty="0">
                <a:solidFill>
                  <a:srgbClr val="FF0000"/>
                </a:solidFill>
              </a:rPr>
              <a:t>Mid axillary line:-  </a:t>
            </a:r>
            <a:r>
              <a:rPr lang="en-US" b="1" dirty="0"/>
              <a:t>is a line running vertically down the surface of the body, passing through the apex of the axilla (armpit).</a:t>
            </a:r>
          </a:p>
          <a:p>
            <a:pPr algn="l" rtl="0"/>
            <a:r>
              <a:rPr lang="en-US" sz="2000" b="1" dirty="0">
                <a:solidFill>
                  <a:srgbClr val="FF0000"/>
                </a:solidFill>
              </a:rPr>
              <a:t>Posterior axillary line</a:t>
            </a:r>
            <a:r>
              <a:rPr lang="en-US" b="1" dirty="0"/>
              <a:t>:- is a line that passes through the posterior axillary skin fold</a:t>
            </a:r>
            <a:r>
              <a:rPr lang="en-US" dirty="0"/>
              <a:t>.</a:t>
            </a:r>
            <a:r>
              <a:rPr lang="en-US" b="1" dirty="0"/>
              <a:t>.</a:t>
            </a:r>
          </a:p>
          <a:p>
            <a:pPr algn="l" rtl="0"/>
            <a:r>
              <a:rPr lang="en-US" sz="2000" b="1" dirty="0">
                <a:solidFill>
                  <a:srgbClr val="FF0000"/>
                </a:solidFill>
              </a:rPr>
              <a:t>Mid sternal Line </a:t>
            </a:r>
            <a:r>
              <a:rPr lang="en-US" b="1" dirty="0"/>
              <a:t>is a vertical line  passing down the middle of sternum.</a:t>
            </a:r>
          </a:p>
          <a:p>
            <a:pPr algn="l" rtl="0"/>
            <a:r>
              <a:rPr lang="en-US" sz="2000" b="1" dirty="0">
                <a:solidFill>
                  <a:srgbClr val="FF0000"/>
                </a:solidFill>
              </a:rPr>
              <a:t>Parasternal Line </a:t>
            </a:r>
            <a:r>
              <a:rPr lang="en-US" b="1" dirty="0"/>
              <a:t>(mid clavicular) is a vertical line  extends from the middle of the clavicle passing along lateral edge of sternum. </a:t>
            </a:r>
          </a:p>
          <a:p>
            <a:pPr algn="l" rtl="0"/>
            <a:r>
              <a:rPr lang="en-US" sz="2000" b="1" dirty="0">
                <a:solidFill>
                  <a:srgbClr val="FF0000"/>
                </a:solidFill>
              </a:rPr>
              <a:t>Scapular Line: </a:t>
            </a:r>
            <a:r>
              <a:rPr lang="en-US" b="1" dirty="0"/>
              <a:t>is a vertical line passing over Inferior angle of scapula.</a:t>
            </a:r>
          </a:p>
          <a:p>
            <a:pPr algn="l" rtl="0"/>
            <a:r>
              <a:rPr lang="en-US" b="1" dirty="0"/>
              <a:t> </a:t>
            </a:r>
            <a:r>
              <a:rPr lang="en-US" sz="2000" b="1" dirty="0">
                <a:solidFill>
                  <a:srgbClr val="FF0000"/>
                </a:solidFill>
              </a:rPr>
              <a:t>Vertebral line</a:t>
            </a:r>
            <a:r>
              <a:rPr lang="en-US" b="1" dirty="0"/>
              <a:t>:  passing over spinous processes of vertebra in the midline.</a:t>
            </a:r>
          </a:p>
          <a:p>
            <a:pPr algn="l" rtl="0"/>
            <a:endParaRPr lang="en-US" b="1" dirty="0"/>
          </a:p>
          <a:p>
            <a:pPr algn="l" rtl="0"/>
            <a:endParaRPr lang="en-US" b="1" dirty="0"/>
          </a:p>
          <a:p>
            <a:pPr algn="l" rtl="0"/>
            <a:endParaRPr lang="en-US" b="1" dirty="0"/>
          </a:p>
          <a:p>
            <a:pPr algn="l" rtl="0"/>
            <a:endParaRPr lang="en-US" b="1" dirty="0"/>
          </a:p>
          <a:p>
            <a:endParaRPr lang="en-US" dirty="0"/>
          </a:p>
        </p:txBody>
      </p:sp>
      <p:pic>
        <p:nvPicPr>
          <p:cNvPr id="2052" name="Picture 4"/>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3608" y="202332"/>
            <a:ext cx="6297613" cy="490364"/>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6" name="Picture 2"/>
          <p:cNvPicPr>
            <a:picLocks noChangeAspect="1" noChangeArrowheads="1"/>
          </p:cNvPicPr>
          <p:nvPr/>
        </p:nvPicPr>
        <p:blipFill rotWithShape="1">
          <a:blip r:embed="rId4">
            <a:extLst>
              <a:ext uri="{28A0092B-C50C-407E-A947-70E740481C1C}">
                <a14:useLocalDpi xmlns:a14="http://schemas.microsoft.com/office/drawing/2010/main" val="0"/>
              </a:ext>
            </a:extLst>
          </a:blip>
          <a:srcRect l="2679" t="8679" r="1" b="20083"/>
          <a:stretch/>
        </p:blipFill>
        <p:spPr bwMode="auto">
          <a:xfrm>
            <a:off x="5063907" y="3985904"/>
            <a:ext cx="4080093" cy="287209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455978259"/>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5" name="Picture 3"/>
          <p:cNvPicPr>
            <a:picLocks noGrp="1" noChangeAspect="1" noChangeArrowheads="1"/>
          </p:cNvPicPr>
          <p:nvPr>
            <p:ph idx="1"/>
          </p:nvPr>
        </p:nvPicPr>
        <p:blipFill>
          <a:blip r:embed="rId3">
            <a:extLst>
              <a:ext uri="{28A0092B-C50C-407E-A947-70E740481C1C}">
                <a14:useLocalDpi xmlns:a14="http://schemas.microsoft.com/office/drawing/2010/main" val="0"/>
              </a:ext>
            </a:extLst>
          </a:blip>
          <a:srcRect/>
          <a:stretch>
            <a:fillRect/>
          </a:stretch>
        </p:blipFill>
        <p:spPr bwMode="auto">
          <a:xfrm>
            <a:off x="6444208" y="0"/>
            <a:ext cx="2433235"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6"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3768643" y="0"/>
            <a:ext cx="2517775"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3077" name="Picture 5"/>
          <p:cNvPicPr>
            <a:picLocks noChangeAspect="1" noChangeArrowheads="1"/>
          </p:cNvPicPr>
          <p:nvPr/>
        </p:nvPicPr>
        <p:blipFill>
          <a:blip r:embed="rId5">
            <a:extLst>
              <a:ext uri="{28A0092B-C50C-407E-A947-70E740481C1C}">
                <a14:useLocalDpi xmlns:a14="http://schemas.microsoft.com/office/drawing/2010/main" val="0"/>
              </a:ext>
            </a:extLst>
          </a:blip>
          <a:srcRect/>
          <a:stretch>
            <a:fillRect/>
          </a:stretch>
        </p:blipFill>
        <p:spPr bwMode="auto">
          <a:xfrm>
            <a:off x="179513" y="0"/>
            <a:ext cx="3384376" cy="280831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179513" y="2828034"/>
            <a:ext cx="8964487" cy="2215991"/>
          </a:xfrm>
          <a:prstGeom prst="rect">
            <a:avLst/>
          </a:prstGeom>
        </p:spPr>
        <p:txBody>
          <a:bodyPr wrap="square">
            <a:spAutoFit/>
          </a:bodyPr>
          <a:lstStyle/>
          <a:p>
            <a:pPr algn="l" rtl="0"/>
            <a:r>
              <a:rPr lang="en-US" sz="2400" b="1" dirty="0">
                <a:solidFill>
                  <a:srgbClr val="FF0000"/>
                </a:solidFill>
              </a:rPr>
              <a:t>Surface Anatomy of the thorax</a:t>
            </a:r>
          </a:p>
          <a:p>
            <a:pPr algn="l" rtl="0"/>
            <a:r>
              <a:rPr lang="en-US" sz="2000" b="1" dirty="0">
                <a:solidFill>
                  <a:srgbClr val="FF0000"/>
                </a:solidFill>
              </a:rPr>
              <a:t>Anterior Chest Wall</a:t>
            </a:r>
            <a:r>
              <a:rPr lang="en-US" dirty="0"/>
              <a:t>. </a:t>
            </a:r>
          </a:p>
          <a:p>
            <a:pPr algn="l" rtl="0"/>
            <a:r>
              <a:rPr lang="en-US" sz="2000" b="1" dirty="0">
                <a:solidFill>
                  <a:srgbClr val="FF0000"/>
                </a:solidFill>
              </a:rPr>
              <a:t>The suprasternal notch </a:t>
            </a:r>
            <a:r>
              <a:rPr lang="en-US" b="1" dirty="0"/>
              <a:t>or the </a:t>
            </a:r>
            <a:r>
              <a:rPr lang="en-US" b="1" dirty="0">
                <a:solidFill>
                  <a:srgbClr val="0070C0"/>
                </a:solidFill>
              </a:rPr>
              <a:t>jugular notch </a:t>
            </a:r>
            <a:r>
              <a:rPr lang="en-US" b="1" dirty="0"/>
              <a:t>is the superior margin of the manubrium sterni and is easily felt between the prominent medial ends of the clavicles in the midline. </a:t>
            </a:r>
          </a:p>
          <a:p>
            <a:pPr algn="l" rtl="0"/>
            <a:r>
              <a:rPr lang="en-US" sz="2000" b="1" dirty="0">
                <a:solidFill>
                  <a:srgbClr val="FF0000"/>
                </a:solidFill>
              </a:rPr>
              <a:t>The sternal angle </a:t>
            </a:r>
            <a:r>
              <a:rPr lang="en-US" b="1" dirty="0"/>
              <a:t>(</a:t>
            </a:r>
            <a:r>
              <a:rPr lang="en-US" b="1" dirty="0">
                <a:solidFill>
                  <a:srgbClr val="0070C0"/>
                </a:solidFill>
              </a:rPr>
              <a:t>angle of Louis</a:t>
            </a:r>
            <a:r>
              <a:rPr lang="en-US" b="1" dirty="0"/>
              <a:t>) is the angle made between the manubrium and the body of the sternum. The finger moved to the right or to the left  onto the angle will pass directly onto the 2nd costal cartilage and then the 2nd rib. All ribs may be counted from this point</a:t>
            </a:r>
          </a:p>
        </p:txBody>
      </p:sp>
      <p:sp>
        <p:nvSpPr>
          <p:cNvPr id="6" name="مستطيل 5"/>
          <p:cNvSpPr/>
          <p:nvPr/>
        </p:nvSpPr>
        <p:spPr>
          <a:xfrm>
            <a:off x="179513" y="4941168"/>
            <a:ext cx="8712967" cy="1261884"/>
          </a:xfrm>
          <a:prstGeom prst="rect">
            <a:avLst/>
          </a:prstGeom>
        </p:spPr>
        <p:txBody>
          <a:bodyPr wrap="square">
            <a:spAutoFit/>
          </a:bodyPr>
          <a:lstStyle/>
          <a:p>
            <a:pPr algn="l" rtl="0"/>
            <a:r>
              <a:rPr lang="en-US" sz="2000" b="1" dirty="0">
                <a:solidFill>
                  <a:srgbClr val="FF0000"/>
                </a:solidFill>
              </a:rPr>
              <a:t>The subcostal angle. </a:t>
            </a:r>
            <a:r>
              <a:rPr lang="en-US" b="1" dirty="0"/>
              <a:t>Is an angle  situated at the inferior end of the sternum, between the sternal attachments of the 7th costal cartilages.</a:t>
            </a:r>
          </a:p>
          <a:p>
            <a:pPr algn="l" rtl="0"/>
            <a:r>
              <a:rPr lang="en-US" sz="2000" b="1" dirty="0">
                <a:solidFill>
                  <a:srgbClr val="FF0000"/>
                </a:solidFill>
              </a:rPr>
              <a:t>The costal margin </a:t>
            </a:r>
            <a:r>
              <a:rPr lang="en-US" b="1" dirty="0"/>
              <a:t>is the lower boundary of the thorax and is formed by the cartilages of the 7th, 8th, 9th, and 10th ribs and the ends of the 11th and 12th cartilages</a:t>
            </a:r>
            <a:r>
              <a:rPr lang="en-US" dirty="0"/>
              <a:t>. </a:t>
            </a:r>
          </a:p>
        </p:txBody>
      </p:sp>
    </p:spTree>
    <p:extLst>
      <p:ext uri="{BB962C8B-B14F-4D97-AF65-F5344CB8AC3E}">
        <p14:creationId xmlns:p14="http://schemas.microsoft.com/office/powerpoint/2010/main" val="219370788"/>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51" name="Picture 3"/>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687616" y="188640"/>
            <a:ext cx="3456384"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0" y="3573016"/>
            <a:ext cx="8964488" cy="3539430"/>
          </a:xfrm>
          <a:prstGeom prst="rect">
            <a:avLst/>
          </a:prstGeom>
        </p:spPr>
        <p:txBody>
          <a:bodyPr wrap="square">
            <a:spAutoFit/>
          </a:bodyPr>
          <a:lstStyle/>
          <a:p>
            <a:pPr algn="l" rtl="0"/>
            <a:r>
              <a:rPr lang="en-US" sz="2400" b="1" dirty="0">
                <a:solidFill>
                  <a:srgbClr val="FF0000"/>
                </a:solidFill>
              </a:rPr>
              <a:t>The thoracic cavity </a:t>
            </a:r>
            <a:r>
              <a:rPr lang="en-US" sz="2400" b="1" dirty="0"/>
              <a:t>or</a:t>
            </a:r>
            <a:r>
              <a:rPr lang="en-US" dirty="0"/>
              <a:t> </a:t>
            </a:r>
            <a:r>
              <a:rPr lang="en-US" sz="2400" b="1" dirty="0">
                <a:solidFill>
                  <a:srgbClr val="FF0000"/>
                </a:solidFill>
              </a:rPr>
              <a:t>the chest cavity:- </a:t>
            </a:r>
            <a:r>
              <a:rPr lang="en-US" sz="2000" b="1" dirty="0"/>
              <a:t>lies between the neck and the abdomen. It is bounded by the thoracic wall and extends from the </a:t>
            </a:r>
            <a:r>
              <a:rPr lang="en-US" sz="2000" b="1" dirty="0">
                <a:solidFill>
                  <a:srgbClr val="FF0000"/>
                </a:solidFill>
              </a:rPr>
              <a:t>diaphragm</a:t>
            </a:r>
            <a:r>
              <a:rPr lang="en-US" sz="2000" b="1" dirty="0"/>
              <a:t> </a:t>
            </a:r>
            <a:r>
              <a:rPr lang="en-US" sz="2000" b="1" dirty="0">
                <a:solidFill>
                  <a:srgbClr val="7030A0"/>
                </a:solidFill>
              </a:rPr>
              <a:t>(below) </a:t>
            </a:r>
            <a:r>
              <a:rPr lang="en-US" sz="2000" b="1" dirty="0"/>
              <a:t>to </a:t>
            </a:r>
            <a:r>
              <a:rPr lang="en-US" sz="2000" b="1" dirty="0">
                <a:solidFill>
                  <a:srgbClr val="FF0000"/>
                </a:solidFill>
              </a:rPr>
              <a:t>the superior thoracic aperture </a:t>
            </a:r>
            <a:r>
              <a:rPr lang="en-US" sz="2000" b="1" dirty="0"/>
              <a:t>(</a:t>
            </a:r>
            <a:r>
              <a:rPr lang="en-US" sz="2000" b="1" dirty="0">
                <a:solidFill>
                  <a:srgbClr val="00B0F0"/>
                </a:solidFill>
              </a:rPr>
              <a:t>also called thoracic inlet </a:t>
            </a:r>
            <a:r>
              <a:rPr lang="en-US" sz="2000" b="1" dirty="0"/>
              <a:t>or </a:t>
            </a:r>
            <a:r>
              <a:rPr lang="en-US" sz="2000" b="1" dirty="0">
                <a:solidFill>
                  <a:srgbClr val="00B050"/>
                </a:solidFill>
              </a:rPr>
              <a:t>thoracic</a:t>
            </a:r>
            <a:r>
              <a:rPr lang="en-US" sz="2000" b="1" dirty="0"/>
              <a:t> </a:t>
            </a:r>
            <a:r>
              <a:rPr lang="en-US" sz="2000" b="1" dirty="0">
                <a:solidFill>
                  <a:srgbClr val="00B050"/>
                </a:solidFill>
              </a:rPr>
              <a:t>outlet</a:t>
            </a:r>
            <a:r>
              <a:rPr lang="en-US" sz="2000" b="1" dirty="0"/>
              <a:t>). This is an opening at the base of  the neck that connects the neck with the chest</a:t>
            </a:r>
            <a:r>
              <a:rPr lang="en-US" sz="2000" b="1" dirty="0">
                <a:solidFill>
                  <a:srgbClr val="FF0000"/>
                </a:solidFill>
              </a:rPr>
              <a:t>. The esophagus </a:t>
            </a:r>
            <a:r>
              <a:rPr lang="en-US" sz="2000" b="1" dirty="0"/>
              <a:t>and </a:t>
            </a:r>
            <a:r>
              <a:rPr lang="en-US" sz="2000" b="1" dirty="0">
                <a:solidFill>
                  <a:srgbClr val="FF0000"/>
                </a:solidFill>
              </a:rPr>
              <a:t>trachea</a:t>
            </a:r>
            <a:r>
              <a:rPr lang="en-US" sz="2000" b="1" dirty="0"/>
              <a:t> pass through this opening to enter the thoracic cavity. Many </a:t>
            </a:r>
            <a:r>
              <a:rPr lang="en-US" sz="2000" b="1" dirty="0">
                <a:solidFill>
                  <a:srgbClr val="FF0000"/>
                </a:solidFill>
              </a:rPr>
              <a:t>blood</a:t>
            </a:r>
            <a:r>
              <a:rPr lang="en-US" sz="2000" b="1" dirty="0"/>
              <a:t> </a:t>
            </a:r>
            <a:r>
              <a:rPr lang="en-US" sz="2000" b="1" dirty="0">
                <a:solidFill>
                  <a:srgbClr val="FF0000"/>
                </a:solidFill>
              </a:rPr>
              <a:t>vessels</a:t>
            </a:r>
            <a:r>
              <a:rPr lang="en-US" sz="2000" b="1" dirty="0"/>
              <a:t>, </a:t>
            </a:r>
            <a:r>
              <a:rPr lang="en-US" sz="2000" b="1" dirty="0">
                <a:solidFill>
                  <a:srgbClr val="00B050"/>
                </a:solidFill>
              </a:rPr>
              <a:t>nerves</a:t>
            </a:r>
            <a:r>
              <a:rPr lang="en-US" sz="2000" b="1" dirty="0"/>
              <a:t> and </a:t>
            </a:r>
            <a:r>
              <a:rPr lang="en-US" sz="2000" b="1" dirty="0">
                <a:solidFill>
                  <a:srgbClr val="FF0000"/>
                </a:solidFill>
              </a:rPr>
              <a:t>other structures </a:t>
            </a:r>
            <a:r>
              <a:rPr lang="en-US" sz="2000" b="1" dirty="0"/>
              <a:t>also pass through it. This thoracic outlet comprises of the </a:t>
            </a:r>
            <a:r>
              <a:rPr lang="en-US" sz="2000" b="1" dirty="0">
                <a:solidFill>
                  <a:srgbClr val="FF0000"/>
                </a:solidFill>
              </a:rPr>
              <a:t>first thoracic vertebrae</a:t>
            </a:r>
            <a:r>
              <a:rPr lang="en-US" sz="2000" b="1" dirty="0"/>
              <a:t>, </a:t>
            </a:r>
            <a:r>
              <a:rPr lang="en-US" sz="2000" b="1" dirty="0">
                <a:solidFill>
                  <a:srgbClr val="0070C0"/>
                </a:solidFill>
              </a:rPr>
              <a:t>upper border of manubrium sterni </a:t>
            </a:r>
            <a:r>
              <a:rPr lang="en-US" sz="2000" b="1" dirty="0"/>
              <a:t>and </a:t>
            </a:r>
            <a:r>
              <a:rPr lang="en-US" sz="2000" b="1" dirty="0">
                <a:solidFill>
                  <a:srgbClr val="00B050"/>
                </a:solidFill>
              </a:rPr>
              <a:t>the first ribs on either side</a:t>
            </a:r>
            <a:r>
              <a:rPr lang="en-US" sz="2000" b="1" dirty="0"/>
              <a:t>. The five organs in the thoracic cavity are </a:t>
            </a:r>
            <a:r>
              <a:rPr lang="en-US" sz="2000" b="1" dirty="0">
                <a:solidFill>
                  <a:srgbClr val="FF0000"/>
                </a:solidFill>
              </a:rPr>
              <a:t>heart, </a:t>
            </a:r>
            <a:r>
              <a:rPr lang="en-US" sz="2000" b="1" dirty="0">
                <a:solidFill>
                  <a:srgbClr val="C00000"/>
                </a:solidFill>
              </a:rPr>
              <a:t>lungs</a:t>
            </a:r>
            <a:r>
              <a:rPr lang="en-US" sz="2000" b="1" dirty="0"/>
              <a:t>, </a:t>
            </a:r>
            <a:r>
              <a:rPr lang="en-US" sz="2000" b="1" dirty="0">
                <a:solidFill>
                  <a:srgbClr val="FF0000"/>
                </a:solidFill>
              </a:rPr>
              <a:t>esophagus</a:t>
            </a:r>
            <a:r>
              <a:rPr lang="en-US" sz="2000" b="1" dirty="0"/>
              <a:t>, </a:t>
            </a:r>
            <a:r>
              <a:rPr lang="en-US" sz="2000" b="1" dirty="0">
                <a:solidFill>
                  <a:srgbClr val="00B050"/>
                </a:solidFill>
              </a:rPr>
              <a:t>trachea</a:t>
            </a:r>
            <a:r>
              <a:rPr lang="en-US" sz="2000" b="1" dirty="0"/>
              <a:t> and </a:t>
            </a:r>
            <a:r>
              <a:rPr lang="en-US" sz="2000" b="1" dirty="0">
                <a:solidFill>
                  <a:srgbClr val="00B0F0"/>
                </a:solidFill>
              </a:rPr>
              <a:t>thymus </a:t>
            </a:r>
            <a:r>
              <a:rPr lang="en-US" sz="2000" b="1" dirty="0"/>
              <a:t>, as well as blood vessels ,</a:t>
            </a:r>
          </a:p>
          <a:p>
            <a:pPr algn="l" rtl="0"/>
            <a:r>
              <a:rPr lang="en-US" sz="2000" b="1" dirty="0"/>
              <a:t> nerves and connective tissues </a:t>
            </a:r>
          </a:p>
          <a:p>
            <a:pPr algn="l" rtl="0"/>
            <a:endParaRPr lang="en-US" sz="2000" b="1" dirty="0"/>
          </a:p>
        </p:txBody>
      </p:sp>
      <p:pic>
        <p:nvPicPr>
          <p:cNvPr id="1027" name="Picture 3"/>
          <p:cNvPicPr>
            <a:picLocks noChangeAspect="1" noChangeArrowheads="1"/>
          </p:cNvPicPr>
          <p:nvPr/>
        </p:nvPicPr>
        <p:blipFill rotWithShape="1">
          <a:blip r:embed="rId3">
            <a:extLst>
              <a:ext uri="{28A0092B-C50C-407E-A947-70E740481C1C}">
                <a14:useLocalDpi xmlns:a14="http://schemas.microsoft.com/office/drawing/2010/main" val="0"/>
              </a:ext>
            </a:extLst>
          </a:blip>
          <a:srcRect l="-1" r="65590" b="-3590"/>
          <a:stretch/>
        </p:blipFill>
        <p:spPr bwMode="auto">
          <a:xfrm>
            <a:off x="107504" y="0"/>
            <a:ext cx="2002971" cy="37170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pic>
        <p:nvPicPr>
          <p:cNvPr id="1028" name="Picture 4"/>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1619672" y="188640"/>
            <a:ext cx="4046984" cy="32403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41534256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مستطيل 3"/>
          <p:cNvSpPr/>
          <p:nvPr/>
        </p:nvSpPr>
        <p:spPr>
          <a:xfrm>
            <a:off x="33536" y="-17941"/>
            <a:ext cx="9110464" cy="2062103"/>
          </a:xfrm>
          <a:prstGeom prst="rect">
            <a:avLst/>
          </a:prstGeom>
        </p:spPr>
        <p:txBody>
          <a:bodyPr wrap="square">
            <a:spAutoFit/>
          </a:bodyPr>
          <a:lstStyle/>
          <a:p>
            <a:pPr algn="l" rtl="0"/>
            <a:r>
              <a:rPr lang="en-US" sz="2400" b="1" dirty="0">
                <a:solidFill>
                  <a:srgbClr val="FF0000"/>
                </a:solidFill>
              </a:rPr>
              <a:t>The </a:t>
            </a:r>
            <a:r>
              <a:rPr lang="en-US" sz="2800" b="1" dirty="0">
                <a:solidFill>
                  <a:srgbClr val="FF0000"/>
                </a:solidFill>
              </a:rPr>
              <a:t>diaphragm:-</a:t>
            </a:r>
            <a:r>
              <a:rPr lang="en-US" sz="2000" b="1" dirty="0"/>
              <a:t>is a double-domed musculotendinous sheet, located at the inferior-most aspect of the rib cage. Its function separates the thoracic cavity from the abdominal cavity  ,   Undergoes contraction and relaxation, altering the volume of the thoracic cavity and the lungs, producing inspiration and expirations ,so  it is main muscle of respiration and also it sis passage for main structure  between the chest and abdomen. The diaphragm is  located at inferior most aspect rib cage</a:t>
            </a:r>
            <a:endParaRPr lang="en-US" dirty="0"/>
          </a:p>
        </p:txBody>
      </p:sp>
      <p:pic>
        <p:nvPicPr>
          <p:cNvPr id="1026" name="Picture 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5186965" y="2636912"/>
            <a:ext cx="3744416" cy="410445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
        <p:nvSpPr>
          <p:cNvPr id="5" name="مستطيل 4"/>
          <p:cNvSpPr/>
          <p:nvPr/>
        </p:nvSpPr>
        <p:spPr>
          <a:xfrm>
            <a:off x="33535" y="1916832"/>
            <a:ext cx="9110465" cy="5016758"/>
          </a:xfrm>
          <a:prstGeom prst="rect">
            <a:avLst/>
          </a:prstGeom>
        </p:spPr>
        <p:txBody>
          <a:bodyPr wrap="square">
            <a:spAutoFit/>
          </a:bodyPr>
          <a:lstStyle/>
          <a:p>
            <a:pPr algn="l" rtl="0"/>
            <a:r>
              <a:rPr lang="en-US" sz="2000" b="1" dirty="0"/>
              <a:t>filling the inferior thoracic aperture. It acts as the floor of the thoracic cavity and the roof of the abdominal cavity. The attachments of diaphragm can be divided into peripheral and central attachments. It has three peripheral attachments:</a:t>
            </a:r>
            <a:endParaRPr lang="en-US" dirty="0"/>
          </a:p>
          <a:p>
            <a:pPr algn="l" rtl="0"/>
            <a:r>
              <a:rPr lang="en-US" sz="2000" b="1" dirty="0"/>
              <a:t>1-Lumbar vertebrae and arcuate ligaments.</a:t>
            </a:r>
          </a:p>
          <a:p>
            <a:pPr algn="l" rtl="0"/>
            <a:r>
              <a:rPr lang="en-US" sz="2000" b="1" dirty="0"/>
              <a:t>2-Costal cartilages of ribs 7-10 (attach directly to ribs 11-12).</a:t>
            </a:r>
          </a:p>
          <a:p>
            <a:pPr algn="l" rtl="0"/>
            <a:r>
              <a:rPr lang="en-US" sz="2000" b="1" dirty="0"/>
              <a:t>3-Xiphoid process of the sternum.</a:t>
            </a:r>
          </a:p>
          <a:p>
            <a:pPr algn="l" rtl="0"/>
            <a:r>
              <a:rPr lang="en-US" sz="2000" b="1" dirty="0"/>
              <a:t>The parts of the diaphragm that arise from the vertebrae</a:t>
            </a:r>
          </a:p>
          <a:p>
            <a:pPr algn="l" rtl="0"/>
            <a:r>
              <a:rPr lang="en-US" sz="2000" b="1" dirty="0"/>
              <a:t> are tendinous in structure, and are known as the </a:t>
            </a:r>
          </a:p>
          <a:p>
            <a:pPr algn="l" rtl="0"/>
            <a:r>
              <a:rPr lang="en-US" sz="2000" b="1" dirty="0"/>
              <a:t>right and left crura:</a:t>
            </a:r>
          </a:p>
          <a:p>
            <a:pPr algn="l" rtl="0"/>
            <a:r>
              <a:rPr lang="en-US" sz="2000" b="1" dirty="0"/>
              <a:t>Right crus – Arises from L1-L3 and their intervertebral</a:t>
            </a:r>
          </a:p>
          <a:p>
            <a:pPr algn="l" rtl="0"/>
            <a:r>
              <a:rPr lang="en-US" sz="2000" b="1" dirty="0"/>
              <a:t> discs. Some fibers from the right crus surround the </a:t>
            </a:r>
          </a:p>
          <a:p>
            <a:pPr algn="l" rtl="0"/>
            <a:r>
              <a:rPr lang="en-US" sz="2000" b="1" dirty="0"/>
              <a:t>esophageal opening, acting as a physiological sphincter </a:t>
            </a:r>
          </a:p>
          <a:p>
            <a:pPr algn="l" rtl="0"/>
            <a:r>
              <a:rPr lang="en-US" sz="2000" b="1" dirty="0"/>
              <a:t>to prevent reflux of gastric contents into the </a:t>
            </a:r>
          </a:p>
          <a:p>
            <a:pPr algn="l" rtl="0"/>
            <a:r>
              <a:rPr lang="en-US" sz="2000" b="1" dirty="0"/>
              <a:t>esophagus. </a:t>
            </a:r>
          </a:p>
          <a:p>
            <a:pPr algn="l" rtl="0"/>
            <a:r>
              <a:rPr lang="en-US" sz="2000" b="1" dirty="0"/>
              <a:t>left crus-Arises from L1-L2 and their intervertebral discs.</a:t>
            </a:r>
          </a:p>
          <a:p>
            <a:pPr algn="l" rtl="0"/>
            <a:endParaRPr lang="en-US" sz="2000" dirty="0"/>
          </a:p>
        </p:txBody>
      </p:sp>
    </p:spTree>
    <p:extLst>
      <p:ext uri="{BB962C8B-B14F-4D97-AF65-F5344CB8AC3E}">
        <p14:creationId xmlns:p14="http://schemas.microsoft.com/office/powerpoint/2010/main" val="195469480"/>
      </p:ext>
    </p:extLst>
  </p:cSld>
  <p:clrMapOvr>
    <a:masterClrMapping/>
  </p:clrMapOvr>
</p:sld>
</file>

<file path=ppt/theme/theme1.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نسق Offic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1308</TotalTime>
  <Words>1610</Words>
  <Application>Microsoft Office PowerPoint</Application>
  <PresentationFormat>عرض على الشاشة (4:3)</PresentationFormat>
  <Paragraphs>110</Paragraphs>
  <Slides>12</Slides>
  <Notes>5</Notes>
  <HiddenSlides>0</HiddenSlides>
  <MMClips>0</MMClips>
  <ScaleCrop>false</ScaleCrop>
  <HeadingPairs>
    <vt:vector size="6" baseType="variant">
      <vt:variant>
        <vt:lpstr>الخطوط المستخدمة</vt:lpstr>
      </vt:variant>
      <vt:variant>
        <vt:i4>2</vt:i4>
      </vt:variant>
      <vt:variant>
        <vt:lpstr>نسق</vt:lpstr>
      </vt:variant>
      <vt:variant>
        <vt:i4>1</vt:i4>
      </vt:variant>
      <vt:variant>
        <vt:lpstr>عناوين الشرائح</vt:lpstr>
      </vt:variant>
      <vt:variant>
        <vt:i4>12</vt:i4>
      </vt:variant>
    </vt:vector>
  </HeadingPairs>
  <TitlesOfParts>
    <vt:vector size="15" baseType="lpstr">
      <vt:lpstr>Arial</vt:lpstr>
      <vt:lpstr>Calibri</vt:lpstr>
      <vt:lpstr>نسق Office</vt:lpstr>
      <vt:lpstr>عرض تقديمي في PowerPoint</vt:lpstr>
      <vt:lpstr>Surface  anatomy</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lpstr>عرض تقديمي في PowerPoint</vt:lpstr>
    </vt:vector>
  </TitlesOfParts>
  <Company>SACC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Surface  anatomy</dc:title>
  <dc:creator>Maher</dc:creator>
  <cp:lastModifiedBy>كريم حازم حازم</cp:lastModifiedBy>
  <cp:revision>162</cp:revision>
  <dcterms:created xsi:type="dcterms:W3CDTF">2023-12-29T20:13:38Z</dcterms:created>
  <dcterms:modified xsi:type="dcterms:W3CDTF">2025-01-28T21:10:29Z</dcterms:modified>
</cp:coreProperties>
</file>