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37" r:id="rId2"/>
    <p:sldId id="365" r:id="rId3"/>
    <p:sldId id="334" r:id="rId4"/>
    <p:sldId id="335" r:id="rId5"/>
    <p:sldId id="262" r:id="rId6"/>
    <p:sldId id="336" r:id="rId7"/>
    <p:sldId id="337" r:id="rId8"/>
    <p:sldId id="339" r:id="rId9"/>
    <p:sldId id="340" r:id="rId10"/>
    <p:sldId id="341" r:id="rId11"/>
    <p:sldId id="342" r:id="rId12"/>
    <p:sldId id="268" r:id="rId13"/>
    <p:sldId id="438" r:id="rId14"/>
    <p:sldId id="439" r:id="rId15"/>
    <p:sldId id="269" r:id="rId16"/>
    <p:sldId id="270" r:id="rId17"/>
    <p:sldId id="355" r:id="rId18"/>
    <p:sldId id="43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her" initials="MF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3377FF"/>
    <a:srgbClr val="CC9900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 autoAdjust="0"/>
    <p:restoredTop sz="93605" autoAdjust="0"/>
  </p:normalViewPr>
  <p:slideViewPr>
    <p:cSldViewPr>
      <p:cViewPr varScale="1">
        <p:scale>
          <a:sx n="67" d="100"/>
          <a:sy n="67" d="100"/>
        </p:scale>
        <p:origin x="152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D9B9027-B51C-4710-828A-2397FDA709CD}" type="datetimeFigureOut">
              <a:rPr lang="ar-IQ" smtClean="0"/>
              <a:t>8‏/4‏/1446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FE8342B-5FC3-48F2-958B-FFABD2A303B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76271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ED075B8-DA12-40B7-8DBA-0E38158C5A12}" type="datetimeFigureOut">
              <a:rPr lang="ar-IQ" smtClean="0"/>
              <a:t>8‏/4‏/1446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5CD3C9-DCFA-4612-BF8F-0C147922E91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2420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815" y="455676"/>
            <a:ext cx="7772400" cy="859205"/>
          </a:xfrm>
          <a:effectLst/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rgbClr val="0043C8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815" y="1219201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3377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0138-C8C6-4A4D-9D19-8FC6ED1F6A88}" type="datetime1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79596-FB9A-4A14-AA2F-EE0FC22AC374}" type="datetime1">
              <a:rPr lang="en-US" smtClean="0"/>
              <a:t>10/11/24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4B2E-C7DC-47C1-A86A-99DCFCD05E57}" type="datetime1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3383-052F-4D1D-B712-D85198DDC2D3}" type="datetime1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354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6541"/>
            <a:ext cx="8229600" cy="3918803"/>
          </a:xfrm>
        </p:spPr>
        <p:txBody>
          <a:bodyPr/>
          <a:lstStyle>
            <a:lvl1pPr>
              <a:defRPr sz="2800">
                <a:solidFill>
                  <a:srgbClr val="3377FF"/>
                </a:solidFill>
              </a:defRPr>
            </a:lvl1pPr>
            <a:lvl2pPr>
              <a:defRPr>
                <a:solidFill>
                  <a:srgbClr val="3377FF"/>
                </a:solidFill>
              </a:defRPr>
            </a:lvl2pPr>
            <a:lvl3pPr>
              <a:defRPr>
                <a:solidFill>
                  <a:srgbClr val="3377FF"/>
                </a:solidFill>
              </a:defRPr>
            </a:lvl3pPr>
            <a:lvl4pPr>
              <a:defRPr>
                <a:solidFill>
                  <a:srgbClr val="3377FF"/>
                </a:solidFill>
              </a:defRPr>
            </a:lvl4pPr>
            <a:lvl5pPr>
              <a:defRPr>
                <a:solidFill>
                  <a:srgbClr val="3377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FD5A3-1060-40C2-BF1D-37EC360CB344}" type="datetime1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274638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443837"/>
            <a:ext cx="7016195" cy="4275740"/>
          </a:xfrm>
        </p:spPr>
        <p:txBody>
          <a:bodyPr/>
          <a:lstStyle>
            <a:lvl1pPr>
              <a:defRPr sz="2800">
                <a:solidFill>
                  <a:srgbClr val="3377FF"/>
                </a:solidFill>
              </a:defRPr>
            </a:lvl1pPr>
            <a:lvl2pPr>
              <a:defRPr>
                <a:solidFill>
                  <a:srgbClr val="3377FF"/>
                </a:solidFill>
              </a:defRPr>
            </a:lvl2pPr>
            <a:lvl3pPr>
              <a:defRPr>
                <a:solidFill>
                  <a:srgbClr val="3377FF"/>
                </a:solidFill>
              </a:defRPr>
            </a:lvl3pPr>
            <a:lvl4pPr>
              <a:defRPr>
                <a:solidFill>
                  <a:srgbClr val="3377FF"/>
                </a:solidFill>
              </a:defRPr>
            </a:lvl4pPr>
            <a:lvl5pPr>
              <a:defRPr>
                <a:solidFill>
                  <a:srgbClr val="3377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57FA-0F2F-4578-B14A-FD66CDAEB9A7}" type="datetime1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1B11-30D5-45E3-AF66-F21468DBEEC8}" type="datetime1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9F75-04E2-4299-9B81-40D88F9C6F5A}" type="datetime1">
              <a:rPr lang="en-US" smtClean="0"/>
              <a:t>10/11/24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5354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59654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7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6" y="2226403"/>
            <a:ext cx="4040188" cy="3798582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1" y="159654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7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1" y="2226403"/>
            <a:ext cx="4041775" cy="3798582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08A3-2CE2-42F7-8D97-ECE9B1DBB916}" type="datetime1">
              <a:rPr lang="en-US" smtClean="0"/>
              <a:t>10/11/24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5C1CE-5354-451F-83DB-9ADE62ED5EFC}" type="datetime1">
              <a:rPr lang="en-US" smtClean="0"/>
              <a:t>10/11/24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3018-880A-40AE-BC0C-B1D00ED55ACD}" type="datetime1">
              <a:rPr lang="en-US" smtClean="0"/>
              <a:t>10/11/24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D117-4E95-48FE-B341-C807B4B39FC9}" type="datetime1">
              <a:rPr lang="en-US" smtClean="0"/>
              <a:t>10/11/24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F710C-4A39-4E50-A06A-88D202ED5B6D}" type="datetime1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99D0DA-8D32-D3C1-3681-A27AAAC99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F74EC9A-90AC-7A1F-2697-33C87C142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95982"/>
            <a:ext cx="8229600" cy="526603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IQ" sz="5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IQ" sz="5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FF0000"/>
                </a:solidFill>
              </a:rPr>
              <a:t>Physical Examination</a:t>
            </a:r>
          </a:p>
          <a:p>
            <a:pPr marL="0" indent="0" algn="ctr">
              <a:buNone/>
            </a:pPr>
            <a:r>
              <a:rPr lang="en-US" sz="4100" b="1" dirty="0">
                <a:solidFill>
                  <a:srgbClr val="FF0000"/>
                </a:solidFill>
              </a:rPr>
              <a:t>o</a:t>
            </a:r>
            <a:r>
              <a:rPr lang="en-IQ" sz="4100" b="1" dirty="0">
                <a:solidFill>
                  <a:srgbClr val="FF0000"/>
                </a:solidFill>
              </a:rPr>
              <a:t>f </a:t>
            </a:r>
          </a:p>
          <a:p>
            <a:pPr marL="0" indent="0" algn="ctr">
              <a:buNone/>
            </a:pPr>
            <a:r>
              <a:rPr lang="en-IQ" sz="4300" b="1" dirty="0">
                <a:solidFill>
                  <a:srgbClr val="FF0000"/>
                </a:solidFill>
              </a:rPr>
              <a:t>Neoborn</a:t>
            </a:r>
          </a:p>
          <a:p>
            <a:pPr marL="0" indent="0" algn="ctr">
              <a:buNone/>
            </a:pPr>
            <a:endParaRPr lang="en-IQ" dirty="0"/>
          </a:p>
          <a:p>
            <a:pPr marL="0" indent="0" algn="ctr">
              <a:buNone/>
            </a:pPr>
            <a:endParaRPr lang="en-IQ" dirty="0"/>
          </a:p>
          <a:p>
            <a:pPr marL="0" indent="0">
              <a:buNone/>
            </a:pPr>
            <a:r>
              <a:rPr lang="en-IQ" sz="2400" dirty="0"/>
              <a:t>Prepared by </a:t>
            </a:r>
          </a:p>
          <a:p>
            <a:pPr marL="0" indent="0">
              <a:buNone/>
            </a:pPr>
            <a:r>
              <a:rPr lang="en-IQ" sz="2400" dirty="0"/>
              <a:t>Dr. Kareem G. Dhaidan</a:t>
            </a:r>
          </a:p>
        </p:txBody>
      </p:sp>
    </p:spTree>
    <p:extLst>
      <p:ext uri="{BB962C8B-B14F-4D97-AF65-F5344CB8AC3E}">
        <p14:creationId xmlns:p14="http://schemas.microsoft.com/office/powerpoint/2010/main" val="95528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81000"/>
            <a:ext cx="8382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Lungs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Respirations chiefly abdominal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Cough reflex absent at birth, present by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1-2 days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Bilateral equal bronchial breath sounds</a:t>
            </a:r>
            <a:endParaRPr lang="en-US" sz="2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81534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Abdomen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Cylindrical in shape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Liver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—Palpable 2-3 cm (0.8-1.8 inches)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below right costal margin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Spleen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—Tip palpable at end of 1st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week of age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Kidneys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—Palpable 1-2 cm (0.4-0.8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inches) above umbilicus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Umbilical cord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—Bluish white at birth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with 2 arteries and 1 vein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Femoral pulses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Equal bilaterally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4375" y="315120"/>
            <a:ext cx="7329840" cy="55959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  <a:latin typeface="+mn-lt"/>
              </a:rPr>
              <a:t>Senses: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54375" y="1291130"/>
            <a:ext cx="7177135" cy="4733855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80000"/>
              </a:lnSpc>
            </a:pPr>
            <a:r>
              <a:rPr lang="en-US" b="1" u="sng" dirty="0">
                <a:solidFill>
                  <a:srgbClr val="0043C8"/>
                </a:solidFill>
              </a:rPr>
              <a:t>A - Touch</a:t>
            </a:r>
            <a:r>
              <a:rPr lang="en-US" b="1" dirty="0">
                <a:solidFill>
                  <a:srgbClr val="0043C8"/>
                </a:solidFill>
              </a:rPr>
              <a:t>: </a:t>
            </a:r>
            <a:r>
              <a:rPr lang="en-US" dirty="0">
                <a:solidFill>
                  <a:schemeClr val="tx1"/>
                </a:solidFill>
              </a:rPr>
              <a:t>It is the most highly developed sense.</a:t>
            </a:r>
            <a:endParaRPr lang="ar-SA" dirty="0">
              <a:solidFill>
                <a:schemeClr val="tx1"/>
              </a:solidFill>
            </a:endParaRPr>
          </a:p>
          <a:p>
            <a:pPr marL="0" indent="0" algn="l" rtl="0" eaLnBrk="1" hangingPunct="1">
              <a:lnSpc>
                <a:spcPct val="8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It is most acute at lips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tongue, ears and forehead.</a:t>
            </a: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</a:pPr>
            <a:br>
              <a:rPr lang="en-US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rgbClr val="0043C8"/>
                </a:solidFill>
              </a:rPr>
              <a:t>b -  Vision:-</a:t>
            </a:r>
            <a:endParaRPr lang="en-US" b="1" dirty="0">
              <a:solidFill>
                <a:srgbClr val="0043C8"/>
              </a:solidFill>
            </a:endParaRPr>
          </a:p>
          <a:p>
            <a:pPr algn="l" rtl="0" eaLnBrk="1" hangingPunct="1">
              <a:lnSpc>
                <a:spcPct val="80000"/>
              </a:lnSpc>
            </a:pPr>
            <a:r>
              <a:rPr lang="en-US" dirty="0">
                <a:solidFill>
                  <a:schemeClr val="tx1"/>
                </a:solidFill>
              </a:rPr>
              <a:t>1 -  Pupils react to light.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dirty="0">
                <a:solidFill>
                  <a:schemeClr val="tx1"/>
                </a:solidFill>
              </a:rPr>
              <a:t>2 -  Bright lights appear to be unpleasant to newborn infant</a:t>
            </a:r>
            <a:r>
              <a:rPr lang="ar-SA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</a:pP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2765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15AC7B-D5D8-4FC8-90DF-4DB18D52B598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11/10/2024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765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71AEEC-C907-46FD-AF30-C8A4792798DF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547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D6561-805B-1CA4-559E-0E822CD2D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605"/>
            <a:ext cx="8543245" cy="5650085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b="1" u="sng" dirty="0">
                <a:solidFill>
                  <a:srgbClr val="0043C8"/>
                </a:solidFill>
                <a:cs typeface="Times New Roman" pitchFamily="18" charset="0"/>
              </a:rPr>
              <a:t>c -   Hearing.</a:t>
            </a:r>
            <a:endParaRPr lang="en-US" b="1" dirty="0">
              <a:solidFill>
                <a:srgbClr val="0043C8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1 - The newborn infant usually makes</a:t>
            </a:r>
            <a:endParaRPr lang="ar-SA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some</a:t>
            </a:r>
            <a:r>
              <a:rPr lang="ar-SA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response to sound from birth.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2 - Ordinary sounds are heard well before</a:t>
            </a:r>
            <a:r>
              <a:rPr lang="ar-SA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10</a:t>
            </a:r>
            <a:endParaRPr lang="ar-SA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days of life. The newborn infant responds to sounds with a cry or eye movement, cessation of activity and / or startle reaction.</a:t>
            </a:r>
            <a:endParaRPr lang="en-US" sz="6000" u="sng" dirty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r" defTabSz="914400" rtl="1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2E9864-C504-5311-1EB2-F60B32BD5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689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DCFD3-B82E-4037-B849-C1C4E18D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605"/>
            <a:ext cx="8229600" cy="5497380"/>
          </a:xfrm>
        </p:spPr>
        <p:txBody>
          <a:bodyPr/>
          <a:lstStyle/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2800" b="1" u="sng" dirty="0">
                <a:cs typeface="Times New Roman" pitchFamily="18" charset="0"/>
              </a:rPr>
              <a:t>d - Taste:</a:t>
            </a:r>
            <a:endParaRPr lang="ar-SA" sz="2800" b="1" u="sng" dirty="0"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well developed as bitter and sour fluids are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resisted while sweet fluids are accepted.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endParaRPr lang="en-US" sz="2800" u="sng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2800" b="1" u="sng" dirty="0">
                <a:cs typeface="Times New Roman" pitchFamily="18" charset="0"/>
              </a:rPr>
              <a:t>e -  Smell: 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Only evidence in newborn infant is his search for the nipple as he smells breast milk.</a:t>
            </a:r>
          </a:p>
          <a:p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A605FC-35D6-1C31-B606-ADCF1F8A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23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095" y="112711"/>
            <a:ext cx="8229600" cy="777876"/>
          </a:xfrm>
        </p:spPr>
        <p:txBody>
          <a:bodyPr/>
          <a:lstStyle/>
          <a:p>
            <a:pPr>
              <a:defRPr/>
            </a:pPr>
            <a:r>
              <a:rPr lang="en-US" b="1" u="sng" dirty="0"/>
              <a:t>Development: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890588"/>
            <a:ext cx="8305494" cy="5745218"/>
          </a:xfrm>
        </p:spPr>
        <p:txBody>
          <a:bodyPr>
            <a:normAutofit fontScale="92500" lnSpcReduction="20000"/>
          </a:bodyPr>
          <a:lstStyle/>
          <a:p>
            <a:pPr algn="l" rtl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dirty="0">
                <a:cs typeface="Times New Roman" pitchFamily="18" charset="0"/>
              </a:rPr>
              <a:t>A.  </a:t>
            </a:r>
            <a:r>
              <a:rPr lang="en-US" b="1" dirty="0">
                <a:solidFill>
                  <a:schemeClr val="accent2"/>
                </a:solidFill>
                <a:cs typeface="Times New Roman" pitchFamily="18" charset="0"/>
              </a:rPr>
              <a:t>Motor Development: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1- His movements are random, diffuse and uncoordinated.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2 - Lack</a:t>
            </a:r>
            <a:r>
              <a:rPr lang="en-US" i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muscular strength to hold head steady and erect (his head sink down known as head lag).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3 - Bodily functions and responses to external stimuli are carried out by reflexes.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Reflexes: The reflexes such as: Moro-reflex, swallowing and gagging reflex. Sucking reflex, grasp reflex , tonic-neck reflex.</a:t>
            </a:r>
          </a:p>
        </p:txBody>
      </p:sp>
      <p:sp>
        <p:nvSpPr>
          <p:cNvPr id="2867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A7D060-F225-4347-8C47-BAEF5605943F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11/10/2024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867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526078-B3A3-422D-A73B-E97B38E99168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dirty="0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25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15310" y="438275"/>
            <a:ext cx="8390540" cy="5981450"/>
          </a:xfrm>
        </p:spPr>
        <p:txBody>
          <a:bodyPr>
            <a:normAutofit fontScale="92500" lnSpcReduction="20000"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2800" dirty="0"/>
              <a:t>B- </a:t>
            </a:r>
            <a:r>
              <a:rPr lang="en-US" sz="2800" b="1" dirty="0">
                <a:solidFill>
                  <a:srgbClr val="C00000"/>
                </a:solidFill>
              </a:rPr>
              <a:t>Cognitive Development:</a:t>
            </a:r>
            <a:endParaRPr lang="en-US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The cognitive (intellectual) development of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newborn infant is difficult to understand or observe it.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  <a:cs typeface="Times New Roman" pitchFamily="18" charset="0"/>
              </a:rPr>
              <a:t>C- </a:t>
            </a:r>
            <a:r>
              <a:rPr lang="en-US" b="1" dirty="0">
                <a:solidFill>
                  <a:srgbClr val="C00000"/>
                </a:solidFill>
                <a:cs typeface="Times New Roman" pitchFamily="18" charset="0"/>
              </a:rPr>
              <a:t>Emotional Development: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Newborn infant expresses his emotion just through cry for hunger, pain or discomfort sensation.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  <a:cs typeface="Times New Roman" pitchFamily="18" charset="0"/>
              </a:rPr>
              <a:t>D- </a:t>
            </a:r>
            <a:r>
              <a:rPr lang="en-US" b="1" dirty="0">
                <a:solidFill>
                  <a:srgbClr val="C00000"/>
                </a:solidFill>
                <a:cs typeface="Times New Roman" pitchFamily="18" charset="0"/>
              </a:rPr>
              <a:t>Social Development: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Cry is his contact with environment; to communicate his physiological needs as hunger, throaty sounds show interest in human face.</a:t>
            </a:r>
          </a:p>
        </p:txBody>
      </p:sp>
      <p:sp>
        <p:nvSpPr>
          <p:cNvPr id="2969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7DC3D2-CC8A-4F15-A9DD-70212D3CC63F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11/10/2024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970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62B70A-000F-4388-97EA-E32BB6FFE557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205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533400"/>
            <a:ext cx="83058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References :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Wong’s nursing care of infants and children / [edited by] Marilyn J. Hockenberry, David Wilson.—10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edition.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https://nursekey.com/health-promotion-of-the-newborn-and-family.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6093295"/>
          </a:xfrm>
        </p:spPr>
      </p:pic>
    </p:spTree>
    <p:extLst>
      <p:ext uri="{BB962C8B-B14F-4D97-AF65-F5344CB8AC3E}">
        <p14:creationId xmlns:p14="http://schemas.microsoft.com/office/powerpoint/2010/main" val="1818653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653372"/>
            <a:ext cx="8458200" cy="501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Vital signs :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Axillary temperature: 36.5- 36.6 . Avoid rectal in the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first day 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Respiration : 30- 60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bpm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Pulse : 120- 140 </a:t>
            </a:r>
            <a:r>
              <a:rPr kumimoji="0" 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bpm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Blood pressure : 65/41 mmHg in the first 3 days.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Vital signs must be checked every 2 hours, then once every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hours until discharge.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8077200" cy="5831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General Appearance 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</a:rPr>
              <a:t>Skin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At birth, bright red, puffy, smooth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2nd-3rd day, pink, flaky, dry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Vernix caseosa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Lanugo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Edema around eyes, face, legs, dorsa of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hands, feet, and scrotum or labia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Acrocyanosis—Cyanosis of hands and feet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09600"/>
            <a:ext cx="8153400" cy="367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</a:rPr>
              <a:t>Head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Anterior fontanel—Diamond shaped;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size varies from barely palpable to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4-5 cm (0.5-2 inches)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Posterior fontanel—Triangular, 0.5-1 cm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(0.2-0.4 inches)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1016492"/>
          </a:xfrm>
          <a:noFill/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cap="none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Main fontanels on the head of the newborn</a:t>
            </a:r>
          </a:p>
        </p:txBody>
      </p:sp>
      <p:pic>
        <p:nvPicPr>
          <p:cNvPr id="21506" name="Picture 6" descr="fontanelle-bone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1670" y="1596539"/>
            <a:ext cx="8085130" cy="4733855"/>
          </a:xfrm>
        </p:spPr>
      </p:pic>
    </p:spTree>
    <p:extLst>
      <p:ext uri="{BB962C8B-B14F-4D97-AF65-F5344CB8AC3E}">
        <p14:creationId xmlns:p14="http://schemas.microsoft.com/office/powerpoint/2010/main" val="1847077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57200"/>
            <a:ext cx="8458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</a:rPr>
              <a:t>Eyes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Lids usually edematous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Color—Slate gray, dark blue, brown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Absence of tears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Red reflex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Corneal reflex in response to touch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Pupillary reflex in response to light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Blink reflex in response to light or touch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Rudimentary fixation on objects and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ability to follow to midline 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533400"/>
            <a:ext cx="8305800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Ears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Position—Top of pinna on horizontal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line with outer canthus of eye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Startle (Moro) reflex elicited by loud,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sudden noise or stimulus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Pinna flexible, cartilage present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Nose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Nasal patency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Nasal discharge—Thin white mucus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Sneezing</a:t>
            </a:r>
          </a:p>
          <a:p>
            <a:pPr algn="just">
              <a:lnSpc>
                <a:spcPct val="150000"/>
              </a:lnSpc>
            </a:pPr>
            <a:endParaRPr lang="en-US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8382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Mouth and Throat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Intact, high-arched palate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Uvula in midline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Frenulum of tongue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Frenulum of upper lip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Sucking reflex—Strong and coordinated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Rooting reflex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Gag reflex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Extrusion reflex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Absent or minimum salivation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Vigorous cry</a:t>
            </a:r>
            <a:endParaRPr lang="en-US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81000"/>
            <a:ext cx="8382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Neck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Short, thick, usually surrounded by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skinfolds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Tonic neck reflex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Chest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/>
              <a:t>Anteroposterior and lateral diameters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equal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Slight sternal retractions evident during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inspiration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Xiphoid process evident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Breast enlargement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11006</TotalTime>
  <Words>717</Words>
  <Application>Microsoft Macintosh PowerPoint</Application>
  <PresentationFormat>On-screen Show (4:3)</PresentationFormat>
  <Paragraphs>136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Main fontanels on the head of the newborn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Senses:</vt:lpstr>
      <vt:lpstr>PowerPoint Presentation</vt:lpstr>
      <vt:lpstr>PowerPoint Presentation</vt:lpstr>
      <vt:lpstr>Development: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karim Gebur</cp:lastModifiedBy>
  <cp:revision>429</cp:revision>
  <cp:lastPrinted>2021-10-26T03:21:35Z</cp:lastPrinted>
  <dcterms:created xsi:type="dcterms:W3CDTF">2013-08-21T19:17:07Z</dcterms:created>
  <dcterms:modified xsi:type="dcterms:W3CDTF">2024-10-11T09:52:13Z</dcterms:modified>
</cp:coreProperties>
</file>