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33D07-347C-4831-B81B-5663B9E7AB14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66A2-5FD6-4C52-A2F6-ABB62642EBE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33D07-347C-4831-B81B-5663B9E7AB14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66A2-5FD6-4C52-A2F6-ABB62642E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33D07-347C-4831-B81B-5663B9E7AB14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66A2-5FD6-4C52-A2F6-ABB62642E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33D07-347C-4831-B81B-5663B9E7AB14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66A2-5FD6-4C52-A2F6-ABB62642E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33D07-347C-4831-B81B-5663B9E7AB14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66A2-5FD6-4C52-A2F6-ABB62642EBE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33D07-347C-4831-B81B-5663B9E7AB14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66A2-5FD6-4C52-A2F6-ABB62642E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33D07-347C-4831-B81B-5663B9E7AB14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66A2-5FD6-4C52-A2F6-ABB62642E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33D07-347C-4831-B81B-5663B9E7AB14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66A2-5FD6-4C52-A2F6-ABB62642E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33D07-347C-4831-B81B-5663B9E7AB14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66A2-5FD6-4C52-A2F6-ABB62642E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33D07-347C-4831-B81B-5663B9E7AB14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366A2-5FD6-4C52-A2F6-ABB62642E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33D07-347C-4831-B81B-5663B9E7AB14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0B366A2-5FD6-4C52-A2F6-ABB62642EBE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E33D07-347C-4831-B81B-5663B9E7AB14}" type="datetimeFigureOut">
              <a:rPr lang="en-US" smtClean="0"/>
              <a:t>1/28/2025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B366A2-5FD6-4C52-A2F6-ABB62642EBE8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1470025"/>
          </a:xfrm>
        </p:spPr>
        <p:txBody>
          <a:bodyPr>
            <a:normAutofit/>
          </a:bodyPr>
          <a:lstStyle/>
          <a:p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2133600"/>
            <a:ext cx="7086600" cy="3733800"/>
          </a:xfrm>
        </p:spPr>
        <p:txBody>
          <a:bodyPr>
            <a:normAutofit fontScale="62500" lnSpcReduction="20000"/>
          </a:bodyPr>
          <a:lstStyle/>
          <a:p>
            <a:endParaRPr lang="en-US" b="1" dirty="0" smtClean="0"/>
          </a:p>
          <a:p>
            <a:endParaRPr lang="en-US" sz="38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3800" b="1" dirty="0" smtClean="0">
                <a:solidFill>
                  <a:srgbClr val="FF0000"/>
                </a:solidFill>
              </a:rPr>
              <a:t>MINISTRY </a:t>
            </a:r>
            <a:r>
              <a:rPr lang="en-US" sz="3800" b="1" dirty="0">
                <a:solidFill>
                  <a:srgbClr val="FF0000"/>
                </a:solidFill>
              </a:rPr>
              <a:t>OF HIGHER EDUCATION &amp; SCIENTIFIC RESEARCH</a:t>
            </a:r>
          </a:p>
          <a:p>
            <a:pPr algn="l"/>
            <a:r>
              <a:rPr lang="en-US" sz="3800" b="1" dirty="0">
                <a:solidFill>
                  <a:srgbClr val="FF0000"/>
                </a:solidFill>
              </a:rPr>
              <a:t>AL-MUSTAQBAL UNIVERSITY </a:t>
            </a:r>
          </a:p>
          <a:p>
            <a:pPr algn="l"/>
            <a:r>
              <a:rPr lang="en-US" sz="3800" b="1" dirty="0">
                <a:solidFill>
                  <a:srgbClr val="FF0000"/>
                </a:solidFill>
              </a:rPr>
              <a:t>COLLEGE OF ENGINEERING AND TECHNOLOGIES, DEPARTMENT OF BUILDING AND CONSTRUCTION TECHNIQUES ENGINEERING</a:t>
            </a:r>
          </a:p>
          <a:p>
            <a:r>
              <a:rPr lang="ar-IQ" dirty="0"/>
              <a:t> </a:t>
            </a:r>
            <a:endParaRPr lang="en-US" dirty="0"/>
          </a:p>
          <a:p>
            <a:r>
              <a:rPr lang="en-US" b="1" dirty="0" smtClean="0"/>
              <a:t> 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09600"/>
            <a:ext cx="7772400" cy="152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0508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Fs</a:t>
            </a:r>
            <a:r>
              <a:rPr lang="en-US" dirty="0" smtClean="0">
                <a:solidFill>
                  <a:srgbClr val="FF0000"/>
                </a:solidFill>
              </a:rPr>
              <a:t> against overturning moment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057895"/>
            <a:ext cx="4724400" cy="5456947"/>
          </a:xfrm>
        </p:spPr>
      </p:pic>
    </p:spTree>
    <p:extLst>
      <p:ext uri="{BB962C8B-B14F-4D97-AF65-F5344CB8AC3E}">
        <p14:creationId xmlns:p14="http://schemas.microsoft.com/office/powerpoint/2010/main" val="3513206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Table 1: System of forces and moments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76278502"/>
                  </p:ext>
                </p:extLst>
              </p:nvPr>
            </p:nvGraphicFramePr>
            <p:xfrm>
              <a:off x="457198" y="914404"/>
              <a:ext cx="8077203" cy="500162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19147"/>
                    <a:gridCol w="2503265"/>
                    <a:gridCol w="1327373"/>
                    <a:gridCol w="1663709"/>
                    <a:gridCol w="1663709"/>
                  </a:tblGrid>
                  <a:tr h="56699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Section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Force, KN/m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Distance, m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MR, KN.m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Mo, KN.m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006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F1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37.5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9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337.5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006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F2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204.8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4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819.2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006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F3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492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2.66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1308.7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006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F4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755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3.85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2907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006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F5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95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190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006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F6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83.16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1.56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129.7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006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F7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145.2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2.75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399.3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006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F8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- 431.64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2.75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 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1187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006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Pp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66.5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0.36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24.2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159541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en-US" sz="1800" i="1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𝑉</m:t>
                                    </m:r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=1078.36</m:t>
                                    </m:r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𝐾𝑁</m:t>
                                    </m:r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/</m:t>
                                    </m:r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𝑚</m:t>
                                    </m:r>
                                  </m:e>
                                </m:nary>
                              </m:oMath>
                            </m:oMathPara>
                          </a14:m>
                          <a:endParaRPr lang="en-US" sz="1800">
                            <a:effectLst/>
                          </a:endParaRPr>
                        </a:p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en-US" sz="1800" i="1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𝐻</m:t>
                                    </m:r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=734.3</m:t>
                                    </m:r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𝐾𝑁</m:t>
                                    </m:r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/</m:t>
                                    </m:r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𝑚</m:t>
                                    </m:r>
                                  </m:e>
                                </m:nary>
                              </m:oMath>
                            </m:oMathPara>
                          </a14:m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limLoc m:val="undOvr"/>
                                    <m:subHide m:val="on"/>
                                    <m:supHide m:val="on"/>
                                    <m:ctrlPr>
                                      <a:rPr lang="en-US" sz="1800" i="1">
                                        <a:effectLst/>
                                        <a:latin typeface="Cambria Math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en-US" sz="1800">
                                        <a:effectLst/>
                                        <a:latin typeface="Cambria Math"/>
                                      </a:rPr>
                                      <m:t>𝑀𝑅</m:t>
                                    </m:r>
                                  </m:e>
                                </m:nary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=3650.2+5.5</m:t>
                                </m:r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𝐹</m:t>
                                </m:r>
                              </m:oMath>
                            </m:oMathPara>
                          </a14:m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3652.4 </m:t>
                                </m:r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𝐾𝑁</m:t>
                                </m:r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𝑚</m:t>
                                </m:r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/</m:t>
                                </m:r>
                                <m:r>
                                  <a:rPr lang="en-US" sz="1800">
                                    <a:effectLst/>
                                    <a:latin typeface="Cambria Math"/>
                                  </a:rPr>
                                  <m:t>𝑚</m:t>
                                </m:r>
                              </m:oMath>
                            </m:oMathPara>
                          </a14:m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76278502"/>
                  </p:ext>
                </p:extLst>
              </p:nvPr>
            </p:nvGraphicFramePr>
            <p:xfrm>
              <a:off x="457198" y="914404"/>
              <a:ext cx="8077203" cy="500162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19147"/>
                    <a:gridCol w="2503265"/>
                    <a:gridCol w="1327373"/>
                    <a:gridCol w="1663709"/>
                    <a:gridCol w="1663709"/>
                  </a:tblGrid>
                  <a:tr h="566999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</a:rPr>
                            <a:t>Section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Force, KN/m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Distance, m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MR, KN.m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Mo, KN.m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546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F1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37.5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9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337.5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546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F2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204.8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4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819.2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546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F3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492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2.66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1308.7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546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F4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755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3.85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2907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546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F5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95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190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546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F6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83.16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1.56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129.7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546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F7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145.2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2.75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399.3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546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F8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- 431.64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2.75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 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1187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546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Pp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66.5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0.36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</a:rPr>
                            <a:t>24.2</a:t>
                          </a:r>
                          <a:endParaRPr lang="en-US" sz="18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159541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</a:rPr>
                            <a:t> </a:t>
                          </a:r>
                          <a:endParaRPr lang="en-US" sz="11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36829" t="-214885" r="-186341" b="-3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</a:rPr>
                            <a:t> </a:t>
                          </a:r>
                          <a:endParaRPr lang="en-US" sz="180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285348" t="-214885" r="-100000" b="-3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385348" t="-214885" b="-382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43000" y="6079757"/>
                <a:ext cx="4952574" cy="489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𝐹𝑆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3650+5.5</m:t>
                        </m:r>
                        <m:r>
                          <a:rPr lang="en-US" i="1">
                            <a:latin typeface="Cambria Math"/>
                          </a:rPr>
                          <m:t>𝐹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3652.4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=0.999&lt;2</m:t>
                    </m:r>
                  </m:oMath>
                </a14:m>
                <a:r>
                  <a:rPr lang="en-US" dirty="0"/>
                  <a:t> Not good as desired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6079757"/>
                <a:ext cx="4952574" cy="489686"/>
              </a:xfrm>
              <a:prstGeom prst="rect">
                <a:avLst/>
              </a:prstGeom>
              <a:blipFill rotWithShape="1">
                <a:blip r:embed="rId3"/>
                <a:stretch>
                  <a:fillRect r="-123" b="-6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617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8106"/>
            <a:ext cx="8229600" cy="1143000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800" b="1" dirty="0">
                <a:solidFill>
                  <a:srgbClr val="FF0000"/>
                </a:solidFill>
              </a:rPr>
              <a:t>Soil pressure</a:t>
            </a:r>
            <a:r>
              <a:rPr lang="en-US" sz="2800" dirty="0">
                <a:solidFill>
                  <a:srgbClr val="FF0000"/>
                </a:solidFill>
              </a:rPr>
              <a:t/>
            </a:r>
            <a:br>
              <a:rPr lang="en-US" sz="2800" dirty="0">
                <a:solidFill>
                  <a:srgbClr val="FF0000"/>
                </a:solidFill>
              </a:rPr>
            </a:b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762000"/>
            <a:ext cx="56388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8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228600"/>
            <a:ext cx="8229600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Total </a:t>
            </a:r>
            <a:r>
              <a:rPr lang="en-US" b="1" dirty="0">
                <a:solidFill>
                  <a:srgbClr val="FF0000"/>
                </a:solidFill>
              </a:rPr>
              <a:t>negative soil force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2400" y="1066800"/>
                <a:ext cx="8763000" cy="5562600"/>
              </a:xfrm>
            </p:spPr>
            <p:txBody>
              <a:bodyPr>
                <a:normAutofit fontScale="92500" lnSpcReduction="10000"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𝑄𝑠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𝑛𝑒𝑔𝑎𝑡𝑖𝑣𝑒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=235.4∗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1.84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𝟐𝟏𝟔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𝟓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𝑲𝑵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𝒎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/>
                  <a:t>*(</a:t>
                </a:r>
                <a:r>
                  <a:rPr lang="en-US" dirty="0" err="1"/>
                  <a:t>Fs</a:t>
                </a:r>
                <a:r>
                  <a:rPr lang="en-US" dirty="0"/>
                  <a:t>=2)  (area of triangle)</a:t>
                </a:r>
              </a:p>
              <a:p>
                <a:r>
                  <a:rPr lang="en-US" dirty="0"/>
                  <a:t>                         Q(Positive) = 470.5*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3.66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𝟖𝟔𝟏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𝑲𝑵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𝒎</m:t>
                    </m:r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    </a:t>
                </a:r>
                <a:endParaRPr lang="en-US" b="1" dirty="0"/>
              </a:p>
              <a:p>
                <a:r>
                  <a:rPr lang="en-US" dirty="0"/>
                  <a:t>In order to increase the </a:t>
                </a:r>
                <a:r>
                  <a:rPr lang="en-US" dirty="0" err="1"/>
                  <a:t>Fs</a:t>
                </a:r>
                <a:r>
                  <a:rPr lang="en-US" dirty="0"/>
                  <a:t> against overturning moments, it is assumed to add a negative skin friction pile at the negative soil pressure (at left side). This can increase the </a:t>
                </a:r>
                <a:r>
                  <a:rPr lang="en-US" dirty="0" err="1"/>
                  <a:t>Fs</a:t>
                </a:r>
                <a:r>
                  <a:rPr lang="en-US" dirty="0"/>
                  <a:t> as follow:</a:t>
                </a:r>
              </a:p>
              <a:p>
                <a:r>
                  <a:rPr lang="en-US" dirty="0"/>
                  <a:t>                      </a:t>
                </a:r>
              </a:p>
              <a:p>
                <a:r>
                  <a:rPr lang="en-US" dirty="0"/>
                  <a:t> </a:t>
                </a:r>
              </a:p>
              <a:p>
                <a:r>
                  <a:rPr lang="en-US" dirty="0"/>
                  <a:t>The pile capacity of - 664.5 KN/1m ┴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𝑝𝑎𝑝𝑒𝑟</m:t>
                    </m:r>
                  </m:oMath>
                </a14:m>
                <a:r>
                  <a:rPr lang="en-US" dirty="0"/>
                  <a:t> should be installed along the retaining wall. It has three functions including:-</a:t>
                </a:r>
              </a:p>
              <a:p>
                <a:pPr lvl="0"/>
                <a:r>
                  <a:rPr lang="en-US" dirty="0"/>
                  <a:t>It resists the negative soil pressures </a:t>
                </a:r>
                <a:r>
                  <a:rPr lang="en-US" dirty="0" smtClean="0"/>
                  <a:t>of.</a:t>
                </a:r>
                <a:endParaRPr lang="en-US" dirty="0"/>
              </a:p>
              <a:p>
                <a:pPr lvl="0"/>
                <a:r>
                  <a:rPr lang="en-US" dirty="0"/>
                  <a:t>It resists the overturning moments </a:t>
                </a:r>
                <a:r>
                  <a:rPr lang="en-US" dirty="0" smtClean="0"/>
                  <a:t>of.</a:t>
                </a:r>
                <a:endParaRPr lang="en-US" dirty="0"/>
              </a:p>
              <a:p>
                <a:pPr lvl="0"/>
                <a:r>
                  <a:rPr lang="en-US" dirty="0"/>
                  <a:t>It resists the sliding of the structure.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1066800"/>
                <a:ext cx="8763000" cy="5562600"/>
              </a:xfrm>
              <a:blipFill rotWithShape="1">
                <a:blip r:embed="rId2"/>
                <a:stretch>
                  <a:fillRect l="-695" r="-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503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152400"/>
            <a:ext cx="8229600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Retaining wall structure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044208"/>
            <a:ext cx="6553200" cy="5543327"/>
          </a:xfrm>
        </p:spPr>
      </p:pic>
    </p:spTree>
    <p:extLst>
      <p:ext uri="{BB962C8B-B14F-4D97-AF65-F5344CB8AC3E}">
        <p14:creationId xmlns:p14="http://schemas.microsoft.com/office/powerpoint/2010/main" val="384275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-88059"/>
            <a:ext cx="8610600" cy="70969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95400" y="-70225"/>
            <a:ext cx="62483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</a:rPr>
              <a:t>Eccentric Retaining Wall Design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67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591"/>
            <a:ext cx="8686800" cy="653860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b="1" dirty="0" smtClean="0">
                <a:solidFill>
                  <a:srgbClr val="0070C0"/>
                </a:solidFill>
              </a:rPr>
              <a:t>ENGINEERING </a:t>
            </a:r>
            <a:r>
              <a:rPr lang="en-US" sz="2000" b="1" dirty="0">
                <a:solidFill>
                  <a:srgbClr val="0070C0"/>
                </a:solidFill>
              </a:rPr>
              <a:t>PROJECT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rgbClr val="0070C0"/>
                </a:solidFill>
              </a:rPr>
              <a:t>SUBMITTED TO THE DEPARTMENT OF BUILDING AND CONSTRUCTION TECHNIQUES ENGINEERING / COLLEGE OF ENGINEERING AND TECHNOLOGIES / AL-MUSTAQBAL UNIVERSITY IN PARTIAL FULFILLMENT OF THE REQUIREMENTS FOR THE DEGREE OF BACHELOR IN BUILDING AND CONSTRUCTION </a:t>
            </a:r>
            <a:r>
              <a:rPr lang="en-US" sz="2000" b="1" dirty="0" smtClean="0">
                <a:solidFill>
                  <a:srgbClr val="0070C0"/>
                </a:solidFill>
              </a:rPr>
              <a:t>ENGINEERING</a:t>
            </a:r>
          </a:p>
          <a:p>
            <a:pPr marL="0" indent="0" algn="ctr">
              <a:buNone/>
            </a:pP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By:</a:t>
            </a:r>
            <a:endParaRPr lang="ar-IQ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Rulla</a:t>
            </a:r>
            <a:r>
              <a:rPr lang="en-US" b="1" dirty="0" smtClean="0">
                <a:solidFill>
                  <a:srgbClr val="FF0000"/>
                </a:solidFill>
              </a:rPr>
              <a:t> Mahdi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Ahmed </a:t>
            </a:r>
            <a:r>
              <a:rPr lang="en-US" b="1" dirty="0" err="1" smtClean="0">
                <a:solidFill>
                  <a:srgbClr val="FF0000"/>
                </a:solidFill>
              </a:rPr>
              <a:t>Fahdil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Muhammed</a:t>
            </a:r>
            <a:r>
              <a:rPr lang="en-US" b="1" dirty="0" smtClean="0">
                <a:solidFill>
                  <a:srgbClr val="FF0000"/>
                </a:solidFill>
              </a:rPr>
              <a:t> Mahdi</a:t>
            </a:r>
          </a:p>
          <a:p>
            <a:pPr marL="0" indent="0" algn="ctr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Isra</a:t>
            </a:r>
            <a:r>
              <a:rPr lang="en-US" b="1" dirty="0" smtClean="0">
                <a:solidFill>
                  <a:srgbClr val="FF0000"/>
                </a:solidFill>
              </a:rPr>
              <a:t> Salman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Saba Abdu </a:t>
            </a:r>
            <a:r>
              <a:rPr lang="en-US" b="1" dirty="0" err="1" smtClean="0">
                <a:solidFill>
                  <a:srgbClr val="FF0000"/>
                </a:solidFill>
              </a:rPr>
              <a:t>Razak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Zainab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Saad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Ibrahim </a:t>
            </a:r>
            <a:r>
              <a:rPr lang="en-US" b="1" dirty="0" err="1" smtClean="0">
                <a:solidFill>
                  <a:srgbClr val="FF0000"/>
                </a:solidFill>
              </a:rPr>
              <a:t>Hasan</a:t>
            </a:r>
            <a:r>
              <a:rPr lang="en-US" dirty="0" smtClean="0"/>
              <a:t>   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b="1" dirty="0"/>
              <a:t>Supervised by:</a:t>
            </a: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Prof. Dr. </a:t>
            </a:r>
            <a:r>
              <a:rPr lang="en-US" dirty="0" err="1" smtClean="0"/>
              <a:t>Najah</a:t>
            </a:r>
            <a:r>
              <a:rPr lang="en-US" dirty="0" smtClean="0"/>
              <a:t> M. L. Al </a:t>
            </a:r>
            <a:r>
              <a:rPr lang="en-US" dirty="0" err="1" smtClean="0"/>
              <a:t>Maimuri</a:t>
            </a: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Content Placeholder 4"/>
          <p:cNvPicPr>
            <a:picLocks/>
          </p:cNvPicPr>
          <p:nvPr/>
        </p:nvPicPr>
        <p:blipFill rotWithShape="1"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44" t="3260" r="7912" b="2175"/>
          <a:stretch/>
        </p:blipFill>
        <p:spPr bwMode="auto">
          <a:xfrm>
            <a:off x="0" y="0"/>
            <a:ext cx="9067800" cy="6781800"/>
          </a:xfrm>
          <a:prstGeom prst="ellipse">
            <a:avLst/>
          </a:prstGeom>
          <a:ln>
            <a:noFill/>
          </a:ln>
          <a:effectLst>
            <a:softEdge rad="3175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1474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Case Study &amp; Goals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839200" cy="5715000"/>
          </a:xfrm>
        </p:spPr>
        <p:txBody>
          <a:bodyPr/>
          <a:lstStyle/>
          <a:p>
            <a:r>
              <a:rPr lang="en-US" sz="2400" dirty="0"/>
              <a:t>A retaining wall is required for </a:t>
            </a:r>
            <a:r>
              <a:rPr lang="en-US" sz="2400" dirty="0" smtClean="0"/>
              <a:t>constructing an </a:t>
            </a:r>
            <a:r>
              <a:rPr lang="en-US" sz="2400" dirty="0"/>
              <a:t>open tunnel in sandy clay soil. 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retaining wall type is a cantilever reinforced concrete with a depth of 11 m. 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soil properties were tested in the laboratory after conducting </a:t>
            </a:r>
            <a:r>
              <a:rPr lang="en-US" sz="2400" dirty="0" smtClean="0"/>
              <a:t>the site investigations </a:t>
            </a:r>
            <a:r>
              <a:rPr lang="en-US" sz="2400" dirty="0"/>
              <a:t>and sampling. The results were indicated in Fig.1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Groundwater was found at a depth of 3 m below ground level. </a:t>
            </a:r>
            <a:endParaRPr lang="en-US" sz="2400" dirty="0" smtClean="0"/>
          </a:p>
          <a:p>
            <a:r>
              <a:rPr lang="en-US" sz="2400" dirty="0" smtClean="0"/>
              <a:t>Since </a:t>
            </a:r>
            <a:r>
              <a:rPr lang="en-US" sz="2400" dirty="0"/>
              <a:t>the area in which the tunnel is located is considered a crowded area by population, the following must be taken into account: -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83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839200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Fig.1 </a:t>
            </a:r>
            <a:r>
              <a:rPr lang="en-US" b="1" dirty="0">
                <a:solidFill>
                  <a:srgbClr val="FF0000"/>
                </a:solidFill>
              </a:rPr>
              <a:t>Location of the case </a:t>
            </a:r>
            <a:r>
              <a:rPr lang="en-US" b="1" dirty="0" smtClean="0">
                <a:solidFill>
                  <a:srgbClr val="FF0000"/>
                </a:solidFill>
              </a:rPr>
              <a:t>study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19200"/>
            <a:ext cx="7467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216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Design Considerations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92500"/>
          </a:bodyPr>
          <a:lstStyle/>
          <a:p>
            <a:pPr lvl="0"/>
            <a:r>
              <a:rPr lang="en-US" dirty="0"/>
              <a:t>The retaining wall heel cannot be expanded horizontally due to the narrow spaces due to the presence of adjacent buildings.</a:t>
            </a:r>
          </a:p>
          <a:p>
            <a:pPr lvl="0"/>
            <a:r>
              <a:rPr lang="en-US" dirty="0"/>
              <a:t>The cost factor does not affect the choice of retaining wall type.</a:t>
            </a:r>
          </a:p>
          <a:p>
            <a:pPr lvl="0"/>
            <a:r>
              <a:rPr lang="en-US" dirty="0"/>
              <a:t>The sides of the tunnel represent a road for cars, so a constant surcharge of 50KN/m should be taken into consideration.</a:t>
            </a:r>
          </a:p>
          <a:p>
            <a:pPr lvl="0"/>
            <a:r>
              <a:rPr lang="en-US" dirty="0"/>
              <a:t>To secure the tunnel from groundwater problems, a closed drainage system must be designed, and therefore soil permeability was measured and found to be 2.5 m/day</a:t>
            </a:r>
          </a:p>
          <a:p>
            <a:pPr lvl="0"/>
            <a:r>
              <a:rPr lang="en-US" dirty="0"/>
              <a:t>The length of the retaining wall is 100m.</a:t>
            </a:r>
          </a:p>
        </p:txBody>
      </p:sp>
    </p:spTree>
    <p:extLst>
      <p:ext uri="{BB962C8B-B14F-4D97-AF65-F5344CB8AC3E}">
        <p14:creationId xmlns:p14="http://schemas.microsoft.com/office/powerpoint/2010/main" val="3981164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Techniques of Design </a:t>
            </a:r>
            <a:endParaRPr 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2400" y="1219200"/>
                <a:ext cx="8763000" cy="54102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1- dimensions design.</a:t>
                </a:r>
              </a:p>
              <a:p>
                <a:pPr marL="0" indent="0">
                  <a:buNone/>
                </a:pPr>
                <a:r>
                  <a:rPr lang="en-US" dirty="0" smtClean="0"/>
                  <a:t>2- Pressure estimation.</a:t>
                </a:r>
              </a:p>
              <a:p>
                <a:pPr marL="0" indent="0">
                  <a:buNone/>
                </a:pPr>
                <a:r>
                  <a:rPr lang="en-US" dirty="0" smtClean="0"/>
                  <a:t>3- Factor of safety against overturning moment check.</a:t>
                </a:r>
              </a:p>
              <a:p>
                <a:pPr marL="0" indent="0">
                  <a:buNone/>
                </a:pPr>
                <a:r>
                  <a:rPr lang="en-US" dirty="0" smtClean="0"/>
                  <a:t>4- factor of safety against sliding check.</a:t>
                </a:r>
              </a:p>
              <a:p>
                <a:pPr marL="0" indent="0">
                  <a:buNone/>
                </a:pPr>
                <a:r>
                  <a:rPr lang="en-US" dirty="0" smtClean="0"/>
                  <a:t>5- Total settlement estimation which should be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25mm.</a:t>
                </a:r>
              </a:p>
              <a:p>
                <a:pPr marL="0" indent="0">
                  <a:buNone/>
                </a:pPr>
                <a:r>
                  <a:rPr lang="en-US" dirty="0" smtClean="0"/>
                  <a:t>6- Bearing capacity estimation</a:t>
                </a:r>
              </a:p>
              <a:p>
                <a:pPr marL="0" indent="0">
                  <a:buNone/>
                </a:pPr>
                <a:r>
                  <a:rPr lang="en-US" dirty="0" smtClean="0"/>
                  <a:t>7- </a:t>
                </a:r>
                <a:r>
                  <a:rPr lang="en-US" dirty="0"/>
                  <a:t>E</a:t>
                </a:r>
                <a:r>
                  <a:rPr lang="en-US" dirty="0" smtClean="0"/>
                  <a:t>ccentricity problems and solutions.</a:t>
                </a:r>
              </a:p>
              <a:p>
                <a:pPr marL="0" indent="0">
                  <a:buNone/>
                </a:pPr>
                <a:r>
                  <a:rPr lang="en-US" dirty="0" smtClean="0"/>
                  <a:t>8- Pipe drain design.</a:t>
                </a:r>
              </a:p>
              <a:p>
                <a:pPr marL="0" indent="0">
                  <a:buNone/>
                </a:pPr>
                <a:r>
                  <a:rPr lang="en-US" dirty="0" smtClean="0"/>
                  <a:t>9- Filter design.</a:t>
                </a:r>
              </a:p>
              <a:p>
                <a:pPr marL="0" indent="0">
                  <a:buNone/>
                </a:pPr>
                <a:r>
                  <a:rPr lang="en-US" dirty="0" smtClean="0"/>
                  <a:t>10- Well point design.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" y="1219200"/>
                <a:ext cx="8763000" cy="5410200"/>
              </a:xfrm>
              <a:blipFill rotWithShape="1">
                <a:blip r:embed="rId2"/>
                <a:stretch>
                  <a:fillRect l="-1182" t="-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3836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Design of Retaining wall geometry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066800"/>
            <a:ext cx="67056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43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Pressures Estimations</a:t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7200"/>
            <a:ext cx="7924799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8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148</TotalTime>
  <Words>549</Words>
  <Application>Microsoft Office PowerPoint</Application>
  <PresentationFormat>On-screen Show (4:3)</PresentationFormat>
  <Paragraphs>121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Flow</vt:lpstr>
      <vt:lpstr>PowerPoint Presentation</vt:lpstr>
      <vt:lpstr>PowerPoint Presentation</vt:lpstr>
      <vt:lpstr>PowerPoint Presentation</vt:lpstr>
      <vt:lpstr>Case Study &amp; Goals</vt:lpstr>
      <vt:lpstr>Fig.1 Location of the case study </vt:lpstr>
      <vt:lpstr>  Design Considerations </vt:lpstr>
      <vt:lpstr>Techniques of Design </vt:lpstr>
      <vt:lpstr>Design of Retaining wall geometry </vt:lpstr>
      <vt:lpstr>Pressures Estimations </vt:lpstr>
      <vt:lpstr>Fs against overturning moment</vt:lpstr>
      <vt:lpstr>Table 1: System of forces and moments </vt:lpstr>
      <vt:lpstr>Soil pressure </vt:lpstr>
      <vt:lpstr>Total negative soil force </vt:lpstr>
      <vt:lpstr>Retaining wall structure</vt:lpstr>
    </vt:vector>
  </TitlesOfParts>
  <Company>Al-Qaisar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ALFA</dc:creator>
  <cp:lastModifiedBy>ALFA</cp:lastModifiedBy>
  <cp:revision>15</cp:revision>
  <dcterms:created xsi:type="dcterms:W3CDTF">2025-01-27T19:28:16Z</dcterms:created>
  <dcterms:modified xsi:type="dcterms:W3CDTF">2025-01-28T09:50:37Z</dcterms:modified>
</cp:coreProperties>
</file>