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56" r:id="rId1"/>
    <p:sldMasterId id="2147483869" r:id="rId2"/>
  </p:sldMasterIdLst>
  <p:notesMasterIdLst>
    <p:notesMasterId r:id="rId27"/>
  </p:notesMasterIdLst>
  <p:handoutMasterIdLst>
    <p:handoutMasterId r:id="rId28"/>
  </p:handoutMasterIdLst>
  <p:sldIdLst>
    <p:sldId id="452" r:id="rId3"/>
    <p:sldId id="472" r:id="rId4"/>
    <p:sldId id="473" r:id="rId5"/>
    <p:sldId id="499" r:id="rId6"/>
    <p:sldId id="474" r:id="rId7"/>
    <p:sldId id="501" r:id="rId8"/>
    <p:sldId id="502" r:id="rId9"/>
    <p:sldId id="504" r:id="rId10"/>
    <p:sldId id="515" r:id="rId11"/>
    <p:sldId id="476" r:id="rId12"/>
    <p:sldId id="514" r:id="rId13"/>
    <p:sldId id="481" r:id="rId14"/>
    <p:sldId id="507" r:id="rId15"/>
    <p:sldId id="508" r:id="rId16"/>
    <p:sldId id="516" r:id="rId17"/>
    <p:sldId id="510" r:id="rId18"/>
    <p:sldId id="483" r:id="rId19"/>
    <p:sldId id="511" r:id="rId20"/>
    <p:sldId id="512" r:id="rId21"/>
    <p:sldId id="484" r:id="rId22"/>
    <p:sldId id="485" r:id="rId23"/>
    <p:sldId id="486" r:id="rId24"/>
    <p:sldId id="487" r:id="rId25"/>
    <p:sldId id="470" r:id="rId2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940675A-B579-460E-94D1-54222C63F5DA}" styleName="بلا نمط، شبكة جدول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44" autoAdjust="0"/>
    <p:restoredTop sz="92255" autoAdjust="0"/>
  </p:normalViewPr>
  <p:slideViewPr>
    <p:cSldViewPr snapToGrid="0">
      <p:cViewPr varScale="1">
        <p:scale>
          <a:sx n="73" d="100"/>
          <a:sy n="73" d="100"/>
        </p:scale>
        <p:origin x="618" y="5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4998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ar-IQ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quarter" idx="1"/>
          </p:nvPr>
        </p:nvSpPr>
        <p:spPr>
          <a:xfrm>
            <a:off x="1588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C9F83406-5602-4846-92E5-713FC98AEF2F}" type="datetimeFigureOut">
              <a:rPr lang="ar-IQ" smtClean="0"/>
              <a:pPr/>
              <a:t>19/06/1446</a:t>
            </a:fld>
            <a:endParaRPr lang="ar-IQ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2"/>
          </p:nvPr>
        </p:nvSpPr>
        <p:spPr>
          <a:xfrm>
            <a:off x="388620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ar-IQ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3"/>
          </p:nvPr>
        </p:nvSpPr>
        <p:spPr>
          <a:xfrm>
            <a:off x="1588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04F81F9B-1929-46A2-8025-4F6720D55806}" type="slidenum">
              <a:rPr lang="ar-IQ" smtClean="0"/>
              <a:pPr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24306867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ar-IQ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A735D83F-90B1-4973-8E11-679B50DAF22D}" type="datetimeFigureOut">
              <a:rPr lang="ar-IQ" smtClean="0"/>
              <a:pPr/>
              <a:t>19/06/1446</a:t>
            </a:fld>
            <a:endParaRPr lang="ar-IQ"/>
          </a:p>
        </p:txBody>
      </p:sp>
      <p:sp>
        <p:nvSpPr>
          <p:cNvPr id="4" name="عنصر نائب لصورة الشريحة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ar-IQ"/>
          </a:p>
        </p:txBody>
      </p:sp>
      <p:sp>
        <p:nvSpPr>
          <p:cNvPr id="5" name="عنصر نائب للملاحظات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1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IQ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ar-IQ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5176C425-FEB9-4705-9D8B-E9B01CC4BF04}" type="slidenum">
              <a:rPr lang="ar-IQ" smtClean="0"/>
              <a:pPr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28922891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3D98273-321B-5A4A-8483-1AC50912A46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1247992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3D98273-321B-5A4A-8483-1AC50912A46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502222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3D98273-321B-5A4A-8483-1AC50912A46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2281111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3D98273-321B-5A4A-8483-1AC50912A46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7037218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3D98273-321B-5A4A-8483-1AC50912A46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9934173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3D98273-321B-5A4A-8483-1AC50912A46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5193036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3D98273-321B-5A4A-8483-1AC50912A46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419246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3D98273-321B-5A4A-8483-1AC50912A46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0473561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3D98273-321B-5A4A-8483-1AC50912A46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042141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3D98273-321B-5A4A-8483-1AC50912A46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0334953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3D98273-321B-5A4A-8483-1AC50912A46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6558004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3D98273-321B-5A4A-8483-1AC50912A46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4177837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3D98273-321B-5A4A-8483-1AC50912A46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0508044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3D98273-321B-5A4A-8483-1AC50912A46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1311326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3D98273-321B-5A4A-8483-1AC50912A46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3858430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3D98273-321B-5A4A-8483-1AC50912A46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563331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3D98273-321B-5A4A-8483-1AC50912A46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5874177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3D98273-321B-5A4A-8483-1AC50912A46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218016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5CB0797-29AF-487F-9EE1-4BDF6F5255E8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96586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67B005A-0BD8-4DFD-90E2-35E354181147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45697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41"/>
            <a:ext cx="27432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41"/>
            <a:ext cx="80264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F89DACA-C05E-4E23-862C-286F0255CE4C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91482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609600" y="1600203"/>
            <a:ext cx="10972800" cy="4525963"/>
          </a:xfrm>
        </p:spPr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245225"/>
            <a:ext cx="2844800" cy="476250"/>
          </a:xfrm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245225"/>
            <a:ext cx="3860800" cy="476250"/>
          </a:xfrm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245225"/>
            <a:ext cx="2844800" cy="476250"/>
          </a:xfrm>
        </p:spPr>
        <p:txBody>
          <a:bodyPr/>
          <a:lstStyle>
            <a:lvl1pPr>
              <a:defRPr/>
            </a:lvl1pPr>
          </a:lstStyle>
          <a:p>
            <a:fld id="{7B0FBF9D-3E47-49FF-A10D-342889E6B0B0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34120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12192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sz="1800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11988800" y="3048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sz="1800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sz="1800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12192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sz="1800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95072" y="6391657"/>
            <a:ext cx="11777472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sz="1800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828800" y="2819400"/>
            <a:ext cx="85344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7C600A-A14E-1E47-B6F5-4196DFA2FF4F}" type="datetimeFigureOut">
              <a:rPr lang="en-US" smtClean="0"/>
              <a:pPr/>
              <a:t>12/20/2024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207264" y="2420112"/>
            <a:ext cx="11777472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sz="1800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203200" y="152400"/>
            <a:ext cx="11777472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sz="1800" dirty="0"/>
          </a:p>
        </p:txBody>
      </p:sp>
      <p:sp>
        <p:nvSpPr>
          <p:cNvPr id="13" name="Oval 12"/>
          <p:cNvSpPr/>
          <p:nvPr/>
        </p:nvSpPr>
        <p:spPr>
          <a:xfrm>
            <a:off x="5689600" y="2115312"/>
            <a:ext cx="8128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14" name="Oval 13"/>
          <p:cNvSpPr/>
          <p:nvPr/>
        </p:nvSpPr>
        <p:spPr>
          <a:xfrm>
            <a:off x="5815584" y="2209800"/>
            <a:ext cx="560832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5791200" y="2199451"/>
            <a:ext cx="6096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12156909-3E86-2444-AD3D-7DFA242FBAC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914400" y="381000"/>
            <a:ext cx="103632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175041555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7C600A-A14E-1E47-B6F5-4196DFA2FF4F}" type="datetimeFigureOut">
              <a:rPr lang="en-US" smtClean="0"/>
              <a:pPr/>
              <a:t>12/20/2024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815584" y="1026373"/>
            <a:ext cx="609600" cy="441325"/>
          </a:xfrm>
        </p:spPr>
        <p:txBody>
          <a:bodyPr/>
          <a:lstStyle/>
          <a:p>
            <a:fld id="{12156909-3E86-2444-AD3D-7DFA242FBAC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02336" y="1527048"/>
            <a:ext cx="1133856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311608577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sz="1800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12192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sz="1800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12192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sz="1800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11988800" y="19050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sz="1800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203200" y="2286000"/>
            <a:ext cx="11777472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sz="1800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207264" y="142352"/>
            <a:ext cx="11777472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sz="180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824568" y="2743200"/>
            <a:ext cx="8640232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195072" y="6391657"/>
            <a:ext cx="11777472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sz="1800"/>
          </a:p>
        </p:txBody>
      </p:sp>
      <p:sp>
        <p:nvSpPr>
          <p:cNvPr id="14" name="Rectangle 13"/>
          <p:cNvSpPr>
            <a:spLocks noChangeArrowheads="1"/>
          </p:cNvSpPr>
          <p:nvPr/>
        </p:nvSpPr>
        <p:spPr bwMode="auto">
          <a:xfrm>
            <a:off x="203200" y="152400"/>
            <a:ext cx="11777472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sz="180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7C600A-A14E-1E47-B6F5-4196DFA2FF4F}" type="datetimeFigureOut">
              <a:rPr lang="en-US" smtClean="0"/>
              <a:pPr/>
              <a:t>12/20/2024</a:t>
            </a:fld>
            <a:endParaRPr lang="en-US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203200" y="2438400"/>
            <a:ext cx="11777472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sz="1800"/>
          </a:p>
        </p:txBody>
      </p:sp>
      <p:sp>
        <p:nvSpPr>
          <p:cNvPr id="10" name="Oval 9"/>
          <p:cNvSpPr/>
          <p:nvPr/>
        </p:nvSpPr>
        <p:spPr>
          <a:xfrm>
            <a:off x="5689600" y="2115312"/>
            <a:ext cx="8128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11" name="Oval 10"/>
          <p:cNvSpPr/>
          <p:nvPr/>
        </p:nvSpPr>
        <p:spPr>
          <a:xfrm>
            <a:off x="5815584" y="2209800"/>
            <a:ext cx="560832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791200" y="2199451"/>
            <a:ext cx="6096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12156909-3E86-2444-AD3D-7DFA242FBAC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533400"/>
            <a:ext cx="103632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29653814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2336" y="228600"/>
            <a:ext cx="11379200" cy="758952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721600" y="6409944"/>
            <a:ext cx="4059936" cy="365760"/>
          </a:xfrm>
        </p:spPr>
        <p:txBody>
          <a:bodyPr/>
          <a:lstStyle/>
          <a:p>
            <a:fld id="{767C600A-A14E-1E47-B6F5-4196DFA2FF4F}" type="datetimeFigureOut">
              <a:rPr lang="en-US" smtClean="0"/>
              <a:pPr/>
              <a:t>12/20/2024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156909-3E86-2444-AD3D-7DFA242FBAC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 flipV="1">
            <a:off x="6084107" y="1575653"/>
            <a:ext cx="11895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sz="1800"/>
          </a:p>
        </p:txBody>
      </p:sp>
      <p:sp>
        <p:nvSpPr>
          <p:cNvPr id="10" name="Content Placeholder 9"/>
          <p:cNvSpPr>
            <a:spLocks noGrp="1"/>
          </p:cNvSpPr>
          <p:nvPr>
            <p:ph sz="half" idx="1"/>
          </p:nvPr>
        </p:nvSpPr>
        <p:spPr>
          <a:xfrm>
            <a:off x="402336" y="1371600"/>
            <a:ext cx="53848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2" name="Content Placeholder 11"/>
          <p:cNvSpPr>
            <a:spLocks noGrp="1"/>
          </p:cNvSpPr>
          <p:nvPr>
            <p:ph sz="half" idx="2"/>
          </p:nvPr>
        </p:nvSpPr>
        <p:spPr>
          <a:xfrm>
            <a:off x="6400800" y="1371600"/>
            <a:ext cx="53848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49836954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raight Connector 9"/>
          <p:cNvSpPr>
            <a:spLocks noChangeShapeType="1"/>
          </p:cNvSpPr>
          <p:nvPr/>
        </p:nvSpPr>
        <p:spPr bwMode="auto">
          <a:xfrm flipV="1">
            <a:off x="6096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sz="1800"/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white">
          <a:xfrm>
            <a:off x="0" y="0"/>
            <a:ext cx="12192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sz="1800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0" y="6705600"/>
            <a:ext cx="12192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sz="1800"/>
          </a:p>
        </p:txBody>
      </p:sp>
      <p:sp>
        <p:nvSpPr>
          <p:cNvPr id="21" name="Rectangle 20"/>
          <p:cNvSpPr>
            <a:spLocks noChangeArrowheads="1"/>
          </p:cNvSpPr>
          <p:nvPr/>
        </p:nvSpPr>
        <p:spPr bwMode="white">
          <a:xfrm>
            <a:off x="0" y="0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sz="1800"/>
          </a:p>
        </p:txBody>
      </p:sp>
      <p:sp>
        <p:nvSpPr>
          <p:cNvPr id="22" name="Rectangle 21"/>
          <p:cNvSpPr>
            <a:spLocks noChangeArrowheads="1"/>
          </p:cNvSpPr>
          <p:nvPr/>
        </p:nvSpPr>
        <p:spPr bwMode="white">
          <a:xfrm>
            <a:off x="11988800" y="0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sz="1800"/>
          </a:p>
        </p:txBody>
      </p:sp>
      <p:sp>
        <p:nvSpPr>
          <p:cNvPr id="11" name="Rectangle 10"/>
          <p:cNvSpPr/>
          <p:nvPr/>
        </p:nvSpPr>
        <p:spPr>
          <a:xfrm>
            <a:off x="203200" y="1371600"/>
            <a:ext cx="11777472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194564" y="6391656"/>
            <a:ext cx="11777472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sz="180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02336" y="1524000"/>
            <a:ext cx="5386917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6388441" y="1524000"/>
            <a:ext cx="5389033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7C600A-A14E-1E47-B6F5-4196DFA2FF4F}" type="datetimeFigureOut">
              <a:rPr lang="en-US" smtClean="0"/>
              <a:pPr/>
              <a:t>12/20/2024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06400" y="6409944"/>
            <a:ext cx="4775200" cy="365760"/>
          </a:xfrm>
        </p:spPr>
        <p:txBody>
          <a:bodyPr/>
          <a:lstStyle/>
          <a:p>
            <a:endParaRPr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203200" y="1280160"/>
            <a:ext cx="11777472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sz="1800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auto">
          <a:xfrm>
            <a:off x="203200" y="155448"/>
            <a:ext cx="11777472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sz="1800" dirty="0"/>
          </a:p>
        </p:txBody>
      </p:sp>
      <p:sp>
        <p:nvSpPr>
          <p:cNvPr id="24" name="Content Placeholder 23"/>
          <p:cNvSpPr>
            <a:spLocks noGrp="1"/>
          </p:cNvSpPr>
          <p:nvPr>
            <p:ph sz="quarter" idx="2"/>
          </p:nvPr>
        </p:nvSpPr>
        <p:spPr>
          <a:xfrm>
            <a:off x="402336" y="2471383"/>
            <a:ext cx="5388864" cy="3818404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6" name="Content Placeholder 25"/>
          <p:cNvSpPr>
            <a:spLocks noGrp="1"/>
          </p:cNvSpPr>
          <p:nvPr>
            <p:ph sz="quarter" idx="4"/>
          </p:nvPr>
        </p:nvSpPr>
        <p:spPr>
          <a:xfrm>
            <a:off x="6400800" y="2471383"/>
            <a:ext cx="5384800" cy="3822192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5" name="Oval 24"/>
          <p:cNvSpPr/>
          <p:nvPr/>
        </p:nvSpPr>
        <p:spPr>
          <a:xfrm>
            <a:off x="5689600" y="956036"/>
            <a:ext cx="8128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27" name="Oval 26"/>
          <p:cNvSpPr/>
          <p:nvPr/>
        </p:nvSpPr>
        <p:spPr>
          <a:xfrm>
            <a:off x="5815584" y="1050524"/>
            <a:ext cx="560832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5791200" y="1042417"/>
            <a:ext cx="609600" cy="441325"/>
          </a:xfrm>
        </p:spPr>
        <p:txBody>
          <a:bodyPr/>
          <a:lstStyle>
            <a:lvl1pPr algn="ctr">
              <a:defRPr/>
            </a:lvl1pPr>
          </a:lstStyle>
          <a:p>
            <a:fld id="{12156909-3E86-2444-AD3D-7DFA242FBAC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3" name="Title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14950521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7C600A-A14E-1E47-B6F5-4196DFA2FF4F}" type="datetimeFigureOut">
              <a:rPr lang="en-US" smtClean="0"/>
              <a:pPr/>
              <a:t>12/20/2024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5791200" y="1036021"/>
            <a:ext cx="609600" cy="441325"/>
          </a:xfrm>
        </p:spPr>
        <p:txBody>
          <a:bodyPr/>
          <a:lstStyle/>
          <a:p>
            <a:fld id="{12156909-3E86-2444-AD3D-7DFA242FBAC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328909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/>
        </p:nvSpPr>
        <p:spPr bwMode="white">
          <a:xfrm>
            <a:off x="0" y="6705600"/>
            <a:ext cx="12192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sz="1800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white">
          <a:xfrm>
            <a:off x="0" y="0"/>
            <a:ext cx="12192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sz="1800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white">
          <a:xfrm>
            <a:off x="11988800" y="0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sz="1800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white">
          <a:xfrm>
            <a:off x="0" y="0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sz="1800"/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195072" y="6391657"/>
            <a:ext cx="11777472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sz="1800"/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203200" y="158496"/>
            <a:ext cx="11777472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sz="1800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7C600A-A14E-1E47-B6F5-4196DFA2FF4F}" type="datetimeFigureOut">
              <a:rPr lang="en-US" smtClean="0"/>
              <a:pPr/>
              <a:t>12/20/2024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5689600" y="6324600"/>
            <a:ext cx="8128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12156909-3E86-2444-AD3D-7DFA242FBAC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59547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BF9B047-6E35-44AD-B32C-4FC49892E5C4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4548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>
            <a:spLocks noChangeArrowheads="1"/>
          </p:cNvSpPr>
          <p:nvPr/>
        </p:nvSpPr>
        <p:spPr bwMode="auto">
          <a:xfrm>
            <a:off x="203200" y="152400"/>
            <a:ext cx="11777472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sz="1800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12192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sz="1800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11988800" y="0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sz="1800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12192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sz="1800"/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sz="1800"/>
          </a:p>
        </p:txBody>
      </p:sp>
      <p:sp>
        <p:nvSpPr>
          <p:cNvPr id="13" name="Rectangle 12"/>
          <p:cNvSpPr/>
          <p:nvPr/>
        </p:nvSpPr>
        <p:spPr>
          <a:xfrm>
            <a:off x="203200" y="609600"/>
            <a:ext cx="36576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0" y="914400"/>
            <a:ext cx="31496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508000" y="1981201"/>
            <a:ext cx="31496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203200" y="152400"/>
            <a:ext cx="11777472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sz="1800" dirty="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203200" y="533400"/>
            <a:ext cx="11777472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sz="1800"/>
          </a:p>
        </p:txBody>
      </p:sp>
      <p:sp>
        <p:nvSpPr>
          <p:cNvPr id="20" name="Content Placeholder 19"/>
          <p:cNvSpPr>
            <a:spLocks noGrp="1"/>
          </p:cNvSpPr>
          <p:nvPr>
            <p:ph sz="quarter" idx="1"/>
          </p:nvPr>
        </p:nvSpPr>
        <p:spPr>
          <a:xfrm>
            <a:off x="4165600" y="685800"/>
            <a:ext cx="7518400" cy="5410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0" name="Oval 9"/>
          <p:cNvSpPr/>
          <p:nvPr/>
        </p:nvSpPr>
        <p:spPr>
          <a:xfrm>
            <a:off x="1727200" y="228600"/>
            <a:ext cx="8128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11" name="Oval 10"/>
          <p:cNvSpPr/>
          <p:nvPr/>
        </p:nvSpPr>
        <p:spPr>
          <a:xfrm>
            <a:off x="1853184" y="323088"/>
            <a:ext cx="560832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828800" y="312739"/>
            <a:ext cx="6096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12156909-3E86-2444-AD3D-7DFA242FBAC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1" name="Rectangle 20"/>
          <p:cNvSpPr>
            <a:spLocks noChangeArrowheads="1"/>
          </p:cNvSpPr>
          <p:nvPr/>
        </p:nvSpPr>
        <p:spPr bwMode="auto">
          <a:xfrm>
            <a:off x="199136" y="6388386"/>
            <a:ext cx="11777472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sz="180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7C600A-A14E-1E47-B6F5-4196DFA2FF4F}" type="datetimeFigureOut">
              <a:rPr lang="en-US" smtClean="0"/>
              <a:pPr/>
              <a:t>12/20/2024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2336" y="6410848"/>
            <a:ext cx="4511040" cy="36576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165686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traight Connector 20"/>
          <p:cNvSpPr>
            <a:spLocks noChangeShapeType="1"/>
          </p:cNvSpPr>
          <p:nvPr/>
        </p:nvSpPr>
        <p:spPr bwMode="auto">
          <a:xfrm>
            <a:off x="203200" y="533400"/>
            <a:ext cx="11777472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sz="1800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0" y="6705600"/>
            <a:ext cx="12192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sz="1800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11988800" y="0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sz="1800"/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12192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sz="1800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sz="1800" dirty="0"/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auto">
          <a:xfrm>
            <a:off x="203200" y="152400"/>
            <a:ext cx="11777472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sz="1800"/>
          </a:p>
        </p:txBody>
      </p:sp>
      <p:sp>
        <p:nvSpPr>
          <p:cNvPr id="8" name="Rectangle 7"/>
          <p:cNvSpPr/>
          <p:nvPr/>
        </p:nvSpPr>
        <p:spPr>
          <a:xfrm>
            <a:off x="203200" y="609600"/>
            <a:ext cx="36576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auto">
          <a:xfrm>
            <a:off x="203200" y="155448"/>
            <a:ext cx="11777472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sz="1800" dirty="0"/>
          </a:p>
        </p:txBody>
      </p:sp>
      <p:sp>
        <p:nvSpPr>
          <p:cNvPr id="12" name="Oval 11"/>
          <p:cNvSpPr/>
          <p:nvPr/>
        </p:nvSpPr>
        <p:spPr>
          <a:xfrm>
            <a:off x="1727200" y="228600"/>
            <a:ext cx="8128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13" name="Oval 12"/>
          <p:cNvSpPr/>
          <p:nvPr/>
        </p:nvSpPr>
        <p:spPr>
          <a:xfrm>
            <a:off x="1853184" y="323088"/>
            <a:ext cx="560832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828800" y="312739"/>
            <a:ext cx="609600" cy="441325"/>
          </a:xfrm>
        </p:spPr>
        <p:txBody>
          <a:bodyPr/>
          <a:lstStyle/>
          <a:p>
            <a:fld id="{12156909-3E86-2444-AD3D-7DFA242FBAC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00500" y="5029200"/>
            <a:ext cx="78232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000500" y="609600"/>
            <a:ext cx="78232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Drag picture to placeholder or click icon to add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8000" y="990600"/>
            <a:ext cx="32512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22" name="Rectangle 21"/>
          <p:cNvSpPr>
            <a:spLocks noChangeArrowheads="1"/>
          </p:cNvSpPr>
          <p:nvPr/>
        </p:nvSpPr>
        <p:spPr bwMode="auto">
          <a:xfrm>
            <a:off x="199136" y="6388386"/>
            <a:ext cx="11777472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sz="180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717536" y="6404984"/>
            <a:ext cx="4059936" cy="365760"/>
          </a:xfrm>
        </p:spPr>
        <p:txBody>
          <a:bodyPr/>
          <a:lstStyle/>
          <a:p>
            <a:fld id="{767C600A-A14E-1E47-B6F5-4196DFA2FF4F}" type="datetimeFigureOut">
              <a:rPr lang="en-US" smtClean="0"/>
              <a:pPr/>
              <a:t>12/20/2024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2336" y="6410848"/>
            <a:ext cx="4779264" cy="36576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729093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7C600A-A14E-1E47-B6F5-4196DFA2FF4F}" type="datetimeFigureOut">
              <a:rPr lang="en-US" smtClean="0"/>
              <a:pPr/>
              <a:t>12/20/2024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156909-3E86-2444-AD3D-7DFA242FBAC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641101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/>
        </p:nvSpPr>
        <p:spPr bwMode="white">
          <a:xfrm>
            <a:off x="0" y="6705600"/>
            <a:ext cx="12192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sz="1800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white">
          <a:xfrm>
            <a:off x="9347200" y="0"/>
            <a:ext cx="28448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sz="1800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white">
          <a:xfrm>
            <a:off x="0" y="0"/>
            <a:ext cx="12192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sz="1800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white">
          <a:xfrm>
            <a:off x="0" y="0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sz="1800"/>
          </a:p>
        </p:txBody>
      </p:sp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195072" y="6391657"/>
            <a:ext cx="11777472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sz="1800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203200" y="155448"/>
            <a:ext cx="11777472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sz="1800" dirty="0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 rot="5400000">
            <a:off x="6403340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sz="1800"/>
          </a:p>
        </p:txBody>
      </p:sp>
      <p:sp>
        <p:nvSpPr>
          <p:cNvPr id="14" name="Oval 13"/>
          <p:cNvSpPr/>
          <p:nvPr/>
        </p:nvSpPr>
        <p:spPr>
          <a:xfrm>
            <a:off x="9119616" y="2925763"/>
            <a:ext cx="8128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15" name="Oval 14"/>
          <p:cNvSpPr/>
          <p:nvPr/>
        </p:nvSpPr>
        <p:spPr>
          <a:xfrm>
            <a:off x="9245600" y="3020251"/>
            <a:ext cx="560832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221216" y="3009902"/>
            <a:ext cx="609600" cy="441325"/>
          </a:xfrm>
        </p:spPr>
        <p:txBody>
          <a:bodyPr/>
          <a:lstStyle/>
          <a:p>
            <a:fld id="{12156909-3E86-2444-AD3D-7DFA242FBAC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06400" y="304800"/>
            <a:ext cx="8737600" cy="5821366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7C600A-A14E-1E47-B6F5-4196DFA2FF4F}" type="datetimeFigureOut">
              <a:rPr lang="en-US" smtClean="0"/>
              <a:pPr/>
              <a:t>12/20/2024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855200" y="304802"/>
            <a:ext cx="1930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253599340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1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6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616AB16-9BE8-45D4-8A80-AB3F1305985E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28109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3"/>
            <a:ext cx="53848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3"/>
            <a:ext cx="53848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2E1EA3B-06D6-43CD-8018-5EC962B2A356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40387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7" y="365128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0319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40319" y="2505075"/>
            <a:ext cx="5158316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1F1D272-8502-4836-803D-56F2AD744F3F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7080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254891F-6DDD-4EDD-9419-5B59D92AEAA5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32318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AE0F0B0-7F98-4268-9624-FAC132D30FD3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32803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9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717" y="987428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0319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DE9950B-C51E-4E61-B664-92CD7068D518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23713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9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717" y="987428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0319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28A3007-66BB-403B-B751-CC90EB25A184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84461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3"/>
            <a:ext cx="109728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34981AA3-2C07-49F0-9449-710FE52032F3}" type="slidenum">
              <a:rPr lang="en-US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52615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7" r:id="rId1"/>
    <p:sldLayoutId id="2147483858" r:id="rId2"/>
    <p:sldLayoutId id="2147483859" r:id="rId3"/>
    <p:sldLayoutId id="2147483860" r:id="rId4"/>
    <p:sldLayoutId id="2147483861" r:id="rId5"/>
    <p:sldLayoutId id="2147483862" r:id="rId6"/>
    <p:sldLayoutId id="2147483863" r:id="rId7"/>
    <p:sldLayoutId id="2147483864" r:id="rId8"/>
    <p:sldLayoutId id="2147483865" r:id="rId9"/>
    <p:sldLayoutId id="2147483866" r:id="rId10"/>
    <p:sldLayoutId id="2147483867" r:id="rId11"/>
    <p:sldLayoutId id="2147483868" r:id="rId12"/>
  </p:sldLayoutIdLst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hf hdr="0" ftr="0" dt="0"/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6705600"/>
            <a:ext cx="12192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sz="1800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1"/>
            <a:ext cx="12192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sz="1800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sz="1800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11988800" y="0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sz="1800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199136" y="6388386"/>
            <a:ext cx="11777472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sz="1800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7721600" y="6404984"/>
            <a:ext cx="4059936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fld id="{767C600A-A14E-1E47-B6F5-4196DFA2FF4F}" type="datetimeFigureOut">
              <a:rPr lang="en-US" smtClean="0"/>
              <a:pPr/>
              <a:t>12/20/2024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406400" y="6410848"/>
            <a:ext cx="47752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203200" y="155448"/>
            <a:ext cx="11777472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sz="1800" dirty="0"/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203200" y="1276743"/>
            <a:ext cx="1177747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sz="1800"/>
          </a:p>
        </p:txBody>
      </p:sp>
      <p:sp>
        <p:nvSpPr>
          <p:cNvPr id="12" name="Oval 11"/>
          <p:cNvSpPr/>
          <p:nvPr/>
        </p:nvSpPr>
        <p:spPr>
          <a:xfrm>
            <a:off x="5689600" y="956036"/>
            <a:ext cx="8128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15" name="Oval 14"/>
          <p:cNvSpPr/>
          <p:nvPr/>
        </p:nvSpPr>
        <p:spPr>
          <a:xfrm>
            <a:off x="5815584" y="1050524"/>
            <a:ext cx="560832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5791200" y="1040175"/>
            <a:ext cx="6096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12156909-3E86-2444-AD3D-7DFA242FBAC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02336" y="228600"/>
            <a:ext cx="113792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02336" y="1524000"/>
            <a:ext cx="113792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3777748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70" r:id="rId1"/>
    <p:sldLayoutId id="2147483871" r:id="rId2"/>
    <p:sldLayoutId id="2147483872" r:id="rId3"/>
    <p:sldLayoutId id="2147483873" r:id="rId4"/>
    <p:sldLayoutId id="2147483874" r:id="rId5"/>
    <p:sldLayoutId id="2147483875" r:id="rId6"/>
    <p:sldLayoutId id="2147483876" r:id="rId7"/>
    <p:sldLayoutId id="2147483877" r:id="rId8"/>
    <p:sldLayoutId id="2147483878" r:id="rId9"/>
    <p:sldLayoutId id="2147483879" r:id="rId10"/>
    <p:sldLayoutId id="2147483880" r:id="rId11"/>
  </p:sldLayoutIdLst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1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microsoft.com/office/2007/relationships/hdphoto" Target="../media/hdphoto1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ربع نص 4"/>
          <p:cNvSpPr txBox="1"/>
          <p:nvPr/>
        </p:nvSpPr>
        <p:spPr bwMode="auto">
          <a:xfrm>
            <a:off x="708451" y="5306326"/>
            <a:ext cx="5906661" cy="1169551"/>
          </a:xfrm>
          <a:prstGeom prst="rect">
            <a:avLst/>
          </a:prstGeom>
          <a:noFill/>
          <a:ln>
            <a:noFill/>
          </a:ln>
          <a:ex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 dirty="0" smtClean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alus" pitchFamily="18" charset="-78"/>
                <a:ea typeface="+mj-ea"/>
                <a:cs typeface="Old Antic Bold" pitchFamily="2" charset="-78"/>
              </a:rPr>
              <a:t>Instructor</a:t>
            </a:r>
            <a:r>
              <a:rPr lang="en-US" sz="2800" b="1" dirty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alus" pitchFamily="18" charset="-78"/>
                <a:ea typeface="+mj-ea"/>
                <a:cs typeface="Old Antic Bold" pitchFamily="2" charset="-78"/>
              </a:rPr>
              <a:t>:</a:t>
            </a:r>
          </a:p>
          <a:p>
            <a:pPr>
              <a:spcBef>
                <a:spcPct val="50000"/>
              </a:spcBef>
            </a:pPr>
            <a:r>
              <a:rPr lang="en-US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Dr. </a:t>
            </a:r>
            <a:r>
              <a:rPr lang="en-US" sz="28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Mahdi</a:t>
            </a:r>
            <a:r>
              <a:rPr lang="en-US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Hamzah</a:t>
            </a:r>
            <a:r>
              <a:rPr lang="en-US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AL- </a:t>
            </a:r>
            <a:r>
              <a:rPr lang="en-US" sz="28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Taee</a:t>
            </a:r>
            <a:endParaRPr lang="ar-IQ" sz="28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8114270" y="247135"/>
            <a:ext cx="3941805" cy="7816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algn="ctr" rtl="1" eaLnBrk="0" fontAlgn="base" hangingPunct="0">
              <a:spcBef>
                <a:spcPct val="0"/>
              </a:spcBef>
              <a:spcAft>
                <a:spcPct val="0"/>
              </a:spcAft>
              <a:defRPr sz="6000" b="1" kern="12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defRPr>
            </a:lvl1pPr>
            <a:lvl2pPr algn="ctr" rtl="1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anose="02020404030301010803" pitchFamily="18" charset="0"/>
                <a:cs typeface="Arial" panose="020B0604020202020204" pitchFamily="34" charset="0"/>
              </a:defRPr>
            </a:lvl2pPr>
            <a:lvl3pPr algn="ctr" rtl="1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anose="02020404030301010803" pitchFamily="18" charset="0"/>
                <a:cs typeface="Arial" panose="020B0604020202020204" pitchFamily="34" charset="0"/>
              </a:defRPr>
            </a:lvl3pPr>
            <a:lvl4pPr algn="ctr" rtl="1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anose="02020404030301010803" pitchFamily="18" charset="0"/>
                <a:cs typeface="Arial" panose="020B0604020202020204" pitchFamily="34" charset="0"/>
              </a:defRPr>
            </a:lvl4pPr>
            <a:lvl5pPr algn="ctr" rtl="1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anose="02020404030301010803" pitchFamily="18" charset="0"/>
                <a:cs typeface="Arial" panose="020B0604020202020204" pitchFamily="34" charset="0"/>
              </a:defRPr>
            </a:lvl5pPr>
            <a:lvl6pPr marL="457200" algn="ctr" rtl="1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anose="02020404030301010803" pitchFamily="18" charset="0"/>
                <a:cs typeface="Arial" panose="020B0604020202020204" pitchFamily="34" charset="0"/>
              </a:defRPr>
            </a:lvl6pPr>
            <a:lvl7pPr marL="914400" algn="ctr" rtl="1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anose="02020404030301010803" pitchFamily="18" charset="0"/>
                <a:cs typeface="Arial" panose="020B0604020202020204" pitchFamily="34" charset="0"/>
              </a:defRPr>
            </a:lvl7pPr>
            <a:lvl8pPr marL="1371600" algn="ctr" rtl="1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anose="02020404030301010803" pitchFamily="18" charset="0"/>
                <a:cs typeface="Arial" panose="020B0604020202020204" pitchFamily="34" charset="0"/>
              </a:defRPr>
            </a:lvl8pPr>
            <a:lvl9pPr marL="1828800" algn="ctr" rtl="1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anose="02020404030301010803" pitchFamily="18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ahoma"/>
                <a:ea typeface="+mj-ea"/>
                <a:cs typeface="+mj-cs"/>
              </a:rPr>
              <a:t>Collage of nursing</a:t>
            </a:r>
            <a:endParaRPr kumimoji="0" lang="en-US" sz="2800" b="1" i="0" u="sng" strike="noStrike" kern="1200" cap="none" spc="0" normalizeH="0" baseline="0" noProof="0" dirty="0" smtClean="0">
              <a:ln>
                <a:noFill/>
              </a:ln>
              <a:solidFill>
                <a:srgbClr val="92D050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Garamond"/>
              <a:ea typeface="+mj-ea"/>
              <a:cs typeface="+mj-cs"/>
            </a:endParaRPr>
          </a:p>
          <a:p>
            <a:pPr marL="0" marR="0" lvl="0" indent="0" algn="ct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sng" strike="noStrike" kern="1200" cap="none" spc="0" normalizeH="0" baseline="0" noProof="0" dirty="0" smtClean="0">
                <a:ln>
                  <a:noFill/>
                </a:ln>
                <a:solidFill>
                  <a:srgbClr val="92D05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Garamond"/>
                <a:ea typeface="+mj-ea"/>
              </a:rPr>
              <a:t>Lec:4 Part-1</a:t>
            </a:r>
            <a:endParaRPr kumimoji="0" lang="en-US" sz="2800" b="1" i="0" u="sng" strike="noStrike" kern="1200" cap="none" spc="0" normalizeH="0" baseline="0" noProof="0" dirty="0">
              <a:ln>
                <a:noFill/>
              </a:ln>
              <a:solidFill>
                <a:srgbClr val="92D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ndalus" pitchFamily="18" charset="-78"/>
              <a:ea typeface="+mj-ea"/>
              <a:cs typeface="Old Antic Bold" pitchFamily="2" charset="-78"/>
            </a:endParaRPr>
          </a:p>
        </p:txBody>
      </p:sp>
      <p:sp>
        <p:nvSpPr>
          <p:cNvPr id="9" name="Rectangle 3"/>
          <p:cNvSpPr txBox="1">
            <a:spLocks noChangeArrowheads="1"/>
          </p:cNvSpPr>
          <p:nvPr/>
        </p:nvSpPr>
        <p:spPr bwMode="auto">
          <a:xfrm>
            <a:off x="2292179" y="2100648"/>
            <a:ext cx="8589319" cy="7414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9pPr>
          </a:lstStyle>
          <a:p>
            <a:pPr lvl="0" algn="ctr" eaLnBrk="1" hangingPunct="1"/>
            <a:r>
              <a:rPr kumimoji="0" lang="en-US" altLang="ar-IQ" sz="5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+mj-ea"/>
                <a:cs typeface="+mj-cs"/>
              </a:rPr>
              <a:t>Fundamental of Nursing</a:t>
            </a:r>
            <a:endParaRPr kumimoji="0" lang="en-US" altLang="en-US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ndalus" pitchFamily="18" charset="-78"/>
              <a:cs typeface="Old Antic Bold" pitchFamily="2" charset="-78"/>
            </a:endParaRPr>
          </a:p>
        </p:txBody>
      </p:sp>
      <p:pic>
        <p:nvPicPr>
          <p:cNvPr id="10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51286" y="3096524"/>
            <a:ext cx="3762984" cy="2730844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2" name="صورة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67097" y="282060"/>
            <a:ext cx="1424349" cy="15641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04951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>
              <a:spcBef>
                <a:spcPct val="20000"/>
              </a:spcBef>
              <a:buClr>
                <a:schemeClr val="accent1"/>
              </a:buClr>
              <a:buSzPct val="85000"/>
            </a:pPr>
            <a:r>
              <a:rPr lang="en-US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alus" pitchFamily="18" charset="-78"/>
                <a:ea typeface="+mn-ea"/>
                <a:cs typeface="Old Antic Bold" pitchFamily="2" charset="-78"/>
              </a:rPr>
              <a:t>Shift </a:t>
            </a:r>
            <a:r>
              <a:rPr lang="en-US" sz="36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alus" pitchFamily="18" charset="-78"/>
                <a:ea typeface="+mn-ea"/>
                <a:cs typeface="Old Antic Bold" pitchFamily="2" charset="-78"/>
              </a:rPr>
              <a:t>between Fahrenheit and </a:t>
            </a:r>
            <a:r>
              <a:rPr lang="en-US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alus" pitchFamily="18" charset="-78"/>
                <a:ea typeface="+mn-ea"/>
                <a:cs typeface="Old Antic Bold" pitchFamily="2" charset="-78"/>
              </a:rPr>
              <a:t>Celsius </a:t>
            </a:r>
            <a:r>
              <a:rPr lang="en-US" sz="36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alus" pitchFamily="18" charset="-78"/>
                <a:ea typeface="+mn-ea"/>
                <a:cs typeface="Old Antic Bold" pitchFamily="2" charset="-78"/>
              </a:rPr>
              <a:t>units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02336" y="1527048"/>
            <a:ext cx="11338560" cy="5034390"/>
          </a:xfrm>
        </p:spPr>
        <p:txBody>
          <a:bodyPr>
            <a:noAutofit/>
          </a:bodyPr>
          <a:lstStyle/>
          <a:p>
            <a:pPr lvl="0">
              <a:buFont typeface="Wingdings" panose="05000000000000000000" pitchFamily="2" charset="2"/>
              <a:buChar char="q"/>
            </a:pPr>
            <a:r>
              <a:rPr lang="en-US" sz="32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alus" pitchFamily="18" charset="-78"/>
                <a:cs typeface="Old Antic Bold" pitchFamily="2" charset="-78"/>
              </a:rPr>
              <a:t>From Celsius to Fahrenheit</a:t>
            </a:r>
            <a:r>
              <a:rPr lang="en-US" sz="3200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alus" pitchFamily="18" charset="-78"/>
                <a:cs typeface="Old Antic Bold" pitchFamily="2" charset="-78"/>
              </a:rPr>
              <a:t>:</a:t>
            </a:r>
          </a:p>
          <a:p>
            <a:pPr marL="0" lvl="0" indent="0">
              <a:buNone/>
            </a:pPr>
            <a:r>
              <a:rPr lang="en-US" sz="3200" dirty="0" smtClean="0">
                <a:solidFill>
                  <a:srgbClr val="0070C0"/>
                </a:solidFill>
              </a:rPr>
              <a:t>F= </a:t>
            </a:r>
            <a:r>
              <a:rPr lang="en-US" sz="3200" dirty="0">
                <a:solidFill>
                  <a:srgbClr val="0070C0"/>
                </a:solidFill>
              </a:rPr>
              <a:t>1.8 </a:t>
            </a:r>
            <a:r>
              <a:rPr lang="en-US" sz="3200" dirty="0" smtClean="0">
                <a:solidFill>
                  <a:srgbClr val="0070C0"/>
                </a:solidFill>
              </a:rPr>
              <a:t>x C° +32</a:t>
            </a:r>
            <a:endParaRPr lang="en-US" sz="3200" dirty="0">
              <a:solidFill>
                <a:srgbClr val="0070C0"/>
              </a:solidFill>
            </a:endParaRPr>
          </a:p>
          <a:p>
            <a:pPr marL="0" lvl="0" indent="0">
              <a:buNone/>
            </a:pPr>
            <a:endParaRPr lang="en-US" sz="3200" dirty="0"/>
          </a:p>
          <a:p>
            <a:pPr>
              <a:buFont typeface="Wingdings" panose="05000000000000000000" pitchFamily="2" charset="2"/>
              <a:buChar char="q"/>
            </a:pPr>
            <a:r>
              <a:rPr lang="en-US" sz="3200" dirty="0" smtClean="0"/>
              <a:t>From Fahrenheit to Celsius:</a:t>
            </a:r>
            <a:endParaRPr lang="en-US" sz="3200" dirty="0"/>
          </a:p>
          <a:p>
            <a:pPr marL="0" lvl="0" indent="0">
              <a:buNone/>
            </a:pPr>
            <a:r>
              <a:rPr lang="en-US" sz="3200" dirty="0">
                <a:solidFill>
                  <a:srgbClr val="0070C0"/>
                </a:solidFill>
              </a:rPr>
              <a:t>C°= F - 32\ 1.8</a:t>
            </a:r>
          </a:p>
          <a:p>
            <a:pPr marL="0" lvl="0" indent="0">
              <a:buNone/>
            </a:pP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3346719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>
              <a:spcBef>
                <a:spcPct val="20000"/>
              </a:spcBef>
              <a:buClr>
                <a:schemeClr val="accent1"/>
              </a:buClr>
              <a:buSzPct val="85000"/>
            </a:pPr>
            <a:r>
              <a:rPr lang="en-US" sz="36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alus" pitchFamily="18" charset="-78"/>
                <a:ea typeface="+mn-ea"/>
                <a:cs typeface="Old Antic Bold" pitchFamily="2" charset="-78"/>
              </a:rPr>
              <a:t>Terms use to describe body temperature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02336" y="1527048"/>
            <a:ext cx="11338560" cy="5034390"/>
          </a:xfrm>
        </p:spPr>
        <p:txBody>
          <a:bodyPr>
            <a:noAutofit/>
          </a:bodyPr>
          <a:lstStyle/>
          <a:p>
            <a:pPr lvl="0">
              <a:buFont typeface="Wingdings" panose="05000000000000000000" pitchFamily="2" charset="2"/>
              <a:buChar char="q"/>
            </a:pPr>
            <a:r>
              <a:rPr lang="en-US" sz="32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alus" pitchFamily="18" charset="-78"/>
                <a:cs typeface="Old Antic Bold" pitchFamily="2" charset="-78"/>
              </a:rPr>
              <a:t>Afebrile: a person with normal body temperature (without fever) 37C°.</a:t>
            </a:r>
          </a:p>
          <a:p>
            <a:pPr marL="0" lvl="0" indent="0">
              <a:buNone/>
            </a:pPr>
            <a:r>
              <a:rPr lang="en-US" sz="3200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alus" pitchFamily="18" charset="-78"/>
                <a:cs typeface="Old Antic Bold" pitchFamily="2" charset="-78"/>
              </a:rPr>
              <a:t>Pyrexia=Fever </a:t>
            </a:r>
            <a:endParaRPr lang="en-US" sz="3200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ndalus" pitchFamily="18" charset="-78"/>
              <a:cs typeface="Old Antic Bold" pitchFamily="2" charset="-78"/>
            </a:endParaRPr>
          </a:p>
          <a:p>
            <a:pPr>
              <a:buFont typeface="Wingdings" panose="05000000000000000000" pitchFamily="2" charset="2"/>
              <a:buChar char="q"/>
            </a:pPr>
            <a:r>
              <a:rPr lang="en-US" sz="3200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alus" pitchFamily="18" charset="-78"/>
                <a:cs typeface="Old Antic Bold" pitchFamily="2" charset="-78"/>
              </a:rPr>
              <a:t>Arise </a:t>
            </a:r>
            <a:r>
              <a:rPr lang="en-US" sz="32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alus" pitchFamily="18" charset="-78"/>
                <a:cs typeface="Old Antic Bold" pitchFamily="2" charset="-78"/>
              </a:rPr>
              <a:t>of body temperature to any point above 37C° and to (40°C) </a:t>
            </a:r>
          </a:p>
          <a:p>
            <a:pPr marL="0" lvl="0" indent="0">
              <a:buNone/>
            </a:pPr>
            <a:r>
              <a:rPr lang="en-US" sz="32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alus" pitchFamily="18" charset="-78"/>
                <a:cs typeface="Old Antic Bold" pitchFamily="2" charset="-78"/>
              </a:rPr>
              <a:t>Hyperthermia = hyper pyrexia</a:t>
            </a:r>
          </a:p>
          <a:p>
            <a:pPr lvl="0">
              <a:buFont typeface="Wingdings" panose="05000000000000000000" pitchFamily="2" charset="2"/>
              <a:buChar char="q"/>
            </a:pPr>
            <a:r>
              <a:rPr lang="en-US" sz="3200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alus" pitchFamily="18" charset="-78"/>
                <a:cs typeface="Old Antic Bold" pitchFamily="2" charset="-78"/>
              </a:rPr>
              <a:t>Hypothermia</a:t>
            </a:r>
            <a:r>
              <a:rPr lang="en-US" sz="32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alus" pitchFamily="18" charset="-78"/>
                <a:cs typeface="Old Antic Bold" pitchFamily="2" charset="-78"/>
              </a:rPr>
              <a:t>: is a body below the lower limit of normal</a:t>
            </a:r>
            <a:r>
              <a:rPr lang="en-US" sz="3200" dirty="0"/>
              <a:t>. </a:t>
            </a:r>
            <a:endParaRPr lang="en-US" sz="3200" dirty="0" smtClean="0"/>
          </a:p>
          <a:p>
            <a:pPr lvl="0">
              <a:buFont typeface="Wingdings" panose="05000000000000000000" pitchFamily="2" charset="2"/>
              <a:buChar char="q"/>
            </a:pPr>
            <a:r>
              <a:rPr lang="en-US" sz="3200" dirty="0"/>
              <a:t> Excessive </a:t>
            </a:r>
            <a:r>
              <a:rPr lang="en-US" sz="3200" dirty="0">
                <a:solidFill>
                  <a:srgbClr val="FF0000"/>
                </a:solidFill>
              </a:rPr>
              <a:t>high</a:t>
            </a:r>
            <a:r>
              <a:rPr lang="en-US" sz="3200" dirty="0"/>
              <a:t> body temperature above (41°C). </a:t>
            </a:r>
          </a:p>
          <a:p>
            <a:pPr lvl="0">
              <a:buFont typeface="Wingdings" panose="05000000000000000000" pitchFamily="2" charset="2"/>
              <a:buChar char="q"/>
            </a:pP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8537745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>
              <a:spcBef>
                <a:spcPct val="20000"/>
              </a:spcBef>
              <a:buClr>
                <a:schemeClr val="accent1"/>
              </a:buClr>
              <a:buSzPct val="85000"/>
            </a:pPr>
            <a:r>
              <a:rPr lang="en-US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alus" pitchFamily="18" charset="-78"/>
                <a:ea typeface="+mn-ea"/>
                <a:cs typeface="Old Antic Bold" pitchFamily="2" charset="-78"/>
              </a:rPr>
              <a:t>Fever</a:t>
            </a:r>
            <a:endParaRPr lang="en-US" sz="36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ndalus" pitchFamily="18" charset="-78"/>
              <a:ea typeface="+mn-ea"/>
              <a:cs typeface="Old Antic Bold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89084" y="1434284"/>
            <a:ext cx="11338560" cy="5034390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en-US" sz="3200" b="1" u="sng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alus" pitchFamily="18" charset="-78"/>
                <a:cs typeface="Old Antic Bold" pitchFamily="2" charset="-78"/>
              </a:rPr>
              <a:t>Definition of fever:</a:t>
            </a:r>
          </a:p>
          <a:p>
            <a:pPr marL="0" indent="0" algn="just">
              <a:buNone/>
            </a:pPr>
            <a:r>
              <a:rPr lang="en-US" sz="32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alus" pitchFamily="18" charset="-78"/>
                <a:cs typeface="Old Antic Bold" pitchFamily="2" charset="-78"/>
              </a:rPr>
              <a:t>A fever is a temporary increase in your body temperature, often due to an illness. Having a fever is a sign that something out of the ordinary is going on in your body.</a:t>
            </a:r>
          </a:p>
          <a:p>
            <a:pPr marL="0" indent="0" algn="just">
              <a:buNone/>
            </a:pPr>
            <a:r>
              <a:rPr lang="en-US" sz="3200" b="1" u="sng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alus" pitchFamily="18" charset="-78"/>
                <a:cs typeface="Old Antic Bold" pitchFamily="2" charset="-78"/>
              </a:rPr>
              <a:t>Causes: </a:t>
            </a:r>
            <a:endParaRPr lang="en-US" sz="3200" b="1" u="sng" dirty="0" smtClean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ndalus" pitchFamily="18" charset="-78"/>
              <a:cs typeface="Old Antic Bold" pitchFamily="2" charset="-78"/>
            </a:endParaRPr>
          </a:p>
          <a:p>
            <a:pPr marL="0" indent="0" algn="just">
              <a:buNone/>
            </a:pPr>
            <a:r>
              <a:rPr lang="en-US" sz="3200" b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alus" pitchFamily="18" charset="-78"/>
                <a:cs typeface="Old Antic Bold" pitchFamily="2" charset="-78"/>
              </a:rPr>
              <a:t>1.</a:t>
            </a:r>
            <a:r>
              <a:rPr lang="en-US" sz="3200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alus" pitchFamily="18" charset="-78"/>
                <a:cs typeface="Old Antic Bold" pitchFamily="2" charset="-78"/>
              </a:rPr>
              <a:t>Pyrogens </a:t>
            </a:r>
            <a:r>
              <a:rPr lang="en-US" sz="32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alus" pitchFamily="18" charset="-78"/>
                <a:cs typeface="Old Antic Bold" pitchFamily="2" charset="-78"/>
              </a:rPr>
              <a:t>(microorganisms). </a:t>
            </a:r>
          </a:p>
          <a:p>
            <a:pPr marL="0" indent="0" algn="just">
              <a:buNone/>
            </a:pPr>
            <a:r>
              <a:rPr lang="en-US" sz="3200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alus" pitchFamily="18" charset="-78"/>
                <a:cs typeface="Old Antic Bold" pitchFamily="2" charset="-78"/>
              </a:rPr>
              <a:t>2.Tissues </a:t>
            </a:r>
            <a:r>
              <a:rPr lang="en-US" sz="32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alus" pitchFamily="18" charset="-78"/>
                <a:cs typeface="Old Antic Bold" pitchFamily="2" charset="-78"/>
              </a:rPr>
              <a:t>injury: (myocardial infarction, Cancer, trauma, surgery</a:t>
            </a:r>
            <a:r>
              <a:rPr lang="en-US" sz="3200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alus" pitchFamily="18" charset="-78"/>
                <a:cs typeface="Old Antic Bold" pitchFamily="2" charset="-78"/>
              </a:rPr>
              <a:t>).</a:t>
            </a:r>
          </a:p>
          <a:p>
            <a:pPr marL="0" indent="0" algn="just">
              <a:buNone/>
            </a:pPr>
            <a:r>
              <a:rPr lang="en-US" sz="3200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alus" pitchFamily="18" charset="-78"/>
                <a:cs typeface="Old Antic Bold" pitchFamily="2" charset="-78"/>
              </a:rPr>
              <a:t>3.Neurogenic </a:t>
            </a:r>
            <a:r>
              <a:rPr lang="en-US" sz="32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alus" pitchFamily="18" charset="-78"/>
                <a:cs typeface="Old Antic Bold" pitchFamily="2" charset="-78"/>
              </a:rPr>
              <a:t>fever. </a:t>
            </a:r>
          </a:p>
          <a:p>
            <a:pPr marL="0" indent="0" algn="just">
              <a:buNone/>
            </a:pPr>
            <a:r>
              <a:rPr lang="en-US" sz="3200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alus" pitchFamily="18" charset="-78"/>
                <a:cs typeface="Old Antic Bold" pitchFamily="2" charset="-78"/>
              </a:rPr>
              <a:t>4.Fever </a:t>
            </a:r>
            <a:r>
              <a:rPr lang="en-US" sz="32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alus" pitchFamily="18" charset="-78"/>
                <a:cs typeface="Old Antic Bold" pitchFamily="2" charset="-78"/>
              </a:rPr>
              <a:t>unknown origin (FUO) </a:t>
            </a:r>
          </a:p>
          <a:p>
            <a:pPr marL="0" indent="0" algn="just">
              <a:buNone/>
            </a:pPr>
            <a:endParaRPr lang="en-US" sz="3200" b="1" u="sng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ndalus" pitchFamily="18" charset="-78"/>
              <a:cs typeface="Old Antic Bold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5735640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>
              <a:spcBef>
                <a:spcPct val="20000"/>
              </a:spcBef>
              <a:buClr>
                <a:schemeClr val="accent1"/>
              </a:buClr>
              <a:buSzPct val="85000"/>
            </a:pPr>
            <a:r>
              <a:rPr lang="en-US" sz="36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alus" pitchFamily="18" charset="-78"/>
                <a:ea typeface="+mn-ea"/>
                <a:cs typeface="Old Antic Bold" pitchFamily="2" charset="-78"/>
              </a:rPr>
              <a:t>Physical effects of fever (signs and symptoms)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89084" y="1434284"/>
            <a:ext cx="11338560" cy="5034390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en-US" sz="2800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alus" pitchFamily="18" charset="-78"/>
                <a:cs typeface="Old Antic Bold" pitchFamily="2" charset="-78"/>
              </a:rPr>
              <a:t>1.Loss </a:t>
            </a:r>
            <a:r>
              <a:rPr lang="en-US" sz="28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alus" pitchFamily="18" charset="-78"/>
                <a:cs typeface="Old Antic Bold" pitchFamily="2" charset="-78"/>
              </a:rPr>
              <a:t>of appetite. </a:t>
            </a:r>
          </a:p>
          <a:p>
            <a:pPr marL="0" indent="0" algn="just">
              <a:buNone/>
            </a:pPr>
            <a:r>
              <a:rPr lang="en-US" sz="2800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alus" pitchFamily="18" charset="-78"/>
                <a:cs typeface="Old Antic Bold" pitchFamily="2" charset="-78"/>
              </a:rPr>
              <a:t>2.Headache</a:t>
            </a:r>
            <a:r>
              <a:rPr lang="en-US" sz="28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alus" pitchFamily="18" charset="-78"/>
                <a:cs typeface="Old Antic Bold" pitchFamily="2" charset="-78"/>
              </a:rPr>
              <a:t>. </a:t>
            </a:r>
          </a:p>
          <a:p>
            <a:pPr marL="0" indent="0" algn="just">
              <a:buNone/>
            </a:pPr>
            <a:r>
              <a:rPr lang="en-US" sz="2800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alus" pitchFamily="18" charset="-78"/>
                <a:cs typeface="Old Antic Bold" pitchFamily="2" charset="-78"/>
              </a:rPr>
              <a:t>3.Hot </a:t>
            </a:r>
            <a:r>
              <a:rPr lang="en-US" sz="28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alus" pitchFamily="18" charset="-78"/>
                <a:cs typeface="Old Antic Bold" pitchFamily="2" charset="-78"/>
              </a:rPr>
              <a:t>dray skin. </a:t>
            </a:r>
          </a:p>
          <a:p>
            <a:pPr marL="0" indent="0" algn="just">
              <a:buNone/>
            </a:pPr>
            <a:r>
              <a:rPr lang="en-US" sz="2800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alus" pitchFamily="18" charset="-78"/>
                <a:cs typeface="Old Antic Bold" pitchFamily="2" charset="-78"/>
              </a:rPr>
              <a:t>4.Flushed </a:t>
            </a:r>
            <a:r>
              <a:rPr lang="en-US" sz="28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alus" pitchFamily="18" charset="-78"/>
                <a:cs typeface="Old Antic Bold" pitchFamily="2" charset="-78"/>
              </a:rPr>
              <a:t>face. </a:t>
            </a:r>
          </a:p>
          <a:p>
            <a:pPr marL="0" indent="0" algn="just">
              <a:buNone/>
            </a:pPr>
            <a:r>
              <a:rPr lang="en-US" sz="2800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alus" pitchFamily="18" charset="-78"/>
                <a:cs typeface="Old Antic Bold" pitchFamily="2" charset="-78"/>
              </a:rPr>
              <a:t>5.Thirst</a:t>
            </a:r>
            <a:r>
              <a:rPr lang="en-US" sz="28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alus" pitchFamily="18" charset="-78"/>
                <a:cs typeface="Old Antic Bold" pitchFamily="2" charset="-78"/>
              </a:rPr>
              <a:t>. </a:t>
            </a:r>
          </a:p>
          <a:p>
            <a:pPr marL="0" indent="0" algn="just">
              <a:buNone/>
            </a:pPr>
            <a:r>
              <a:rPr lang="en-US" sz="2800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alus" pitchFamily="18" charset="-78"/>
                <a:cs typeface="Old Antic Bold" pitchFamily="2" charset="-78"/>
              </a:rPr>
              <a:t>6.Muscle </a:t>
            </a:r>
            <a:r>
              <a:rPr lang="en-US" sz="28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alus" pitchFamily="18" charset="-78"/>
                <a:cs typeface="Old Antic Bold" pitchFamily="2" charset="-78"/>
              </a:rPr>
              <a:t>aches. </a:t>
            </a:r>
          </a:p>
          <a:p>
            <a:pPr marL="0" indent="0" algn="just">
              <a:buNone/>
            </a:pPr>
            <a:r>
              <a:rPr lang="en-US" sz="2800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alus" pitchFamily="18" charset="-78"/>
                <a:cs typeface="Old Antic Bold" pitchFamily="2" charset="-78"/>
              </a:rPr>
              <a:t>7.Fatigue</a:t>
            </a:r>
            <a:r>
              <a:rPr lang="en-US" sz="28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alus" pitchFamily="18" charset="-78"/>
                <a:cs typeface="Old Antic Bold" pitchFamily="2" charset="-78"/>
              </a:rPr>
              <a:t>. </a:t>
            </a:r>
          </a:p>
          <a:p>
            <a:pPr marL="0" indent="0" algn="just">
              <a:buNone/>
            </a:pPr>
            <a:r>
              <a:rPr lang="en-US" sz="2800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alus" pitchFamily="18" charset="-78"/>
                <a:cs typeface="Old Antic Bold" pitchFamily="2" charset="-78"/>
              </a:rPr>
              <a:t>8.Increase </a:t>
            </a:r>
            <a:r>
              <a:rPr lang="en-US" sz="28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alus" pitchFamily="18" charset="-78"/>
                <a:cs typeface="Old Antic Bold" pitchFamily="2" charset="-78"/>
              </a:rPr>
              <a:t>respiratory and pulse rate. </a:t>
            </a:r>
          </a:p>
          <a:p>
            <a:pPr marL="0" indent="0" algn="just">
              <a:buNone/>
            </a:pPr>
            <a:r>
              <a:rPr lang="en-US" sz="2800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alus" pitchFamily="18" charset="-78"/>
                <a:cs typeface="Old Antic Bold" pitchFamily="2" charset="-78"/>
              </a:rPr>
              <a:t>9.Seizure </a:t>
            </a:r>
            <a:r>
              <a:rPr lang="en-US" sz="28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alus" pitchFamily="18" charset="-78"/>
                <a:cs typeface="Old Antic Bold" pitchFamily="2" charset="-78"/>
              </a:rPr>
              <a:t>in infant and confusion in elderly. </a:t>
            </a:r>
          </a:p>
          <a:p>
            <a:pPr marL="0" indent="0" algn="just">
              <a:buNone/>
            </a:pPr>
            <a:r>
              <a:rPr lang="en-US" sz="2800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alus" pitchFamily="18" charset="-78"/>
                <a:cs typeface="Old Antic Bold" pitchFamily="2" charset="-78"/>
              </a:rPr>
              <a:t>10.Blisters</a:t>
            </a:r>
            <a:r>
              <a:rPr lang="en-US" sz="28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alus" pitchFamily="18" charset="-78"/>
                <a:cs typeface="Old Antic Bold" pitchFamily="2" charset="-78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5671946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>
              <a:spcBef>
                <a:spcPct val="20000"/>
              </a:spcBef>
              <a:buClr>
                <a:schemeClr val="accent1"/>
              </a:buClr>
              <a:buSzPct val="85000"/>
            </a:pPr>
            <a:r>
              <a:rPr lang="en-US" sz="36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alus" pitchFamily="18" charset="-78"/>
                <a:ea typeface="+mn-ea"/>
                <a:cs typeface="Old Antic Bold" pitchFamily="2" charset="-78"/>
              </a:rPr>
              <a:t>Nursing interventions for patient with fever: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49097" y="1444498"/>
            <a:ext cx="11338560" cy="5034390"/>
          </a:xfrm>
        </p:spPr>
        <p:txBody>
          <a:bodyPr>
            <a:noAutofit/>
          </a:bodyPr>
          <a:lstStyle/>
          <a:p>
            <a:pPr algn="just"/>
            <a:r>
              <a:rPr lang="en-US" sz="3600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alus" pitchFamily="18" charset="-78"/>
                <a:cs typeface="Old Antic Bold" pitchFamily="2" charset="-78"/>
              </a:rPr>
              <a:t>Monitor </a:t>
            </a:r>
            <a:r>
              <a:rPr lang="en-US" sz="36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alus" pitchFamily="18" charset="-78"/>
                <a:cs typeface="Old Antic Bold" pitchFamily="2" charset="-78"/>
              </a:rPr>
              <a:t>vital signs. </a:t>
            </a:r>
          </a:p>
          <a:p>
            <a:pPr algn="just"/>
            <a:r>
              <a:rPr lang="en-US" sz="3600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alus" pitchFamily="18" charset="-78"/>
                <a:cs typeface="Old Antic Bold" pitchFamily="2" charset="-78"/>
              </a:rPr>
              <a:t>Monitor </a:t>
            </a:r>
            <a:r>
              <a:rPr lang="en-US" sz="36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alus" pitchFamily="18" charset="-78"/>
                <a:cs typeface="Old Antic Bold" pitchFamily="2" charset="-78"/>
              </a:rPr>
              <a:t>intake and output. </a:t>
            </a:r>
          </a:p>
          <a:p>
            <a:pPr algn="just"/>
            <a:r>
              <a:rPr lang="en-US" sz="3600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alus" pitchFamily="18" charset="-78"/>
                <a:cs typeface="Old Antic Bold" pitchFamily="2" charset="-78"/>
              </a:rPr>
              <a:t>Monitor </a:t>
            </a:r>
            <a:r>
              <a:rPr lang="en-US" sz="36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alus" pitchFamily="18" charset="-78"/>
                <a:cs typeface="Old Antic Bold" pitchFamily="2" charset="-78"/>
              </a:rPr>
              <a:t>seizure. </a:t>
            </a:r>
          </a:p>
          <a:p>
            <a:pPr algn="just"/>
            <a:r>
              <a:rPr lang="en-US" sz="3600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alus" pitchFamily="18" charset="-78"/>
                <a:cs typeface="Old Antic Bold" pitchFamily="2" charset="-78"/>
              </a:rPr>
              <a:t>Administer </a:t>
            </a:r>
            <a:r>
              <a:rPr lang="en-US" sz="36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alus" pitchFamily="18" charset="-78"/>
                <a:cs typeface="Old Antic Bold" pitchFamily="2" charset="-78"/>
              </a:rPr>
              <a:t>antipyretic as order. </a:t>
            </a:r>
          </a:p>
          <a:p>
            <a:pPr algn="just"/>
            <a:r>
              <a:rPr lang="en-US" sz="3600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alus" pitchFamily="18" charset="-78"/>
                <a:cs typeface="Old Antic Bold" pitchFamily="2" charset="-78"/>
              </a:rPr>
              <a:t>Administer </a:t>
            </a:r>
            <a:r>
              <a:rPr lang="en-US" sz="36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alus" pitchFamily="18" charset="-78"/>
                <a:cs typeface="Old Antic Bold" pitchFamily="2" charset="-78"/>
              </a:rPr>
              <a:t>IV fluid as order. </a:t>
            </a:r>
          </a:p>
          <a:p>
            <a:pPr algn="just"/>
            <a:r>
              <a:rPr lang="en-US" sz="3600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alus" pitchFamily="18" charset="-78"/>
                <a:cs typeface="Old Antic Bold" pitchFamily="2" charset="-78"/>
              </a:rPr>
              <a:t>Apply </a:t>
            </a:r>
            <a:r>
              <a:rPr lang="en-US" sz="36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alus" pitchFamily="18" charset="-78"/>
                <a:cs typeface="Old Antic Bold" pitchFamily="2" charset="-78"/>
              </a:rPr>
              <a:t>cold compresses or ice pack covered with towel</a:t>
            </a:r>
          </a:p>
        </p:txBody>
      </p:sp>
    </p:spTree>
    <p:extLst>
      <p:ext uri="{BB962C8B-B14F-4D97-AF65-F5344CB8AC3E}">
        <p14:creationId xmlns:p14="http://schemas.microsoft.com/office/powerpoint/2010/main" val="2122995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>
                <a:solidFill>
                  <a:srgbClr val="C00000"/>
                </a:solidFill>
              </a:rPr>
              <a:t>Sites of compresses: </a:t>
            </a:r>
            <a:endParaRPr lang="ar-IQ" dirty="0">
              <a:solidFill>
                <a:srgbClr val="C00000"/>
              </a:solidFill>
            </a:endParaRPr>
          </a:p>
        </p:txBody>
      </p:sp>
      <p:pic>
        <p:nvPicPr>
          <p:cNvPr id="4" name="Picture 2" descr="نتيجة بحث الصور عن اماكن وضع الكماده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0874" y="1523999"/>
            <a:ext cx="8362124" cy="48635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7354930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>
              <a:spcBef>
                <a:spcPct val="20000"/>
              </a:spcBef>
              <a:buClr>
                <a:schemeClr val="accent1"/>
              </a:buClr>
              <a:buSzPct val="85000"/>
            </a:pPr>
            <a:r>
              <a:rPr lang="en-US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alus" pitchFamily="18" charset="-78"/>
                <a:ea typeface="+mn-ea"/>
                <a:cs typeface="Old Antic Bold" pitchFamily="2" charset="-78"/>
              </a:rPr>
              <a:t>Pulse (P)</a:t>
            </a:r>
            <a:endParaRPr lang="en-US" sz="36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ndalus" pitchFamily="18" charset="-78"/>
              <a:ea typeface="+mn-ea"/>
              <a:cs typeface="Old Antic Bold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02336" y="1301760"/>
            <a:ext cx="11338560" cy="5284569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en-US" sz="3600" b="1" u="sng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alus" pitchFamily="18" charset="-78"/>
                <a:cs typeface="Old Antic Bold" pitchFamily="2" charset="-78"/>
              </a:rPr>
              <a:t>Define the pulse:</a:t>
            </a:r>
          </a:p>
          <a:p>
            <a:pPr marL="0" indent="0" algn="just">
              <a:buNone/>
            </a:pPr>
            <a:r>
              <a:rPr lang="en-US" sz="36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alus" pitchFamily="18" charset="-78"/>
                <a:cs typeface="Old Antic Bold" pitchFamily="2" charset="-78"/>
              </a:rPr>
              <a:t>  Is the bounding of blood flow in an artery that is palpable at various points on the body</a:t>
            </a:r>
            <a:r>
              <a:rPr lang="en-US" sz="3600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alus" pitchFamily="18" charset="-78"/>
                <a:cs typeface="Old Antic Bold" pitchFamily="2" charset="-78"/>
              </a:rPr>
              <a:t>.</a:t>
            </a:r>
          </a:p>
          <a:p>
            <a:pPr marL="0" indent="0" algn="just">
              <a:buNone/>
            </a:pPr>
            <a:r>
              <a:rPr lang="en-US" sz="3600" b="1" u="sng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alus" pitchFamily="18" charset="-78"/>
                <a:cs typeface="Old Antic Bold" pitchFamily="2" charset="-78"/>
              </a:rPr>
              <a:t>Characteristics </a:t>
            </a:r>
            <a:r>
              <a:rPr lang="en-US" sz="3600" b="1" u="sng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alus" pitchFamily="18" charset="-78"/>
                <a:cs typeface="Old Antic Bold" pitchFamily="2" charset="-78"/>
              </a:rPr>
              <a:t>of pulse: </a:t>
            </a:r>
          </a:p>
          <a:p>
            <a:pPr marL="0" indent="0" algn="just">
              <a:buNone/>
            </a:pPr>
            <a:r>
              <a:rPr lang="en-US" sz="3600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alus" pitchFamily="18" charset="-78"/>
                <a:cs typeface="Old Antic Bold" pitchFamily="2" charset="-78"/>
              </a:rPr>
              <a:t>1.Rate (</a:t>
            </a:r>
            <a:r>
              <a:rPr lang="en-US" sz="36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alus" pitchFamily="18" charset="-78"/>
                <a:cs typeface="Old Antic Bold" pitchFamily="2" charset="-78"/>
              </a:rPr>
              <a:t>60- 100) beat per minute b\m</a:t>
            </a:r>
          </a:p>
          <a:p>
            <a:pPr marL="0" indent="0" algn="just">
              <a:buNone/>
            </a:pPr>
            <a:r>
              <a:rPr lang="en-US" sz="3600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alus" pitchFamily="18" charset="-78"/>
                <a:cs typeface="Old Antic Bold" pitchFamily="2" charset="-78"/>
              </a:rPr>
              <a:t>2.Quality </a:t>
            </a:r>
            <a:r>
              <a:rPr lang="en-US" sz="36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alus" pitchFamily="18" charset="-78"/>
                <a:cs typeface="Old Antic Bold" pitchFamily="2" charset="-78"/>
              </a:rPr>
              <a:t>(absent, </a:t>
            </a:r>
            <a:r>
              <a:rPr lang="en-US" sz="3600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alus" pitchFamily="18" charset="-78"/>
                <a:cs typeface="Old Antic Bold" pitchFamily="2" charset="-78"/>
              </a:rPr>
              <a:t>thready, </a:t>
            </a:r>
            <a:r>
              <a:rPr lang="en-US" sz="36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alus" pitchFamily="18" charset="-78"/>
                <a:cs typeface="Old Antic Bold" pitchFamily="2" charset="-78"/>
              </a:rPr>
              <a:t>weak, normal, rapid) </a:t>
            </a:r>
          </a:p>
          <a:p>
            <a:pPr marL="0" indent="0" algn="just">
              <a:buNone/>
            </a:pPr>
            <a:r>
              <a:rPr lang="en-US" sz="3600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alus" pitchFamily="18" charset="-78"/>
                <a:cs typeface="Old Antic Bold" pitchFamily="2" charset="-78"/>
              </a:rPr>
              <a:t>3.Rhythm </a:t>
            </a:r>
            <a:r>
              <a:rPr lang="en-US" sz="36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alus" pitchFamily="18" charset="-78"/>
                <a:cs typeface="Old Antic Bold" pitchFamily="2" charset="-78"/>
              </a:rPr>
              <a:t>(regular, </a:t>
            </a:r>
            <a:r>
              <a:rPr lang="en-US" sz="3600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alus" pitchFamily="18" charset="-78"/>
                <a:cs typeface="Old Antic Bold" pitchFamily="2" charset="-78"/>
              </a:rPr>
              <a:t>irregular) </a:t>
            </a:r>
            <a:r>
              <a:rPr lang="en-US" sz="36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alus" pitchFamily="18" charset="-78"/>
                <a:cs typeface="Old Antic Bold" pitchFamily="2" charset="-78"/>
              </a:rPr>
              <a:t>. </a:t>
            </a:r>
          </a:p>
          <a:p>
            <a:pPr marL="0" indent="0" algn="just">
              <a:buNone/>
            </a:pPr>
            <a:endParaRPr lang="en-US" sz="3600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ndalus" pitchFamily="18" charset="-78"/>
              <a:cs typeface="Old Antic Bold" pitchFamily="2" charset="-78"/>
            </a:endParaRPr>
          </a:p>
          <a:p>
            <a:pPr marL="0" indent="0" algn="just">
              <a:buNone/>
            </a:pPr>
            <a:endParaRPr lang="en-US" sz="3600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ndalus" pitchFamily="18" charset="-78"/>
              <a:cs typeface="Old Antic Bold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4485929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>
              <a:spcBef>
                <a:spcPct val="20000"/>
              </a:spcBef>
              <a:buClr>
                <a:schemeClr val="accent1"/>
              </a:buClr>
              <a:buSzPct val="85000"/>
            </a:pPr>
            <a:r>
              <a:rPr lang="en-US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alus" pitchFamily="18" charset="-78"/>
                <a:ea typeface="+mn-ea"/>
                <a:cs typeface="Old Antic Bold" pitchFamily="2" charset="-78"/>
              </a:rPr>
              <a:t>Physiology of the pulse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02336" y="1222247"/>
            <a:ext cx="11338560" cy="5284569"/>
          </a:xfrm>
        </p:spPr>
        <p:txBody>
          <a:bodyPr>
            <a:noAutofit/>
          </a:bodyPr>
          <a:lstStyle/>
          <a:p>
            <a:pPr algn="just">
              <a:buFont typeface="Wingdings" panose="05000000000000000000" pitchFamily="2" charset="2"/>
              <a:buChar char="v"/>
            </a:pPr>
            <a:r>
              <a:rPr lang="en-US" sz="3600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alus" pitchFamily="18" charset="-78"/>
                <a:cs typeface="Old Antic Bold" pitchFamily="2" charset="-78"/>
              </a:rPr>
              <a:t>Stroke </a:t>
            </a:r>
            <a:r>
              <a:rPr lang="en-US" sz="36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alus" pitchFamily="18" charset="-78"/>
                <a:cs typeface="Old Antic Bold" pitchFamily="2" charset="-78"/>
              </a:rPr>
              <a:t>volume : quantity of blood forced out of the left ventricle with each contraction </a:t>
            </a:r>
          </a:p>
          <a:p>
            <a:pPr marL="0" indent="0" algn="just">
              <a:buNone/>
            </a:pPr>
            <a:r>
              <a:rPr lang="en-US" sz="36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alus" pitchFamily="18" charset="-78"/>
                <a:cs typeface="Old Antic Bold" pitchFamily="2" charset="-78"/>
              </a:rPr>
              <a:t>          Sv = 70 ml\min. </a:t>
            </a:r>
          </a:p>
          <a:p>
            <a:pPr algn="just">
              <a:buFont typeface="Wingdings" panose="05000000000000000000" pitchFamily="2" charset="2"/>
              <a:buChar char="v"/>
            </a:pPr>
            <a:r>
              <a:rPr lang="en-US" sz="3600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alus" pitchFamily="18" charset="-78"/>
                <a:cs typeface="Old Antic Bold" pitchFamily="2" charset="-78"/>
              </a:rPr>
              <a:t>Heart </a:t>
            </a:r>
            <a:r>
              <a:rPr lang="en-US" sz="36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alus" pitchFamily="18" charset="-78"/>
                <a:cs typeface="Old Antic Bold" pitchFamily="2" charset="-78"/>
              </a:rPr>
              <a:t>rate    range = (60- 100 ) b\m </a:t>
            </a:r>
          </a:p>
          <a:p>
            <a:pPr algn="just">
              <a:buFont typeface="Wingdings" panose="05000000000000000000" pitchFamily="2" charset="2"/>
              <a:buChar char="v"/>
            </a:pPr>
            <a:r>
              <a:rPr lang="en-US" sz="3600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alus" pitchFamily="18" charset="-78"/>
                <a:cs typeface="Old Antic Bold" pitchFamily="2" charset="-78"/>
              </a:rPr>
              <a:t>Cardiac </a:t>
            </a:r>
            <a:r>
              <a:rPr lang="en-US" sz="36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alus" pitchFamily="18" charset="-78"/>
                <a:cs typeface="Old Antic Bold" pitchFamily="2" charset="-78"/>
              </a:rPr>
              <a:t>output (CO</a:t>
            </a:r>
            <a:r>
              <a:rPr lang="en-US" sz="3600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alus" pitchFamily="18" charset="-78"/>
                <a:cs typeface="Old Antic Bold" pitchFamily="2" charset="-78"/>
              </a:rPr>
              <a:t>): </a:t>
            </a:r>
            <a:r>
              <a:rPr lang="en-US" sz="36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alus" pitchFamily="18" charset="-78"/>
                <a:cs typeface="Old Antic Bold" pitchFamily="2" charset="-78"/>
              </a:rPr>
              <a:t>amount of blood pumped per </a:t>
            </a:r>
            <a:r>
              <a:rPr lang="en-US" sz="3600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alus" pitchFamily="18" charset="-78"/>
                <a:cs typeface="Old Antic Bold" pitchFamily="2" charset="-78"/>
              </a:rPr>
              <a:t>minute.</a:t>
            </a:r>
            <a:endParaRPr lang="en-US" sz="3600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ndalus" pitchFamily="18" charset="-78"/>
              <a:cs typeface="Old Antic Bold" pitchFamily="2" charset="-78"/>
            </a:endParaRPr>
          </a:p>
          <a:p>
            <a:pPr marL="0" indent="0" algn="just">
              <a:buNone/>
            </a:pPr>
            <a:r>
              <a:rPr lang="en-US" sz="36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alus" pitchFamily="18" charset="-78"/>
                <a:cs typeface="Old Antic Bold" pitchFamily="2" charset="-78"/>
              </a:rPr>
              <a:t>Cardiac output CO= Stroke volume </a:t>
            </a:r>
            <a:r>
              <a:rPr lang="en-US" sz="3600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alus" pitchFamily="18" charset="-78"/>
                <a:cs typeface="Old Antic Bold" pitchFamily="2" charset="-78"/>
              </a:rPr>
              <a:t>(SV) </a:t>
            </a:r>
            <a:r>
              <a:rPr lang="en-US" sz="36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alus" pitchFamily="18" charset="-78"/>
                <a:cs typeface="Old Antic Bold" pitchFamily="2" charset="-78"/>
              </a:rPr>
              <a:t>X </a:t>
            </a:r>
            <a:r>
              <a:rPr lang="en-US" sz="3600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alus" pitchFamily="18" charset="-78"/>
                <a:cs typeface="Old Antic Bold" pitchFamily="2" charset="-78"/>
              </a:rPr>
              <a:t>Heart rate (HR) </a:t>
            </a:r>
            <a:endParaRPr lang="en-US" sz="3600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ndalus" pitchFamily="18" charset="-78"/>
              <a:cs typeface="Old Antic Bold" pitchFamily="2" charset="-78"/>
            </a:endParaRPr>
          </a:p>
          <a:p>
            <a:pPr marL="0" indent="0" algn="just">
              <a:buNone/>
            </a:pPr>
            <a:r>
              <a:rPr lang="en-US" sz="3600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alus" pitchFamily="18" charset="-78"/>
                <a:cs typeface="Old Antic Bold" pitchFamily="2" charset="-78"/>
              </a:rPr>
              <a:t>Normal CO = 3.5 to 8 L\m </a:t>
            </a:r>
          </a:p>
        </p:txBody>
      </p:sp>
    </p:spTree>
    <p:extLst>
      <p:ext uri="{BB962C8B-B14F-4D97-AF65-F5344CB8AC3E}">
        <p14:creationId xmlns:p14="http://schemas.microsoft.com/office/powerpoint/2010/main" val="16003281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>
              <a:spcBef>
                <a:spcPct val="20000"/>
              </a:spcBef>
              <a:buClr>
                <a:schemeClr val="accent1"/>
              </a:buClr>
              <a:buSzPct val="85000"/>
            </a:pPr>
            <a:r>
              <a:rPr lang="en-US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alus" pitchFamily="18" charset="-78"/>
                <a:ea typeface="+mn-ea"/>
                <a:cs typeface="Old Antic Bold" pitchFamily="2" charset="-78"/>
              </a:rPr>
              <a:t>Factors affecting of pulse.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02336" y="1222247"/>
            <a:ext cx="11338560" cy="5284569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en-US" sz="2800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alus" pitchFamily="18" charset="-78"/>
                <a:cs typeface="Old Antic Bold" pitchFamily="2" charset="-78"/>
              </a:rPr>
              <a:t>1-Age</a:t>
            </a:r>
            <a:r>
              <a:rPr lang="en-US" sz="28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alus" pitchFamily="18" charset="-78"/>
                <a:cs typeface="Old Antic Bold" pitchFamily="2" charset="-78"/>
              </a:rPr>
              <a:t>: Normally Pulse Rates at Varies Ages.</a:t>
            </a:r>
          </a:p>
          <a:p>
            <a:pPr marL="0" indent="0" algn="just">
              <a:buNone/>
            </a:pPr>
            <a:r>
              <a:rPr lang="en-US" sz="28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alus" pitchFamily="18" charset="-78"/>
                <a:cs typeface="Old Antic Bold" pitchFamily="2" charset="-78"/>
              </a:rPr>
              <a:t>2-Sex: After puberty, the average male pulse rate is slightly lower than the female.</a:t>
            </a:r>
          </a:p>
          <a:p>
            <a:pPr marL="0" indent="0" algn="just">
              <a:buNone/>
            </a:pPr>
            <a:r>
              <a:rPr lang="en-US" sz="28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alus" pitchFamily="18" charset="-78"/>
                <a:cs typeface="Old Antic Bold" pitchFamily="2" charset="-78"/>
              </a:rPr>
              <a:t>3-Exercise </a:t>
            </a:r>
          </a:p>
          <a:p>
            <a:pPr marL="0" indent="0" algn="just">
              <a:buNone/>
            </a:pPr>
            <a:r>
              <a:rPr lang="en-US" sz="28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alus" pitchFamily="18" charset="-78"/>
                <a:cs typeface="Old Antic Bold" pitchFamily="2" charset="-78"/>
              </a:rPr>
              <a:t>4-Temperature: Fever; Hypothermia </a:t>
            </a:r>
          </a:p>
          <a:p>
            <a:pPr marL="0" indent="0" algn="just">
              <a:buNone/>
            </a:pPr>
            <a:r>
              <a:rPr lang="en-US" sz="28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alus" pitchFamily="18" charset="-78"/>
                <a:cs typeface="Old Antic Bold" pitchFamily="2" charset="-78"/>
              </a:rPr>
              <a:t>5-Emotions: Acute pain ,anxiety </a:t>
            </a:r>
            <a:r>
              <a:rPr lang="en-US" sz="2800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alus" pitchFamily="18" charset="-78"/>
                <a:cs typeface="Old Antic Bold" pitchFamily="2" charset="-78"/>
              </a:rPr>
              <a:t>-- </a:t>
            </a:r>
            <a:r>
              <a:rPr lang="en-US" sz="28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alus" pitchFamily="18" charset="-78"/>
                <a:cs typeface="Old Antic Bold" pitchFamily="2" charset="-78"/>
              </a:rPr>
              <a:t>pulse rate Unrelieved severe pain-- pulse rate </a:t>
            </a:r>
          </a:p>
          <a:p>
            <a:pPr marL="0" indent="0" algn="just">
              <a:buNone/>
            </a:pPr>
            <a:r>
              <a:rPr lang="en-US" sz="28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alus" pitchFamily="18" charset="-78"/>
                <a:cs typeface="Old Antic Bold" pitchFamily="2" charset="-78"/>
              </a:rPr>
              <a:t>6-Drugs: atropine digitalis </a:t>
            </a:r>
          </a:p>
          <a:p>
            <a:pPr marL="0" indent="0" algn="just">
              <a:buNone/>
            </a:pPr>
            <a:r>
              <a:rPr lang="en-US" sz="28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alus" pitchFamily="18" charset="-78"/>
                <a:cs typeface="Old Antic Bold" pitchFamily="2" charset="-78"/>
              </a:rPr>
              <a:t>7-Postural changes: Standing or sitting ,  Lying down </a:t>
            </a:r>
          </a:p>
          <a:p>
            <a:pPr marL="0" indent="0" algn="just">
              <a:buNone/>
            </a:pPr>
            <a:r>
              <a:rPr lang="en-US" sz="28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alus" pitchFamily="18" charset="-78"/>
                <a:cs typeface="Old Antic Bold" pitchFamily="2" charset="-78"/>
              </a:rPr>
              <a:t>8-Hemorrhage:</a:t>
            </a:r>
          </a:p>
          <a:p>
            <a:pPr marL="0" indent="0" algn="just">
              <a:buNone/>
            </a:pPr>
            <a:r>
              <a:rPr lang="en-US" sz="28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alus" pitchFamily="18" charset="-78"/>
                <a:cs typeface="Old Antic Bold" pitchFamily="2" charset="-78"/>
              </a:rPr>
              <a:t>9-Pulmonary conditions: poor oxygenation</a:t>
            </a:r>
          </a:p>
          <a:p>
            <a:pPr marL="0" indent="0" algn="just">
              <a:buNone/>
            </a:pPr>
            <a:endParaRPr lang="en-US" sz="2800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ndalus" pitchFamily="18" charset="-78"/>
              <a:cs typeface="Old Antic Bold" pitchFamily="2" charset="-78"/>
            </a:endParaRPr>
          </a:p>
          <a:p>
            <a:pPr marL="0" indent="0" algn="just">
              <a:buNone/>
            </a:pPr>
            <a:endParaRPr lang="en-US" sz="2800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ndalus" pitchFamily="18" charset="-78"/>
              <a:cs typeface="Old Antic Bold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9686301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>
              <a:spcBef>
                <a:spcPct val="20000"/>
              </a:spcBef>
              <a:buClr>
                <a:schemeClr val="accent1"/>
              </a:buClr>
              <a:buSzPct val="85000"/>
            </a:pPr>
            <a:r>
              <a:rPr lang="en-US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alus" pitchFamily="18" charset="-78"/>
                <a:ea typeface="+mn-ea"/>
                <a:cs typeface="Old Antic Bold" pitchFamily="2" charset="-78"/>
              </a:rPr>
              <a:t>Terms describe pulse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02336" y="1222247"/>
            <a:ext cx="11338560" cy="5284569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en-US" sz="28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alus" pitchFamily="18" charset="-78"/>
                <a:cs typeface="Old Antic Bold" pitchFamily="2" charset="-78"/>
              </a:rPr>
              <a:t>Tachycardia</a:t>
            </a:r>
            <a:r>
              <a:rPr lang="en-US" sz="28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alus" pitchFamily="18" charset="-78"/>
                <a:cs typeface="Old Antic Bold" pitchFamily="2" charset="-78"/>
              </a:rPr>
              <a:t>:</a:t>
            </a:r>
            <a:r>
              <a:rPr lang="en-US" sz="28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alus" pitchFamily="18" charset="-78"/>
                <a:cs typeface="Old Antic Bold" pitchFamily="2" charset="-78"/>
              </a:rPr>
              <a:t> increase pulse rate more than normal range (100-180 b\m) </a:t>
            </a:r>
          </a:p>
          <a:p>
            <a:pPr marL="0" indent="0" algn="just">
              <a:buNone/>
            </a:pPr>
            <a:r>
              <a:rPr lang="en-US" sz="28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alus" pitchFamily="18" charset="-78"/>
                <a:cs typeface="Old Antic Bold" pitchFamily="2" charset="-78"/>
              </a:rPr>
              <a:t>Bradycardia:</a:t>
            </a:r>
            <a:r>
              <a:rPr lang="en-US" sz="28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alus" pitchFamily="18" charset="-78"/>
                <a:cs typeface="Old Antic Bold" pitchFamily="2" charset="-78"/>
              </a:rPr>
              <a:t> decrease pulse rate less than normal range (less 60 b\m). </a:t>
            </a:r>
          </a:p>
          <a:p>
            <a:pPr marL="0" indent="0" algn="just">
              <a:buNone/>
            </a:pPr>
            <a:r>
              <a:rPr lang="en-US" sz="28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alus" pitchFamily="18" charset="-78"/>
                <a:cs typeface="Old Antic Bold" pitchFamily="2" charset="-78"/>
              </a:rPr>
              <a:t>Absent pulse : </a:t>
            </a:r>
            <a:r>
              <a:rPr lang="en-US" sz="2800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alus" pitchFamily="18" charset="-78"/>
                <a:cs typeface="Old Antic Bold" pitchFamily="2" charset="-78"/>
              </a:rPr>
              <a:t>no pulse is felt despite extreme pressure. </a:t>
            </a:r>
          </a:p>
          <a:p>
            <a:pPr marL="0" indent="0" algn="just">
              <a:buNone/>
            </a:pPr>
            <a:r>
              <a:rPr lang="en-US" sz="28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alus" pitchFamily="18" charset="-78"/>
                <a:cs typeface="Old Antic Bold" pitchFamily="2" charset="-78"/>
              </a:rPr>
              <a:t>Thready pulse:</a:t>
            </a:r>
            <a:r>
              <a:rPr lang="en-US" sz="2800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alus" pitchFamily="18" charset="-78"/>
                <a:cs typeface="Old Antic Bold" pitchFamily="2" charset="-78"/>
              </a:rPr>
              <a:t> pulse is not easily felt but slight pressure causes it to disappear. </a:t>
            </a:r>
          </a:p>
          <a:p>
            <a:pPr marL="0" indent="0" algn="just">
              <a:buNone/>
            </a:pPr>
            <a:r>
              <a:rPr lang="en-US" sz="28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alus" pitchFamily="18" charset="-78"/>
                <a:cs typeface="Old Antic Bold" pitchFamily="2" charset="-78"/>
              </a:rPr>
              <a:t>Weak </a:t>
            </a:r>
            <a:r>
              <a:rPr lang="en-US" sz="28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alus" pitchFamily="18" charset="-78"/>
                <a:cs typeface="Old Antic Bold" pitchFamily="2" charset="-78"/>
              </a:rPr>
              <a:t>pulse: </a:t>
            </a:r>
            <a:r>
              <a:rPr lang="en-US" sz="28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alus" pitchFamily="18" charset="-78"/>
                <a:cs typeface="Old Antic Bold" pitchFamily="2" charset="-78"/>
              </a:rPr>
              <a:t>stronger than thread appear with light pressure  </a:t>
            </a:r>
          </a:p>
          <a:p>
            <a:pPr marL="0" indent="0" algn="just">
              <a:buNone/>
            </a:pPr>
            <a:r>
              <a:rPr lang="en-US" sz="28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alus" pitchFamily="18" charset="-78"/>
                <a:cs typeface="Old Antic Bold" pitchFamily="2" charset="-78"/>
              </a:rPr>
              <a:t>Bounding pulse: </a:t>
            </a:r>
            <a:r>
              <a:rPr lang="en-US" sz="28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alus" pitchFamily="18" charset="-78"/>
                <a:cs typeface="Old Antic Bold" pitchFamily="2" charset="-78"/>
              </a:rPr>
              <a:t>strong pulse felt with moderate pressure. </a:t>
            </a:r>
          </a:p>
          <a:p>
            <a:pPr marL="0" indent="0" algn="just">
              <a:buNone/>
            </a:pPr>
            <a:r>
              <a:rPr lang="en-US" sz="28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alus" pitchFamily="18" charset="-78"/>
                <a:cs typeface="Old Antic Bold" pitchFamily="2" charset="-78"/>
              </a:rPr>
              <a:t>Pulse deficit: </a:t>
            </a:r>
            <a:r>
              <a:rPr lang="en-US" sz="28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alus" pitchFamily="18" charset="-78"/>
                <a:cs typeface="Old Antic Bold" pitchFamily="2" charset="-78"/>
              </a:rPr>
              <a:t>differences between apical and radial pulse rate. </a:t>
            </a:r>
          </a:p>
        </p:txBody>
      </p:sp>
    </p:spTree>
    <p:extLst>
      <p:ext uri="{BB962C8B-B14F-4D97-AF65-F5344CB8AC3E}">
        <p14:creationId xmlns:p14="http://schemas.microsoft.com/office/powerpoint/2010/main" val="14665278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>
              <a:spcBef>
                <a:spcPct val="20000"/>
              </a:spcBef>
              <a:buClr>
                <a:schemeClr val="accent1"/>
              </a:buClr>
              <a:buSzPct val="85000"/>
            </a:pPr>
            <a:r>
              <a:rPr lang="en-US" sz="40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alus" pitchFamily="18" charset="-78"/>
                <a:ea typeface="+mn-ea"/>
                <a:cs typeface="Old Antic Bold" pitchFamily="2" charset="-78"/>
              </a:rPr>
              <a:t>Vital Signs</a:t>
            </a:r>
            <a:endParaRPr lang="en-US" sz="3600" b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ndalus" pitchFamily="18" charset="-78"/>
              <a:ea typeface="+mn-ea"/>
              <a:cs typeface="Old Antic Bold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sz="36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alus" pitchFamily="18" charset="-78"/>
                <a:cs typeface="Old Antic Bold" pitchFamily="2" charset="-78"/>
              </a:rPr>
              <a:t>The taking of vital signs” refers to measurement of the client’s </a:t>
            </a:r>
            <a:r>
              <a:rPr lang="en-US" sz="36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alus" pitchFamily="18" charset="-78"/>
                <a:cs typeface="Old Antic Bold" pitchFamily="2" charset="-78"/>
              </a:rPr>
              <a:t>body temperature</a:t>
            </a:r>
            <a:r>
              <a:rPr lang="en-US" sz="36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alus" pitchFamily="18" charset="-78"/>
                <a:cs typeface="Old Antic Bold" pitchFamily="2" charset="-78"/>
              </a:rPr>
              <a:t> (</a:t>
            </a:r>
            <a:r>
              <a:rPr lang="en-US" sz="36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alus" pitchFamily="18" charset="-78"/>
                <a:cs typeface="Old Antic Bold" pitchFamily="2" charset="-78"/>
              </a:rPr>
              <a:t>T</a:t>
            </a:r>
            <a:r>
              <a:rPr lang="en-US" sz="36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alus" pitchFamily="18" charset="-78"/>
                <a:cs typeface="Old Antic Bold" pitchFamily="2" charset="-78"/>
              </a:rPr>
              <a:t>), </a:t>
            </a:r>
            <a:r>
              <a:rPr lang="en-US" sz="36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alus" pitchFamily="18" charset="-78"/>
                <a:cs typeface="Old Antic Bold" pitchFamily="2" charset="-78"/>
              </a:rPr>
              <a:t>pulse</a:t>
            </a:r>
            <a:r>
              <a:rPr lang="en-US" sz="36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alus" pitchFamily="18" charset="-78"/>
                <a:cs typeface="Old Antic Bold" pitchFamily="2" charset="-78"/>
              </a:rPr>
              <a:t> (</a:t>
            </a:r>
            <a:r>
              <a:rPr lang="en-US" sz="36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alus" pitchFamily="18" charset="-78"/>
                <a:cs typeface="Old Antic Bold" pitchFamily="2" charset="-78"/>
              </a:rPr>
              <a:t>P</a:t>
            </a:r>
            <a:r>
              <a:rPr lang="en-US" sz="36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alus" pitchFamily="18" charset="-78"/>
                <a:cs typeface="Old Antic Bold" pitchFamily="2" charset="-78"/>
              </a:rPr>
              <a:t>) and </a:t>
            </a:r>
            <a:r>
              <a:rPr lang="en-US" sz="36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alus" pitchFamily="18" charset="-78"/>
                <a:cs typeface="Old Antic Bold" pitchFamily="2" charset="-78"/>
              </a:rPr>
              <a:t>respiratory </a:t>
            </a:r>
            <a:r>
              <a:rPr lang="en-US" sz="36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alus" pitchFamily="18" charset="-78"/>
                <a:cs typeface="Old Antic Bold" pitchFamily="2" charset="-78"/>
              </a:rPr>
              <a:t>rates </a:t>
            </a:r>
            <a:r>
              <a:rPr lang="en-US" sz="3600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alus" pitchFamily="18" charset="-78"/>
                <a:cs typeface="Old Antic Bold" pitchFamily="2" charset="-78"/>
              </a:rPr>
              <a:t>(</a:t>
            </a:r>
            <a:r>
              <a:rPr lang="en-US" sz="36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alus" pitchFamily="18" charset="-78"/>
                <a:cs typeface="Old Antic Bold" pitchFamily="2" charset="-78"/>
              </a:rPr>
              <a:t>R</a:t>
            </a:r>
            <a:r>
              <a:rPr lang="en-US" sz="36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alus" pitchFamily="18" charset="-78"/>
                <a:cs typeface="Old Antic Bold" pitchFamily="2" charset="-78"/>
              </a:rPr>
              <a:t>) , and </a:t>
            </a:r>
            <a:r>
              <a:rPr lang="en-US" sz="36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alus" pitchFamily="18" charset="-78"/>
                <a:cs typeface="Old Antic Bold" pitchFamily="2" charset="-78"/>
              </a:rPr>
              <a:t>blood pressure </a:t>
            </a:r>
            <a:r>
              <a:rPr lang="en-US" sz="36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alus" pitchFamily="18" charset="-78"/>
                <a:cs typeface="Old Antic Bold" pitchFamily="2" charset="-78"/>
              </a:rPr>
              <a:t>(</a:t>
            </a:r>
            <a:r>
              <a:rPr lang="en-US" sz="36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alus" pitchFamily="18" charset="-78"/>
                <a:cs typeface="Old Antic Bold" pitchFamily="2" charset="-78"/>
              </a:rPr>
              <a:t>BP</a:t>
            </a:r>
            <a:r>
              <a:rPr lang="en-US" sz="36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alus" pitchFamily="18" charset="-78"/>
                <a:cs typeface="Old Antic Bold" pitchFamily="2" charset="-78"/>
              </a:rPr>
              <a:t>). vital signs are taken whenever the </a:t>
            </a:r>
            <a:r>
              <a:rPr lang="en-US" sz="3600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alus" pitchFamily="18" charset="-78"/>
                <a:cs typeface="Old Antic Bold" pitchFamily="2" charset="-78"/>
              </a:rPr>
              <a:t>patient </a:t>
            </a:r>
            <a:r>
              <a:rPr lang="en-US" sz="36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alus" pitchFamily="18" charset="-78"/>
                <a:cs typeface="Old Antic Bold" pitchFamily="2" charset="-78"/>
              </a:rPr>
              <a:t>is admitted to a health care facility or service, </a:t>
            </a:r>
            <a:r>
              <a:rPr lang="en-US" sz="3600" u="sng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alus" pitchFamily="18" charset="-78"/>
                <a:cs typeface="Old Antic Bold" pitchFamily="2" charset="-78"/>
              </a:rPr>
              <a:t>for example</a:t>
            </a:r>
            <a:r>
              <a:rPr lang="en-US" sz="36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alus" pitchFamily="18" charset="-78"/>
                <a:cs typeface="Old Antic Bold" pitchFamily="2" charset="-78"/>
              </a:rPr>
              <a:t>, home health care, clinic, or other ambulatory setting, and on a routine basis in the hospital. 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112141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>
              <a:spcBef>
                <a:spcPct val="20000"/>
              </a:spcBef>
              <a:buClr>
                <a:schemeClr val="accent1"/>
              </a:buClr>
              <a:buSzPct val="85000"/>
            </a:pPr>
            <a:r>
              <a:rPr lang="en-US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alus" pitchFamily="18" charset="-78"/>
                <a:ea typeface="+mn-ea"/>
                <a:cs typeface="Old Antic Bold" pitchFamily="2" charset="-78"/>
              </a:rPr>
              <a:t>Sites of pulse points: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02336" y="1222247"/>
            <a:ext cx="11338560" cy="5284569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en-US" sz="3200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alus" pitchFamily="18" charset="-78"/>
                <a:cs typeface="Old Antic Bold" pitchFamily="2" charset="-78"/>
              </a:rPr>
              <a:t>1.Temporal</a:t>
            </a:r>
            <a:r>
              <a:rPr lang="en-US" sz="32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alus" pitchFamily="18" charset="-78"/>
                <a:cs typeface="Old Antic Bold" pitchFamily="2" charset="-78"/>
              </a:rPr>
              <a:t>. </a:t>
            </a:r>
          </a:p>
          <a:p>
            <a:pPr marL="0" indent="0" algn="just">
              <a:buNone/>
            </a:pPr>
            <a:r>
              <a:rPr lang="en-US" sz="3200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alus" pitchFamily="18" charset="-78"/>
                <a:cs typeface="Old Antic Bold" pitchFamily="2" charset="-78"/>
              </a:rPr>
              <a:t>2.Carotid</a:t>
            </a:r>
            <a:r>
              <a:rPr lang="en-US" sz="32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alus" pitchFamily="18" charset="-78"/>
                <a:cs typeface="Old Antic Bold" pitchFamily="2" charset="-78"/>
              </a:rPr>
              <a:t>. </a:t>
            </a:r>
          </a:p>
          <a:p>
            <a:pPr marL="0" indent="0" algn="just">
              <a:buNone/>
            </a:pPr>
            <a:r>
              <a:rPr lang="en-US" sz="3200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alus" pitchFamily="18" charset="-78"/>
                <a:cs typeface="Old Antic Bold" pitchFamily="2" charset="-78"/>
              </a:rPr>
              <a:t>3.Apical</a:t>
            </a:r>
            <a:r>
              <a:rPr lang="en-US" sz="32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alus" pitchFamily="18" charset="-78"/>
                <a:cs typeface="Old Antic Bold" pitchFamily="2" charset="-78"/>
              </a:rPr>
              <a:t>. </a:t>
            </a:r>
          </a:p>
          <a:p>
            <a:pPr marL="0" indent="0" algn="just">
              <a:buNone/>
            </a:pPr>
            <a:r>
              <a:rPr lang="en-US" sz="3200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alus" pitchFamily="18" charset="-78"/>
                <a:cs typeface="Old Antic Bold" pitchFamily="2" charset="-78"/>
              </a:rPr>
              <a:t>4.Brachial</a:t>
            </a:r>
            <a:r>
              <a:rPr lang="en-US" sz="32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alus" pitchFamily="18" charset="-78"/>
                <a:cs typeface="Old Antic Bold" pitchFamily="2" charset="-78"/>
              </a:rPr>
              <a:t>. </a:t>
            </a:r>
          </a:p>
          <a:p>
            <a:pPr marL="0" indent="0" algn="just">
              <a:buNone/>
            </a:pPr>
            <a:r>
              <a:rPr lang="en-US" sz="3200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alus" pitchFamily="18" charset="-78"/>
                <a:cs typeface="Old Antic Bold" pitchFamily="2" charset="-78"/>
              </a:rPr>
              <a:t>5.Radial</a:t>
            </a:r>
            <a:r>
              <a:rPr lang="en-US" sz="32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alus" pitchFamily="18" charset="-78"/>
                <a:cs typeface="Old Antic Bold" pitchFamily="2" charset="-78"/>
              </a:rPr>
              <a:t>. </a:t>
            </a:r>
          </a:p>
          <a:p>
            <a:pPr marL="0" indent="0" algn="just">
              <a:buNone/>
            </a:pPr>
            <a:r>
              <a:rPr lang="en-US" sz="3200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alus" pitchFamily="18" charset="-78"/>
                <a:cs typeface="Old Antic Bold" pitchFamily="2" charset="-78"/>
              </a:rPr>
              <a:t>6.Femoral</a:t>
            </a:r>
            <a:r>
              <a:rPr lang="en-US" sz="32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alus" pitchFamily="18" charset="-78"/>
                <a:cs typeface="Old Antic Bold" pitchFamily="2" charset="-78"/>
              </a:rPr>
              <a:t>. </a:t>
            </a:r>
          </a:p>
          <a:p>
            <a:pPr marL="0" indent="0" algn="just">
              <a:buNone/>
            </a:pPr>
            <a:r>
              <a:rPr lang="en-US" sz="3200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alus" pitchFamily="18" charset="-78"/>
                <a:cs typeface="Old Antic Bold" pitchFamily="2" charset="-78"/>
              </a:rPr>
              <a:t>7.Popliteal</a:t>
            </a:r>
            <a:r>
              <a:rPr lang="en-US" sz="32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alus" pitchFamily="18" charset="-78"/>
                <a:cs typeface="Old Antic Bold" pitchFamily="2" charset="-78"/>
              </a:rPr>
              <a:t>. </a:t>
            </a:r>
          </a:p>
          <a:p>
            <a:pPr marL="0" indent="0" algn="just">
              <a:buNone/>
            </a:pPr>
            <a:r>
              <a:rPr lang="en-US" sz="3200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alus" pitchFamily="18" charset="-78"/>
                <a:cs typeface="Old Antic Bold" pitchFamily="2" charset="-78"/>
              </a:rPr>
              <a:t>8.Posterior </a:t>
            </a:r>
            <a:r>
              <a:rPr lang="en-US" sz="3200" dirty="0" err="1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alus" pitchFamily="18" charset="-78"/>
                <a:cs typeface="Old Antic Bold" pitchFamily="2" charset="-78"/>
              </a:rPr>
              <a:t>tepia</a:t>
            </a:r>
            <a:endParaRPr lang="en-US" sz="3200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ndalus" pitchFamily="18" charset="-78"/>
              <a:cs typeface="Old Antic Bold" pitchFamily="2" charset="-78"/>
            </a:endParaRPr>
          </a:p>
          <a:p>
            <a:pPr marL="0" indent="0" algn="just">
              <a:buNone/>
            </a:pPr>
            <a:r>
              <a:rPr lang="en-US" sz="3200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alus" pitchFamily="18" charset="-78"/>
                <a:cs typeface="Old Antic Bold" pitchFamily="2" charset="-78"/>
              </a:rPr>
              <a:t>9.Dorsalis </a:t>
            </a:r>
            <a:r>
              <a:rPr lang="en-US" sz="32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alus" pitchFamily="18" charset="-78"/>
                <a:cs typeface="Old Antic Bold" pitchFamily="2" charset="-78"/>
              </a:rPr>
              <a:t>Pedi's.</a:t>
            </a:r>
          </a:p>
          <a:p>
            <a:pPr marL="0" indent="0" algn="just">
              <a:buNone/>
            </a:pPr>
            <a:endParaRPr lang="en-US" sz="3200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ndalus" pitchFamily="18" charset="-78"/>
              <a:cs typeface="Old Antic Bold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6448751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>
              <a:spcBef>
                <a:spcPct val="20000"/>
              </a:spcBef>
              <a:buClr>
                <a:schemeClr val="accent1"/>
              </a:buClr>
              <a:buSzPct val="85000"/>
            </a:pPr>
            <a:r>
              <a:rPr lang="en-US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alus" pitchFamily="18" charset="-78"/>
                <a:ea typeface="+mn-ea"/>
                <a:cs typeface="Old Antic Bold" pitchFamily="2" charset="-78"/>
              </a:rPr>
              <a:t>Site of Taking Pulse</a:t>
            </a:r>
            <a:endParaRPr lang="ar-IQ" sz="36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ndalus" pitchFamily="18" charset="-78"/>
              <a:ea typeface="+mn-ea"/>
              <a:cs typeface="Old Antic Bold" pitchFamily="2" charset="-78"/>
            </a:endParaRPr>
          </a:p>
        </p:txBody>
      </p:sp>
      <p:pic>
        <p:nvPicPr>
          <p:cNvPr id="4" name="عنصر نائب للمحتوى 3"/>
          <p:cNvPicPr>
            <a:picLocks noGrp="1" noChangeAspect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4382" y="1537252"/>
            <a:ext cx="4877153" cy="5320748"/>
          </a:xfrm>
        </p:spPr>
      </p:pic>
      <p:pic>
        <p:nvPicPr>
          <p:cNvPr id="5" name="صورة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112" t="5405" r="19391"/>
          <a:stretch/>
        </p:blipFill>
        <p:spPr>
          <a:xfrm>
            <a:off x="402336" y="1444486"/>
            <a:ext cx="4898533" cy="52611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446689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/>
          <p:cNvPicPr>
            <a:picLocks noGrp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402337" y="1623100"/>
            <a:ext cx="5375612" cy="3446145"/>
          </a:xfrm>
          <a:prstGeom prst="rect">
            <a:avLst/>
          </a:prstGeom>
        </p:spPr>
      </p:pic>
      <p:pic>
        <p:nvPicPr>
          <p:cNvPr id="5" name="Picture 7"/>
          <p:cNvPicPr/>
          <p:nvPr/>
        </p:nvPicPr>
        <p:blipFill>
          <a:blip r:embed="rId3"/>
          <a:stretch>
            <a:fillRect/>
          </a:stretch>
        </p:blipFill>
        <p:spPr>
          <a:xfrm>
            <a:off x="6559827" y="1623101"/>
            <a:ext cx="5378444" cy="3446145"/>
          </a:xfrm>
          <a:prstGeom prst="rect">
            <a:avLst/>
          </a:prstGeom>
        </p:spPr>
      </p:pic>
      <p:sp>
        <p:nvSpPr>
          <p:cNvPr id="6" name="عنوان 1"/>
          <p:cNvSpPr txBox="1">
            <a:spLocks/>
          </p:cNvSpPr>
          <p:nvPr/>
        </p:nvSpPr>
        <p:spPr>
          <a:xfrm>
            <a:off x="289693" y="5266432"/>
            <a:ext cx="5819559" cy="876721"/>
          </a:xfrm>
          <a:prstGeom prst="rect">
            <a:avLst/>
          </a:prstGeom>
        </p:spPr>
        <p:txBody>
          <a:bodyPr vert="horz" anchor="b">
            <a:noAutofit/>
          </a:bodyPr>
          <a:lstStyle>
            <a:lvl1pPr algn="ctr" rtl="0" eaLnBrk="1" latinLnBrk="0" hangingPunct="1">
              <a:spcBef>
                <a:spcPct val="0"/>
              </a:spcBef>
              <a:buNone/>
              <a:defRPr kumimoji="0" sz="3300" kern="1200">
                <a:solidFill>
                  <a:schemeClr val="accent3">
                    <a:shade val="7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2400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alus" pitchFamily="18" charset="-78"/>
                <a:ea typeface="+mn-ea"/>
                <a:cs typeface="Old Antic Bold" pitchFamily="2" charset="-78"/>
              </a:rPr>
              <a:t>Place index and middle finger on inner aspect of client’s wrist over the radial artery.</a:t>
            </a:r>
            <a:endParaRPr lang="ar-IQ" sz="2400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ndalus" pitchFamily="18" charset="-78"/>
              <a:ea typeface="+mn-ea"/>
              <a:cs typeface="Old Antic Bold" pitchFamily="2" charset="-78"/>
            </a:endParaRPr>
          </a:p>
        </p:txBody>
      </p:sp>
      <p:sp>
        <p:nvSpPr>
          <p:cNvPr id="7" name="عنوان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8" name="عنوان 1"/>
          <p:cNvSpPr txBox="1">
            <a:spLocks/>
          </p:cNvSpPr>
          <p:nvPr/>
        </p:nvSpPr>
        <p:spPr>
          <a:xfrm>
            <a:off x="7281101" y="5373491"/>
            <a:ext cx="3935896" cy="443677"/>
          </a:xfrm>
          <a:prstGeom prst="rect">
            <a:avLst/>
          </a:prstGeom>
        </p:spPr>
        <p:txBody>
          <a:bodyPr vert="horz" anchor="b">
            <a:noAutofit/>
          </a:bodyPr>
          <a:lstStyle>
            <a:lvl1pPr algn="ctr" rtl="0" eaLnBrk="1" latinLnBrk="0" hangingPunct="1">
              <a:spcBef>
                <a:spcPct val="0"/>
              </a:spcBef>
              <a:buNone/>
              <a:defRPr kumimoji="0" sz="3300" kern="1200">
                <a:solidFill>
                  <a:schemeClr val="accent3">
                    <a:shade val="7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24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alus" pitchFamily="18" charset="-78"/>
                <a:ea typeface="+mn-ea"/>
                <a:cs typeface="Old Antic Bold" pitchFamily="2" charset="-78"/>
              </a:rPr>
              <a:t>Palpating the Apical Pulse.</a:t>
            </a:r>
            <a:endParaRPr lang="ar-IQ" sz="2400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ndalus" pitchFamily="18" charset="-78"/>
              <a:ea typeface="+mn-ea"/>
              <a:cs typeface="Old Antic Bold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66866261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>
              <a:spcBef>
                <a:spcPct val="20000"/>
              </a:spcBef>
              <a:buClr>
                <a:schemeClr val="accent1"/>
              </a:buClr>
              <a:buSzPct val="85000"/>
            </a:pPr>
            <a:r>
              <a:rPr lang="en-US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alus" pitchFamily="18" charset="-78"/>
                <a:ea typeface="+mn-ea"/>
                <a:cs typeface="Old Antic Bold" pitchFamily="2" charset="-78"/>
              </a:rPr>
              <a:t> Normal age-related variations in resting pulse </a:t>
            </a:r>
          </a:p>
        </p:txBody>
      </p:sp>
      <p:graphicFrame>
        <p:nvGraphicFramePr>
          <p:cNvPr id="4" name="عنصر نائب للمحتوى 3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3424254567"/>
              </p:ext>
            </p:extLst>
          </p:nvPr>
        </p:nvGraphicFramePr>
        <p:xfrm>
          <a:off x="622852" y="1701749"/>
          <a:ext cx="11158683" cy="4486656"/>
        </p:xfrm>
        <a:graphic>
          <a:graphicData uri="http://schemas.openxmlformats.org/drawingml/2006/table">
            <a:tbl>
              <a:tblPr firstRow="1" firstCol="1" bandRow="1"/>
              <a:tblGrid>
                <a:gridCol w="3719561">
                  <a:extLst>
                    <a:ext uri="{9D8B030D-6E8A-4147-A177-3AD203B41FA5}">
                      <a16:colId xmlns:a16="http://schemas.microsoft.com/office/drawing/2014/main" val="919823213"/>
                    </a:ext>
                  </a:extLst>
                </a:gridCol>
                <a:gridCol w="3719561">
                  <a:extLst>
                    <a:ext uri="{9D8B030D-6E8A-4147-A177-3AD203B41FA5}">
                      <a16:colId xmlns:a16="http://schemas.microsoft.com/office/drawing/2014/main" val="3234351353"/>
                    </a:ext>
                  </a:extLst>
                </a:gridCol>
                <a:gridCol w="3719561">
                  <a:extLst>
                    <a:ext uri="{9D8B030D-6E8A-4147-A177-3AD203B41FA5}">
                      <a16:colId xmlns:a16="http://schemas.microsoft.com/office/drawing/2014/main" val="3396600558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kumimoji="0" lang="en-US" sz="3200" kern="1200" dirty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ndalus" pitchFamily="18" charset="-78"/>
                          <a:ea typeface="+mn-ea"/>
                          <a:cs typeface="Old Antic Bold" pitchFamily="2" charset="-78"/>
                        </a:rPr>
                        <a:t>Age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kumimoji="0" lang="en-US" sz="3200" kern="1200" dirty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ndalus" pitchFamily="18" charset="-78"/>
                          <a:ea typeface="+mn-ea"/>
                          <a:cs typeface="Old Antic Bold" pitchFamily="2" charset="-78"/>
                        </a:rPr>
                        <a:t>Normal Range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kumimoji="0" lang="en-US" sz="3200" kern="1200" dirty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ndalus" pitchFamily="18" charset="-78"/>
                          <a:ea typeface="+mn-ea"/>
                          <a:cs typeface="Old Antic Bold" pitchFamily="2" charset="-78"/>
                        </a:rPr>
                        <a:t>Average Rate/Minute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369900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kumimoji="0" lang="en-US" sz="3200" kern="1200" dirty="0">
                          <a:solidFill>
                            <a:prstClr val="black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ndalus" pitchFamily="18" charset="-78"/>
                          <a:ea typeface="+mn-ea"/>
                          <a:cs typeface="Old Antic Bold" pitchFamily="2" charset="-78"/>
                        </a:rPr>
                        <a:t>Newborn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kumimoji="0" lang="en-US" sz="3200" kern="1200" dirty="0">
                          <a:solidFill>
                            <a:prstClr val="black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ndalus" pitchFamily="18" charset="-78"/>
                          <a:ea typeface="+mn-ea"/>
                          <a:cs typeface="Old Antic Bold" pitchFamily="2" charset="-78"/>
                        </a:rPr>
                        <a:t>100–170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kumimoji="0" lang="en-US" sz="3200" kern="1200">
                          <a:solidFill>
                            <a:prstClr val="black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ndalus" pitchFamily="18" charset="-78"/>
                          <a:ea typeface="+mn-ea"/>
                          <a:cs typeface="Old Antic Bold" pitchFamily="2" charset="-78"/>
                        </a:rPr>
                        <a:t>140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3175931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kumimoji="0" lang="en-US" sz="3200" kern="1200" dirty="0">
                          <a:solidFill>
                            <a:prstClr val="black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ndalus" pitchFamily="18" charset="-78"/>
                          <a:ea typeface="+mn-ea"/>
                          <a:cs typeface="Old Antic Bold" pitchFamily="2" charset="-78"/>
                        </a:rPr>
                        <a:t>1 yr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kumimoji="0" lang="en-US" sz="3200" kern="1200" dirty="0">
                          <a:solidFill>
                            <a:prstClr val="black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ndalus" pitchFamily="18" charset="-78"/>
                          <a:ea typeface="+mn-ea"/>
                          <a:cs typeface="Old Antic Bold" pitchFamily="2" charset="-78"/>
                        </a:rPr>
                        <a:t>80–170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kumimoji="0" lang="en-US" sz="3200" kern="1200" dirty="0">
                          <a:solidFill>
                            <a:prstClr val="black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ndalus" pitchFamily="18" charset="-78"/>
                          <a:ea typeface="+mn-ea"/>
                          <a:cs typeface="Old Antic Bold" pitchFamily="2" charset="-78"/>
                        </a:rPr>
                        <a:t>120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8869763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kumimoji="0" lang="en-US" sz="3200" kern="1200" dirty="0">
                          <a:solidFill>
                            <a:prstClr val="black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ndalus" pitchFamily="18" charset="-78"/>
                          <a:ea typeface="+mn-ea"/>
                          <a:cs typeface="Old Antic Bold" pitchFamily="2" charset="-78"/>
                        </a:rPr>
                        <a:t>3 yr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kumimoji="0" lang="en-US" sz="3200" kern="1200" dirty="0">
                          <a:solidFill>
                            <a:prstClr val="black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ndalus" pitchFamily="18" charset="-78"/>
                          <a:ea typeface="+mn-ea"/>
                          <a:cs typeface="Old Antic Bold" pitchFamily="2" charset="-78"/>
                        </a:rPr>
                        <a:t>80–130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kumimoji="0" lang="en-US" sz="3200" kern="1200" dirty="0">
                          <a:solidFill>
                            <a:prstClr val="black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ndalus" pitchFamily="18" charset="-78"/>
                          <a:ea typeface="+mn-ea"/>
                          <a:cs typeface="Old Antic Bold" pitchFamily="2" charset="-78"/>
                        </a:rPr>
                        <a:t>110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3220011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kumimoji="0" lang="en-US" sz="3200" kern="1200" dirty="0">
                          <a:solidFill>
                            <a:prstClr val="black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ndalus" pitchFamily="18" charset="-78"/>
                          <a:ea typeface="+mn-ea"/>
                          <a:cs typeface="Old Antic Bold" pitchFamily="2" charset="-78"/>
                        </a:rPr>
                        <a:t>6 yr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kumimoji="0" lang="en-US" sz="3200" kern="1200" dirty="0">
                          <a:solidFill>
                            <a:prstClr val="black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ndalus" pitchFamily="18" charset="-78"/>
                          <a:ea typeface="+mn-ea"/>
                          <a:cs typeface="Old Antic Bold" pitchFamily="2" charset="-78"/>
                        </a:rPr>
                        <a:t>75–120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kumimoji="0" lang="en-US" sz="3200" kern="1200" dirty="0">
                          <a:solidFill>
                            <a:prstClr val="black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ndalus" pitchFamily="18" charset="-78"/>
                          <a:ea typeface="+mn-ea"/>
                          <a:cs typeface="Old Antic Bold" pitchFamily="2" charset="-78"/>
                        </a:rPr>
                        <a:t>100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3864412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kumimoji="0" lang="en-US" sz="3200" kern="1200" dirty="0">
                          <a:solidFill>
                            <a:prstClr val="black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ndalus" pitchFamily="18" charset="-78"/>
                          <a:ea typeface="+mn-ea"/>
                          <a:cs typeface="Old Antic Bold" pitchFamily="2" charset="-78"/>
                        </a:rPr>
                        <a:t>10 yr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kumimoji="0" lang="en-US" sz="3200" kern="1200" dirty="0">
                          <a:solidFill>
                            <a:prstClr val="black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ndalus" pitchFamily="18" charset="-78"/>
                          <a:ea typeface="+mn-ea"/>
                          <a:cs typeface="Old Antic Bold" pitchFamily="2" charset="-78"/>
                        </a:rPr>
                        <a:t>70–110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kumimoji="0" lang="en-US" sz="3200" kern="1200" dirty="0">
                          <a:solidFill>
                            <a:prstClr val="black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ndalus" pitchFamily="18" charset="-78"/>
                          <a:ea typeface="+mn-ea"/>
                          <a:cs typeface="Old Antic Bold" pitchFamily="2" charset="-78"/>
                        </a:rPr>
                        <a:t>90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3319963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kumimoji="0" lang="en-US" sz="3200" kern="1200" dirty="0">
                          <a:solidFill>
                            <a:prstClr val="black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ndalus" pitchFamily="18" charset="-78"/>
                          <a:ea typeface="+mn-ea"/>
                          <a:cs typeface="Old Antic Bold" pitchFamily="2" charset="-78"/>
                        </a:rPr>
                        <a:t>14 yr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kumimoji="0" lang="en-US" sz="3200" kern="1200">
                          <a:solidFill>
                            <a:prstClr val="black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ndalus" pitchFamily="18" charset="-78"/>
                          <a:ea typeface="+mn-ea"/>
                          <a:cs typeface="Old Antic Bold" pitchFamily="2" charset="-78"/>
                        </a:rPr>
                        <a:t>60–110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kumimoji="0" lang="en-US" sz="3200" kern="1200" dirty="0">
                          <a:solidFill>
                            <a:prstClr val="black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ndalus" pitchFamily="18" charset="-78"/>
                          <a:ea typeface="+mn-ea"/>
                          <a:cs typeface="Old Antic Bold" pitchFamily="2" charset="-78"/>
                        </a:rPr>
                        <a:t>90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0864761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kumimoji="0" lang="en-US" sz="3200" kern="1200">
                          <a:solidFill>
                            <a:prstClr val="black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ndalus" pitchFamily="18" charset="-78"/>
                          <a:ea typeface="+mn-ea"/>
                          <a:cs typeface="Old Antic Bold" pitchFamily="2" charset="-78"/>
                        </a:rPr>
                        <a:t>Adult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kumimoji="0" lang="en-US" sz="3200" kern="1200">
                          <a:solidFill>
                            <a:prstClr val="black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ndalus" pitchFamily="18" charset="-78"/>
                          <a:ea typeface="+mn-ea"/>
                          <a:cs typeface="Old Antic Bold" pitchFamily="2" charset="-78"/>
                        </a:rPr>
                        <a:t>60–100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kumimoji="0" lang="en-US" sz="3200" kern="1200" dirty="0">
                          <a:solidFill>
                            <a:prstClr val="black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ndalus" pitchFamily="18" charset="-78"/>
                          <a:ea typeface="+mn-ea"/>
                          <a:cs typeface="Old Antic Bold" pitchFamily="2" charset="-78"/>
                        </a:rPr>
                        <a:t>80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5159629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612213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612" name="Picture 4" descr="normal_Garden%20Grow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9155" name="Text Box 5"/>
          <p:cNvSpPr txBox="1">
            <a:spLocks noChangeArrowheads="1"/>
          </p:cNvSpPr>
          <p:nvPr/>
        </p:nvSpPr>
        <p:spPr bwMode="auto">
          <a:xfrm>
            <a:off x="3146856" y="3196280"/>
            <a:ext cx="6418263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 b="1">
                <a:solidFill>
                  <a:schemeClr val="bg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1pPr>
            <a:lvl2pPr marL="742950" indent="-285750">
              <a:defRPr sz="3200" b="1">
                <a:solidFill>
                  <a:schemeClr val="bg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2pPr>
            <a:lvl3pPr marL="1143000" indent="-228600">
              <a:defRPr sz="3200" b="1">
                <a:solidFill>
                  <a:schemeClr val="bg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3pPr>
            <a:lvl4pPr marL="1600200" indent="-228600">
              <a:defRPr sz="3200" b="1">
                <a:solidFill>
                  <a:schemeClr val="bg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4pPr>
            <a:lvl5pPr marL="2057400" indent="-228600">
              <a:defRPr sz="3200" b="1">
                <a:solidFill>
                  <a:schemeClr val="bg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3200" b="1">
                <a:solidFill>
                  <a:schemeClr val="bg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3200" b="1">
                <a:solidFill>
                  <a:schemeClr val="bg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3200" b="1">
                <a:solidFill>
                  <a:schemeClr val="bg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3200" b="1">
                <a:solidFill>
                  <a:schemeClr val="bg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9pPr>
          </a:lstStyle>
          <a:p>
            <a:pPr algn="l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ar-IQ" sz="96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</a:rPr>
              <a:t>Thank You</a:t>
            </a:r>
          </a:p>
        </p:txBody>
      </p:sp>
    </p:spTree>
    <p:extLst>
      <p:ext uri="{BB962C8B-B14F-4D97-AF65-F5344CB8AC3E}">
        <p14:creationId xmlns:p14="http://schemas.microsoft.com/office/powerpoint/2010/main" val="3394970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86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>
              <a:spcBef>
                <a:spcPct val="20000"/>
              </a:spcBef>
              <a:buClr>
                <a:schemeClr val="accent1"/>
              </a:buClr>
              <a:buSzPct val="85000"/>
            </a:pPr>
            <a:r>
              <a:rPr lang="en-US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alus" pitchFamily="18" charset="-78"/>
                <a:ea typeface="+mn-ea"/>
                <a:cs typeface="Old Antic Bold" pitchFamily="2" charset="-78"/>
              </a:rPr>
              <a:t>Body Temperature (</a:t>
            </a:r>
            <a:r>
              <a:rPr lang="en-US" sz="36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alus" pitchFamily="18" charset="-78"/>
                <a:ea typeface="+mn-ea"/>
                <a:cs typeface="Old Antic Bold" pitchFamily="2" charset="-78"/>
              </a:rPr>
              <a:t>T</a:t>
            </a:r>
            <a:r>
              <a:rPr lang="en-US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alus" pitchFamily="18" charset="-78"/>
                <a:ea typeface="+mn-ea"/>
                <a:cs typeface="Old Antic Bold" pitchFamily="2" charset="-78"/>
              </a:rPr>
              <a:t>)</a:t>
            </a:r>
            <a:endParaRPr lang="en-US" sz="36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ndalus" pitchFamily="18" charset="-78"/>
              <a:ea typeface="+mn-ea"/>
              <a:cs typeface="Old Antic Bold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02336" y="1527048"/>
            <a:ext cx="11338560" cy="503439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sz="3600" u="sng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alus" pitchFamily="18" charset="-78"/>
                <a:cs typeface="Old Antic Bold" pitchFamily="2" charset="-78"/>
              </a:rPr>
              <a:t>Definition body </a:t>
            </a:r>
            <a:r>
              <a:rPr lang="en-US" sz="3600" u="sng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alus" pitchFamily="18" charset="-78"/>
                <a:cs typeface="Old Antic Bold" pitchFamily="2" charset="-78"/>
              </a:rPr>
              <a:t>Temperature:</a:t>
            </a:r>
            <a:endParaRPr lang="en-US" sz="3600" u="sng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ndalus" pitchFamily="18" charset="-78"/>
              <a:cs typeface="Old Antic Bold" pitchFamily="2" charset="-78"/>
            </a:endParaRPr>
          </a:p>
          <a:p>
            <a:pPr marL="0" indent="0" algn="just">
              <a:buNone/>
            </a:pPr>
            <a:r>
              <a:rPr lang="en-US" sz="36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alus" pitchFamily="18" charset="-78"/>
                <a:cs typeface="Old Antic Bold" pitchFamily="2" charset="-78"/>
              </a:rPr>
              <a:t>Is controlled by balancing metabolic heat production with heat loss. Most heat production comes from the deep tissue organs (brain, liver, and heart) and the skeletal muscles.</a:t>
            </a:r>
          </a:p>
          <a:p>
            <a:pPr marL="0" indent="0" algn="just">
              <a:buNone/>
            </a:pPr>
            <a:r>
              <a:rPr lang="en-US" sz="3600" u="sng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alus" pitchFamily="18" charset="-78"/>
                <a:cs typeface="Old Antic Bold" pitchFamily="2" charset="-78"/>
              </a:rPr>
              <a:t>Check temperature:</a:t>
            </a:r>
          </a:p>
          <a:p>
            <a:pPr marL="0" indent="0" algn="just">
              <a:buNone/>
            </a:pPr>
            <a:r>
              <a:rPr lang="en-US" sz="36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alus" pitchFamily="18" charset="-78"/>
                <a:cs typeface="Old Antic Bold" pitchFamily="2" charset="-78"/>
              </a:rPr>
              <a:t>1-Thermometer: glass (client’s bedside).</a:t>
            </a:r>
          </a:p>
          <a:p>
            <a:pPr marL="0" indent="0" algn="just">
              <a:buNone/>
            </a:pPr>
            <a:r>
              <a:rPr lang="en-US" sz="36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alus" pitchFamily="18" charset="-78"/>
                <a:cs typeface="Old Antic Bold" pitchFamily="2" charset="-78"/>
              </a:rPr>
              <a:t>2- Electronic and disposable protective sheath .</a:t>
            </a:r>
          </a:p>
          <a:p>
            <a:pPr marL="0" indent="0" algn="just">
              <a:buNone/>
            </a:pPr>
            <a:r>
              <a:rPr lang="en-US" sz="36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alus" pitchFamily="18" charset="-78"/>
                <a:cs typeface="Old Antic Bold" pitchFamily="2" charset="-78"/>
              </a:rPr>
              <a:t>3-Lubricant (rectal, glass thermometer).</a:t>
            </a:r>
          </a:p>
        </p:txBody>
      </p:sp>
    </p:spTree>
    <p:extLst>
      <p:ext uri="{BB962C8B-B14F-4D97-AF65-F5344CB8AC3E}">
        <p14:creationId xmlns:p14="http://schemas.microsoft.com/office/powerpoint/2010/main" val="41674509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>
              <a:spcBef>
                <a:spcPct val="20000"/>
              </a:spcBef>
              <a:buClr>
                <a:schemeClr val="accent1"/>
              </a:buClr>
              <a:buSzPct val="85000"/>
            </a:pPr>
            <a:r>
              <a:rPr lang="en-US" sz="40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alus" pitchFamily="18" charset="-78"/>
                <a:ea typeface="+mn-ea"/>
                <a:cs typeface="Old Antic Bold" pitchFamily="2" charset="-78"/>
              </a:rPr>
              <a:t>Physiology of body temperature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sz="3600" b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alus" pitchFamily="18" charset="-78"/>
                <a:cs typeface="Old Antic Bold" pitchFamily="2" charset="-78"/>
              </a:rPr>
              <a:t>Hypothalamus</a:t>
            </a:r>
            <a:r>
              <a:rPr lang="en-US" sz="3600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alus" pitchFamily="18" charset="-78"/>
                <a:cs typeface="Old Antic Bold" pitchFamily="2" charset="-78"/>
              </a:rPr>
              <a:t> </a:t>
            </a:r>
            <a:r>
              <a:rPr lang="en-US" sz="36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alus" pitchFamily="18" charset="-78"/>
                <a:cs typeface="Old Antic Bold" pitchFamily="2" charset="-78"/>
              </a:rPr>
              <a:t>is gland consider point of thermoregulatory center. </a:t>
            </a:r>
          </a:p>
          <a:p>
            <a:pPr algn="just">
              <a:buFont typeface="Wingdings" panose="05000000000000000000" pitchFamily="2" charset="2"/>
              <a:buChar char="q"/>
            </a:pPr>
            <a:r>
              <a:rPr lang="en-US" sz="3600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alus" pitchFamily="18" charset="-78"/>
                <a:cs typeface="Old Antic Bold" pitchFamily="2" charset="-78"/>
              </a:rPr>
              <a:t>anterior </a:t>
            </a:r>
            <a:r>
              <a:rPr lang="en-US" sz="36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alus" pitchFamily="18" charset="-78"/>
                <a:cs typeface="Old Antic Bold" pitchFamily="2" charset="-78"/>
              </a:rPr>
              <a:t>hypothalamus = response to heat </a:t>
            </a:r>
          </a:p>
          <a:p>
            <a:pPr algn="just">
              <a:buFont typeface="Wingdings" panose="05000000000000000000" pitchFamily="2" charset="2"/>
              <a:buChar char="q"/>
            </a:pPr>
            <a:r>
              <a:rPr lang="en-US" sz="3600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alus" pitchFamily="18" charset="-78"/>
                <a:cs typeface="Old Antic Bold" pitchFamily="2" charset="-78"/>
              </a:rPr>
              <a:t>posterior </a:t>
            </a:r>
            <a:r>
              <a:rPr lang="en-US" sz="36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alus" pitchFamily="18" charset="-78"/>
                <a:cs typeface="Old Antic Bold" pitchFamily="2" charset="-78"/>
              </a:rPr>
              <a:t>hypothalamus = response to cold </a:t>
            </a:r>
            <a:endParaRPr lang="en-US" sz="3600" dirty="0" smtClean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ndalus" pitchFamily="18" charset="-78"/>
              <a:cs typeface="Old Antic Bold" pitchFamily="2" charset="-78"/>
            </a:endParaRPr>
          </a:p>
          <a:p>
            <a:pPr marL="342900" lvl="0" indent="-342900">
              <a:lnSpc>
                <a:spcPct val="150000"/>
              </a:lnSpc>
              <a:spcAft>
                <a:spcPts val="0"/>
              </a:spcAft>
              <a:buFont typeface="+mj-lt"/>
              <a:buAutoNum type="arabicPeriod"/>
            </a:pPr>
            <a:endParaRPr lang="en-US" sz="28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buFont typeface="Wingdings" panose="05000000000000000000" pitchFamily="2" charset="2"/>
              <a:buChar char="q"/>
            </a:pPr>
            <a:endParaRPr lang="en-US" sz="3600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ndalus" pitchFamily="18" charset="-78"/>
              <a:cs typeface="Old Antic Bold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1699685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02336" y="1527048"/>
            <a:ext cx="11338560" cy="5034390"/>
          </a:xfrm>
        </p:spPr>
        <p:txBody>
          <a:bodyPr>
            <a:noAutofit/>
          </a:bodyPr>
          <a:lstStyle/>
          <a:p>
            <a:pPr marL="0" lvl="0" indent="0">
              <a:lnSpc>
                <a:spcPct val="150000"/>
              </a:lnSpc>
              <a:buClr>
                <a:srgbClr val="D16349"/>
              </a:buClr>
              <a:buNone/>
            </a:pPr>
            <a:r>
              <a:rPr lang="en-US" sz="2400" b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alus" pitchFamily="18" charset="-78"/>
                <a:cs typeface="Old Antic Bold" pitchFamily="2" charset="-78"/>
              </a:rPr>
              <a:t>1.Radiation</a:t>
            </a:r>
            <a:r>
              <a:rPr lang="en-US" sz="2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alus" pitchFamily="18" charset="-78"/>
                <a:cs typeface="Old Antic Bold" pitchFamily="2" charset="-78"/>
              </a:rPr>
              <a:t>:</a:t>
            </a:r>
            <a:r>
              <a:rPr lang="en-US" sz="24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alus" pitchFamily="18" charset="-78"/>
                <a:cs typeface="Old Antic Bold" pitchFamily="2" charset="-78"/>
              </a:rPr>
              <a:t> the diffusion of heat by electromagnetic waves. </a:t>
            </a:r>
          </a:p>
          <a:p>
            <a:pPr marL="685800" lvl="0">
              <a:lnSpc>
                <a:spcPct val="150000"/>
              </a:lnSpc>
              <a:buClr>
                <a:srgbClr val="D16349"/>
              </a:buClr>
            </a:pPr>
            <a:r>
              <a:rPr lang="en-US" sz="24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alus" pitchFamily="18" charset="-78"/>
                <a:cs typeface="Old Antic Bold" pitchFamily="2" charset="-78"/>
              </a:rPr>
              <a:t>Ex. Body gives off waves of heat from uncovered surfaces.</a:t>
            </a:r>
          </a:p>
          <a:p>
            <a:pPr marL="0" lvl="0" indent="0">
              <a:lnSpc>
                <a:spcPct val="150000"/>
              </a:lnSpc>
              <a:buClr>
                <a:srgbClr val="D16349"/>
              </a:buClr>
              <a:buNone/>
            </a:pPr>
            <a:r>
              <a:rPr lang="en-US" sz="2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alus" pitchFamily="18" charset="-78"/>
                <a:cs typeface="Old Antic Bold" pitchFamily="2" charset="-78"/>
              </a:rPr>
              <a:t>2</a:t>
            </a:r>
            <a:r>
              <a:rPr lang="en-US" sz="24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alus" pitchFamily="18" charset="-78"/>
                <a:cs typeface="Old Antic Bold" pitchFamily="2" charset="-78"/>
              </a:rPr>
              <a:t>. </a:t>
            </a:r>
            <a:r>
              <a:rPr lang="en-US" sz="2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alus" pitchFamily="18" charset="-78"/>
                <a:cs typeface="Old Antic Bold" pitchFamily="2" charset="-78"/>
              </a:rPr>
              <a:t>Convection: </a:t>
            </a:r>
            <a:r>
              <a:rPr lang="en-US" sz="24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alus" pitchFamily="18" charset="-78"/>
                <a:cs typeface="Old Antic Bold" pitchFamily="2" charset="-78"/>
              </a:rPr>
              <a:t>the diffusion of heat by motion between areas of un equal density. </a:t>
            </a:r>
          </a:p>
          <a:p>
            <a:pPr marL="685800">
              <a:lnSpc>
                <a:spcPct val="150000"/>
              </a:lnSpc>
              <a:buClr>
                <a:srgbClr val="D16349"/>
              </a:buClr>
            </a:pPr>
            <a:r>
              <a:rPr lang="en-US" sz="24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alus" pitchFamily="18" charset="-78"/>
                <a:cs typeface="Old Antic Bold" pitchFamily="2" charset="-78"/>
              </a:rPr>
              <a:t>Ex. Fan of cool air across the surface of warm body.</a:t>
            </a:r>
          </a:p>
          <a:p>
            <a:pPr marL="0" indent="0" algn="just">
              <a:buNone/>
            </a:pPr>
            <a:r>
              <a:rPr lang="en-US" sz="2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alus" pitchFamily="18" charset="-78"/>
                <a:cs typeface="Old Antic Bold" pitchFamily="2" charset="-78"/>
              </a:rPr>
              <a:t>3</a:t>
            </a:r>
            <a:r>
              <a:rPr lang="en-US" sz="24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alus" pitchFamily="18" charset="-78"/>
                <a:cs typeface="Old Antic Bold" pitchFamily="2" charset="-78"/>
              </a:rPr>
              <a:t>.</a:t>
            </a:r>
            <a:r>
              <a:rPr lang="en-US" sz="2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alus" pitchFamily="18" charset="-78"/>
                <a:cs typeface="Old Antic Bold" pitchFamily="2" charset="-78"/>
              </a:rPr>
              <a:t>Evaporation</a:t>
            </a:r>
            <a:r>
              <a:rPr lang="en-US" sz="24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alus" pitchFamily="18" charset="-78"/>
                <a:cs typeface="Old Antic Bold" pitchFamily="2" charset="-78"/>
              </a:rPr>
              <a:t>: conversion of the liquid to a vapor. </a:t>
            </a:r>
          </a:p>
          <a:p>
            <a:pPr algn="just"/>
            <a:r>
              <a:rPr lang="en-US" sz="2400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alus" pitchFamily="18" charset="-78"/>
                <a:cs typeface="Old Antic Bold" pitchFamily="2" charset="-78"/>
              </a:rPr>
              <a:t>     Ex</a:t>
            </a:r>
            <a:r>
              <a:rPr lang="en-US" sz="24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alus" pitchFamily="18" charset="-78"/>
                <a:cs typeface="Old Antic Bold" pitchFamily="2" charset="-78"/>
              </a:rPr>
              <a:t>. body fluid in form of in sensible loss it vaporize from skin. </a:t>
            </a:r>
          </a:p>
          <a:p>
            <a:pPr marL="0" indent="0" algn="just">
              <a:buNone/>
            </a:pPr>
            <a:r>
              <a:rPr lang="en-US" sz="2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alus" pitchFamily="18" charset="-78"/>
                <a:cs typeface="Old Antic Bold" pitchFamily="2" charset="-78"/>
              </a:rPr>
              <a:t>4.Direct contact</a:t>
            </a:r>
            <a:r>
              <a:rPr lang="en-US" sz="24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alus" pitchFamily="18" charset="-78"/>
                <a:cs typeface="Old Antic Bold" pitchFamily="2" charset="-78"/>
              </a:rPr>
              <a:t>: transfer of heat to another object during direct contact. </a:t>
            </a:r>
          </a:p>
          <a:p>
            <a:pPr algn="just"/>
            <a:r>
              <a:rPr lang="en-US" sz="2400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alus" pitchFamily="18" charset="-78"/>
                <a:cs typeface="Old Antic Bold" pitchFamily="2" charset="-78"/>
              </a:rPr>
              <a:t>     Ex</a:t>
            </a:r>
            <a:r>
              <a:rPr lang="en-US" sz="24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alus" pitchFamily="18" charset="-78"/>
                <a:cs typeface="Old Antic Bold" pitchFamily="2" charset="-78"/>
              </a:rPr>
              <a:t>. Body transfer heat to ice pack and causing ice melt.</a:t>
            </a:r>
          </a:p>
        </p:txBody>
      </p:sp>
      <p:sp>
        <p:nvSpPr>
          <p:cNvPr id="4" name="عنوان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sz="40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alus" pitchFamily="18" charset="-78"/>
                <a:ea typeface="+mn-ea"/>
                <a:cs typeface="Old Antic Bold" pitchFamily="2" charset="-78"/>
              </a:rPr>
              <a:t>Physical process of heat </a:t>
            </a:r>
            <a:r>
              <a:rPr lang="en-US" sz="40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alus" pitchFamily="18" charset="-78"/>
                <a:ea typeface="+mn-ea"/>
                <a:cs typeface="Old Antic Bold" pitchFamily="2" charset="-78"/>
              </a:rPr>
              <a:t>loss</a:t>
            </a:r>
            <a:endParaRPr lang="ar-IQ" sz="4000" b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ndalus" pitchFamily="18" charset="-78"/>
              <a:ea typeface="+mn-ea"/>
              <a:cs typeface="Old Antic Bold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4151867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02336" y="1527048"/>
            <a:ext cx="11338560" cy="5034390"/>
          </a:xfrm>
        </p:spPr>
        <p:txBody>
          <a:bodyPr>
            <a:noAutofit/>
          </a:bodyPr>
          <a:lstStyle/>
          <a:p>
            <a:pPr marL="0" lvl="0" indent="0">
              <a:lnSpc>
                <a:spcPct val="150000"/>
              </a:lnSpc>
              <a:buClr>
                <a:srgbClr val="D16349"/>
              </a:buClr>
              <a:buNone/>
            </a:pPr>
            <a:r>
              <a:rPr lang="en-US" sz="2400" b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alus" pitchFamily="18" charset="-78"/>
                <a:cs typeface="Old Antic Bold" pitchFamily="2" charset="-78"/>
              </a:rPr>
              <a:t>1.Age </a:t>
            </a:r>
            <a:endParaRPr lang="en-US" sz="2400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ndalus" pitchFamily="18" charset="-78"/>
              <a:cs typeface="Old Antic Bold" pitchFamily="2" charset="-78"/>
            </a:endParaRPr>
          </a:p>
          <a:p>
            <a:pPr marL="0" lvl="0" indent="0">
              <a:lnSpc>
                <a:spcPct val="150000"/>
              </a:lnSpc>
              <a:buClr>
                <a:srgbClr val="D16349"/>
              </a:buClr>
              <a:buNone/>
            </a:pPr>
            <a:r>
              <a:rPr lang="en-US" sz="24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alus" pitchFamily="18" charset="-78"/>
                <a:cs typeface="Old Antic Bold" pitchFamily="2" charset="-78"/>
              </a:rPr>
              <a:t>Newborn = Hypothermic stabilizing temperature within a small range, makes them susceptible to temperature variation especially hypothermia. </a:t>
            </a:r>
          </a:p>
          <a:p>
            <a:pPr marL="0" lvl="0" indent="0">
              <a:lnSpc>
                <a:spcPct val="150000"/>
              </a:lnSpc>
              <a:buClr>
                <a:srgbClr val="D16349"/>
              </a:buClr>
              <a:buNone/>
            </a:pPr>
            <a:r>
              <a:rPr lang="en-US" sz="24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alus" pitchFamily="18" charset="-78"/>
                <a:cs typeface="Old Antic Bold" pitchFamily="2" charset="-78"/>
              </a:rPr>
              <a:t>Children = have slightly higher normal temperature than adult 37C° until age 3 years.</a:t>
            </a:r>
          </a:p>
          <a:p>
            <a:pPr marL="0" lvl="0" indent="0">
              <a:lnSpc>
                <a:spcPct val="150000"/>
              </a:lnSpc>
              <a:buClr>
                <a:srgbClr val="D16349"/>
              </a:buClr>
              <a:buNone/>
            </a:pPr>
            <a:r>
              <a:rPr lang="en-US" sz="24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alus" pitchFamily="18" charset="-78"/>
                <a:cs typeface="Old Antic Bold" pitchFamily="2" charset="-78"/>
              </a:rPr>
              <a:t>Elderly = have decrease thermos regulation lower than normal 36C°. </a:t>
            </a:r>
          </a:p>
          <a:p>
            <a:pPr marL="0" lvl="0" indent="0">
              <a:lnSpc>
                <a:spcPct val="150000"/>
              </a:lnSpc>
              <a:buClr>
                <a:srgbClr val="D16349"/>
              </a:buClr>
              <a:buNone/>
            </a:pPr>
            <a:r>
              <a:rPr lang="en-US" sz="2400" b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alus" pitchFamily="18" charset="-78"/>
                <a:cs typeface="Old Antic Bold" pitchFamily="2" charset="-78"/>
              </a:rPr>
              <a:t>2.Gender </a:t>
            </a:r>
            <a:endParaRPr lang="en-US" sz="2400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ndalus" pitchFamily="18" charset="-78"/>
              <a:cs typeface="Old Antic Bold" pitchFamily="2" charset="-78"/>
            </a:endParaRPr>
          </a:p>
          <a:p>
            <a:pPr marL="0" lvl="0" indent="0">
              <a:lnSpc>
                <a:spcPct val="150000"/>
              </a:lnSpc>
              <a:buClr>
                <a:srgbClr val="D16349"/>
              </a:buClr>
              <a:buNone/>
            </a:pPr>
            <a:r>
              <a:rPr lang="en-US" sz="24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alus" pitchFamily="18" charset="-78"/>
                <a:cs typeface="Old Antic Bold" pitchFamily="2" charset="-78"/>
              </a:rPr>
              <a:t>Women have increase in body temperature more than men because hormonal changes</a:t>
            </a:r>
          </a:p>
        </p:txBody>
      </p:sp>
      <p:sp>
        <p:nvSpPr>
          <p:cNvPr id="4" name="عنوان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sz="40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alus" pitchFamily="18" charset="-78"/>
                <a:ea typeface="+mn-ea"/>
                <a:cs typeface="Old Antic Bold" pitchFamily="2" charset="-78"/>
              </a:rPr>
              <a:t>Factors </a:t>
            </a:r>
            <a:r>
              <a:rPr lang="en-US" sz="40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alus" pitchFamily="18" charset="-78"/>
                <a:ea typeface="+mn-ea"/>
                <a:cs typeface="Old Antic Bold" pitchFamily="2" charset="-78"/>
              </a:rPr>
              <a:t>can influence the normal temperature </a:t>
            </a:r>
            <a:endParaRPr lang="ar-IQ" sz="4000" b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ndalus" pitchFamily="18" charset="-78"/>
              <a:ea typeface="+mn-ea"/>
              <a:cs typeface="Old Antic Bold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3750381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02336" y="1527048"/>
            <a:ext cx="11338560" cy="5034390"/>
          </a:xfrm>
        </p:spPr>
        <p:txBody>
          <a:bodyPr>
            <a:noAutofit/>
          </a:bodyPr>
          <a:lstStyle/>
          <a:p>
            <a:pPr marL="0" lvl="0" indent="0">
              <a:lnSpc>
                <a:spcPct val="150000"/>
              </a:lnSpc>
              <a:buClr>
                <a:srgbClr val="D16349"/>
              </a:buClr>
              <a:buNone/>
            </a:pPr>
            <a:r>
              <a:rPr lang="en-US" sz="2400" b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alus" pitchFamily="18" charset="-78"/>
                <a:cs typeface="Old Antic Bold" pitchFamily="2" charset="-78"/>
              </a:rPr>
              <a:t>3.Environment</a:t>
            </a:r>
            <a:r>
              <a:rPr lang="en-US" sz="2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alus" pitchFamily="18" charset="-78"/>
                <a:cs typeface="Old Antic Bold" pitchFamily="2" charset="-78"/>
              </a:rPr>
              <a:t>: </a:t>
            </a:r>
          </a:p>
          <a:p>
            <a:pPr marL="0" lvl="0" indent="0">
              <a:lnSpc>
                <a:spcPct val="150000"/>
              </a:lnSpc>
              <a:buClr>
                <a:srgbClr val="D16349"/>
              </a:buClr>
              <a:buNone/>
            </a:pPr>
            <a:r>
              <a:rPr lang="en-US" sz="24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alus" pitchFamily="18" charset="-78"/>
                <a:cs typeface="Old Antic Bold" pitchFamily="2" charset="-78"/>
              </a:rPr>
              <a:t>Cold environment can lead to hypothermia </a:t>
            </a:r>
          </a:p>
          <a:p>
            <a:pPr marL="0" lvl="0" indent="0">
              <a:lnSpc>
                <a:spcPct val="150000"/>
              </a:lnSpc>
              <a:buClr>
                <a:srgbClr val="D16349"/>
              </a:buClr>
              <a:buNone/>
            </a:pPr>
            <a:r>
              <a:rPr lang="en-US" sz="24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alus" pitchFamily="18" charset="-78"/>
                <a:cs typeface="Old Antic Bold" pitchFamily="2" charset="-78"/>
              </a:rPr>
              <a:t>Hot environment can lead to hyperthermia.  </a:t>
            </a:r>
          </a:p>
          <a:p>
            <a:pPr marL="0" lvl="0" indent="0">
              <a:lnSpc>
                <a:spcPct val="150000"/>
              </a:lnSpc>
              <a:buClr>
                <a:srgbClr val="D16349"/>
              </a:buClr>
              <a:buNone/>
            </a:pPr>
            <a:r>
              <a:rPr lang="en-US" sz="2400" b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alus" pitchFamily="18" charset="-78"/>
                <a:cs typeface="Old Antic Bold" pitchFamily="2" charset="-78"/>
              </a:rPr>
              <a:t>4.Circadian </a:t>
            </a:r>
            <a:r>
              <a:rPr lang="en-US" sz="2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alus" pitchFamily="18" charset="-78"/>
                <a:cs typeface="Old Antic Bold" pitchFamily="2" charset="-78"/>
              </a:rPr>
              <a:t>rhythm: </a:t>
            </a:r>
          </a:p>
          <a:p>
            <a:pPr marL="0" indent="0">
              <a:lnSpc>
                <a:spcPct val="150000"/>
              </a:lnSpc>
              <a:buClr>
                <a:srgbClr val="D16349"/>
              </a:buClr>
              <a:buNone/>
            </a:pPr>
            <a:r>
              <a:rPr lang="en-US" sz="24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alus" pitchFamily="18" charset="-78"/>
                <a:cs typeface="Old Antic Bold" pitchFamily="2" charset="-78"/>
              </a:rPr>
              <a:t>At morning, lower temperature than late afternoon and early evening. </a:t>
            </a:r>
          </a:p>
        </p:txBody>
      </p:sp>
      <p:sp>
        <p:nvSpPr>
          <p:cNvPr id="4" name="عنوان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sz="40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alus" pitchFamily="18" charset="-78"/>
                <a:ea typeface="+mn-ea"/>
                <a:cs typeface="Old Antic Bold" pitchFamily="2" charset="-78"/>
              </a:rPr>
              <a:t>Cont.,…</a:t>
            </a:r>
            <a:endParaRPr lang="ar-IQ" sz="4000" b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ndalus" pitchFamily="18" charset="-78"/>
              <a:ea typeface="+mn-ea"/>
              <a:cs typeface="Old Antic Bold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0515053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عنصر نائب للمحتوى 4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434304388"/>
              </p:ext>
            </p:extLst>
          </p:nvPr>
        </p:nvGraphicFramePr>
        <p:xfrm>
          <a:off x="450576" y="1368342"/>
          <a:ext cx="11304104" cy="5654623"/>
        </p:xfrm>
        <a:graphic>
          <a:graphicData uri="http://schemas.openxmlformats.org/drawingml/2006/table">
            <a:tbl>
              <a:tblPr firstRow="1" firstCol="1" bandRow="1"/>
              <a:tblGrid>
                <a:gridCol w="2743199">
                  <a:extLst>
                    <a:ext uri="{9D8B030D-6E8A-4147-A177-3AD203B41FA5}">
                      <a16:colId xmlns:a16="http://schemas.microsoft.com/office/drawing/2014/main" val="2220198559"/>
                    </a:ext>
                  </a:extLst>
                </a:gridCol>
                <a:gridCol w="1974574">
                  <a:extLst>
                    <a:ext uri="{9D8B030D-6E8A-4147-A177-3AD203B41FA5}">
                      <a16:colId xmlns:a16="http://schemas.microsoft.com/office/drawing/2014/main" val="2114931284"/>
                    </a:ext>
                  </a:extLst>
                </a:gridCol>
                <a:gridCol w="2652308">
                  <a:extLst>
                    <a:ext uri="{9D8B030D-6E8A-4147-A177-3AD203B41FA5}">
                      <a16:colId xmlns:a16="http://schemas.microsoft.com/office/drawing/2014/main" val="475715570"/>
                    </a:ext>
                  </a:extLst>
                </a:gridCol>
                <a:gridCol w="3934023">
                  <a:extLst>
                    <a:ext uri="{9D8B030D-6E8A-4147-A177-3AD203B41FA5}">
                      <a16:colId xmlns:a16="http://schemas.microsoft.com/office/drawing/2014/main" val="948704935"/>
                    </a:ext>
                  </a:extLst>
                </a:gridCol>
              </a:tblGrid>
              <a:tr h="579703">
                <a:tc>
                  <a:txBody>
                    <a:bodyPr/>
                    <a:lstStyle/>
                    <a:p>
                      <a:pPr marL="45720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Temperature route</a:t>
                      </a:r>
                      <a:endParaRPr lang="en-US" sz="20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8528" marR="38528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Normal value</a:t>
                      </a:r>
                      <a:endParaRPr lang="en-US" sz="20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8528" marR="38528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Advantage</a:t>
                      </a:r>
                      <a:endParaRPr lang="en-US" sz="20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8528" marR="38528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Disadvantage</a:t>
                      </a:r>
                      <a:endParaRPr lang="en-US" sz="20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8528" marR="385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51715122"/>
                  </a:ext>
                </a:extLst>
              </a:tr>
              <a:tr h="1742063">
                <a:tc>
                  <a:txBody>
                    <a:bodyPr/>
                    <a:lstStyle/>
                    <a:p>
                      <a:pPr marL="457200" algn="ctr" rtl="0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kumimoji="0" lang="en-US" sz="2000" b="1" kern="1200" dirty="0">
                          <a:solidFill>
                            <a:srgbClr val="00B05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 </a:t>
                      </a:r>
                    </a:p>
                    <a:p>
                      <a:pPr marL="457200" algn="ctr" rtl="0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kumimoji="0" lang="en-US" sz="2000" b="1" kern="1200" dirty="0">
                          <a:solidFill>
                            <a:srgbClr val="00B05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Oral</a:t>
                      </a:r>
                    </a:p>
                  </a:txBody>
                  <a:tcPr marL="38528" marR="38528" marT="0" marB="0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231F2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 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marL="45720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231F2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37C° 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marL="45720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231F2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98.6 F°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8528" marR="385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231F2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-</a:t>
                      </a:r>
                      <a:r>
                        <a:rPr lang="en-US" sz="2000" dirty="0">
                          <a:solidFill>
                            <a:srgbClr val="231F2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Easy 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marL="45720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231F2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-Fast 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marL="45720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231F2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-Accurate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8528" marR="385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rgbClr val="231F2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-Cannot use for patient 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marL="45720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rgbClr val="231F2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-Unconscious 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marL="45720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rgbClr val="231F2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-Confused 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marL="45720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rgbClr val="231F2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-Prone to seizure 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marL="45720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rgbClr val="231F2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-Recovering from surgery 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marL="45720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rgbClr val="231F2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8528" marR="385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63625402"/>
                  </a:ext>
                </a:extLst>
              </a:tr>
              <a:tr h="855224">
                <a:tc>
                  <a:txBody>
                    <a:bodyPr/>
                    <a:lstStyle/>
                    <a:p>
                      <a:pPr marL="457200" algn="ctr" rtl="0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kumimoji="0" lang="en-US" sz="2000" b="1" kern="1200" dirty="0" smtClean="0">
                          <a:solidFill>
                            <a:srgbClr val="00B05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Axillary</a:t>
                      </a:r>
                      <a:endParaRPr kumimoji="0" lang="en-US" sz="2000" b="1" kern="1200" dirty="0">
                        <a:solidFill>
                          <a:srgbClr val="00B05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8528" marR="38528" marT="0" marB="0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solidFill>
                            <a:srgbClr val="231F2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37.5 </a:t>
                      </a:r>
                      <a:r>
                        <a:rPr lang="en-US" sz="2000" dirty="0">
                          <a:solidFill>
                            <a:srgbClr val="231F2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C° 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marL="45720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solidFill>
                            <a:srgbClr val="231F2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99.5 </a:t>
                      </a:r>
                      <a:r>
                        <a:rPr lang="en-US" sz="2000" dirty="0">
                          <a:solidFill>
                            <a:srgbClr val="231F2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F°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8528" marR="385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231F2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- Safe 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marL="45720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231F2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- Good for children 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marL="45720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231F2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And new born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8528" marR="385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rgbClr val="231F2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-</a:t>
                      </a:r>
                      <a:r>
                        <a:rPr lang="en-US" sz="2000" dirty="0">
                          <a:solidFill>
                            <a:srgbClr val="231F2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measure skin </a:t>
                      </a:r>
                      <a:r>
                        <a:rPr lang="en-US" sz="2000" dirty="0" smtClean="0">
                          <a:solidFill>
                            <a:srgbClr val="231F2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surface </a:t>
                      </a:r>
                      <a:r>
                        <a:rPr lang="en-US" sz="2000" dirty="0">
                          <a:solidFill>
                            <a:srgbClr val="231F2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can be variable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8528" marR="385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71646415"/>
                  </a:ext>
                </a:extLst>
              </a:tr>
              <a:tr h="1742063">
                <a:tc>
                  <a:txBody>
                    <a:bodyPr/>
                    <a:lstStyle/>
                    <a:p>
                      <a:pPr marL="457200" algn="ctr" rtl="0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kumimoji="0" lang="en-US" sz="2000" b="1" kern="1200" dirty="0">
                          <a:solidFill>
                            <a:srgbClr val="00B05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  <a:p>
                      <a:pPr marL="457200" algn="ctr" rtl="0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kumimoji="0" lang="en-US" sz="2000" b="1" kern="1200" dirty="0">
                          <a:solidFill>
                            <a:srgbClr val="00B05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r>
                        <a:rPr kumimoji="0" lang="en-US" sz="2000" b="1" kern="1200" dirty="0" smtClean="0">
                          <a:solidFill>
                            <a:srgbClr val="00B05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Rectal</a:t>
                      </a:r>
                      <a:endParaRPr kumimoji="0" lang="en-US" sz="2000" b="1" kern="1200" dirty="0">
                        <a:solidFill>
                          <a:srgbClr val="00B05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8528" marR="38528" marT="0" marB="0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231F2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 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marL="45720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solidFill>
                            <a:srgbClr val="231F2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36.5 </a:t>
                      </a:r>
                      <a:r>
                        <a:rPr lang="en-US" sz="2000" dirty="0">
                          <a:solidFill>
                            <a:srgbClr val="231F2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C° 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marL="45720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solidFill>
                            <a:srgbClr val="231F2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97.7 </a:t>
                      </a:r>
                      <a:r>
                        <a:rPr lang="en-US" sz="2000" dirty="0">
                          <a:solidFill>
                            <a:srgbClr val="231F2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F° 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8528" marR="385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231F2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-</a:t>
                      </a:r>
                      <a:r>
                        <a:rPr lang="en-US" sz="2000" dirty="0">
                          <a:solidFill>
                            <a:srgbClr val="231F2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More reflective of core temperature 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marL="45720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231F2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- Fast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8528" marR="385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solidFill>
                            <a:srgbClr val="231F2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-Cannot </a:t>
                      </a:r>
                      <a:r>
                        <a:rPr lang="en-US" sz="1400" dirty="0">
                          <a:solidFill>
                            <a:srgbClr val="231F2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used for patient 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marL="342900" lvl="0" indent="-342900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Times New Roman" panose="02020603050405020304" pitchFamily="18" charset="0"/>
                        <a:buChar char="-"/>
                      </a:pPr>
                      <a:r>
                        <a:rPr lang="en-US" sz="1400" dirty="0">
                          <a:solidFill>
                            <a:srgbClr val="231F2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Rectal bleeding. 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marL="342900" lvl="0" indent="-342900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Times New Roman" panose="02020603050405020304" pitchFamily="18" charset="0"/>
                        <a:buChar char="-"/>
                      </a:pPr>
                      <a:r>
                        <a:rPr lang="en-US" sz="1400" dirty="0">
                          <a:solidFill>
                            <a:srgbClr val="231F2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Diarrhea.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marL="342900" lvl="0" indent="-342900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Times New Roman" panose="02020603050405020304" pitchFamily="18" charset="0"/>
                        <a:buChar char="-"/>
                      </a:pPr>
                      <a:r>
                        <a:rPr lang="en-US" sz="1400" dirty="0">
                          <a:solidFill>
                            <a:srgbClr val="231F2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Hemorrhoid. 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marL="342900" lvl="0" indent="-342900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Times New Roman" panose="02020603050405020304" pitchFamily="18" charset="0"/>
                        <a:buChar char="-"/>
                      </a:pPr>
                      <a:r>
                        <a:rPr lang="en-US" sz="1400" dirty="0">
                          <a:solidFill>
                            <a:srgbClr val="231F2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Who are recovering from rectal surgery. 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marL="342900" lvl="0" indent="-342900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Times New Roman" panose="02020603050405020304" pitchFamily="18" charset="0"/>
                        <a:buChar char="-"/>
                      </a:pPr>
                      <a:r>
                        <a:rPr lang="en-US" sz="1400" dirty="0">
                          <a:solidFill>
                            <a:srgbClr val="231F2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Newborn 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8528" marR="385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354494"/>
                  </a:ext>
                </a:extLst>
              </a:tr>
            </a:tbl>
          </a:graphicData>
        </a:graphic>
      </p:graphicFrame>
      <p:sp>
        <p:nvSpPr>
          <p:cNvPr id="6" name="مستطيل 5"/>
          <p:cNvSpPr/>
          <p:nvPr/>
        </p:nvSpPr>
        <p:spPr>
          <a:xfrm>
            <a:off x="450576" y="291124"/>
            <a:ext cx="1174142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alus" pitchFamily="18" charset="-78"/>
                <a:cs typeface="Old Antic Bold" pitchFamily="2" charset="-78"/>
              </a:rPr>
              <a:t>Average normal temperature for adults at various site with advantage and dis advantage </a:t>
            </a:r>
            <a:endParaRPr lang="ar-IQ" sz="3200" b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ndalus" pitchFamily="18" charset="-78"/>
              <a:cs typeface="Old Antic Bold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2952216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>
              <a:spcBef>
                <a:spcPct val="20000"/>
              </a:spcBef>
              <a:buClr>
                <a:schemeClr val="accent1"/>
              </a:buClr>
              <a:buSzPct val="85000"/>
            </a:pPr>
            <a:r>
              <a:rPr lang="en-US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alus" pitchFamily="18" charset="-78"/>
                <a:ea typeface="+mn-ea"/>
                <a:cs typeface="Old Antic Bold" pitchFamily="2" charset="-78"/>
              </a:rPr>
              <a:t>Thermometers</a:t>
            </a:r>
            <a:endParaRPr lang="en-US" sz="36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ndalus" pitchFamily="18" charset="-78"/>
              <a:ea typeface="+mn-ea"/>
              <a:cs typeface="Old Antic Bold" pitchFamily="2" charset="-78"/>
            </a:endParaRPr>
          </a:p>
        </p:txBody>
      </p:sp>
      <p:pic>
        <p:nvPicPr>
          <p:cNvPr id="4" name="Picture 5" descr="C:\Users\Ahmed\Desktop\Clinical_thermometer_38.7 - Copy.jpg"/>
          <p:cNvPicPr>
            <a:picLocks noGrp="1"/>
          </p:cNvPicPr>
          <p:nvPr>
            <p:ph sz="quarter" idx="1"/>
          </p:nvPr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5300"/>
                    </a14:imgEffect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4292" y="1553817"/>
            <a:ext cx="4537795" cy="2384854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1"/>
          <p:cNvPicPr/>
          <p:nvPr/>
        </p:nvPicPr>
        <p:blipFill>
          <a:blip r:embed="rId5"/>
          <a:stretch>
            <a:fillRect/>
          </a:stretch>
        </p:blipFill>
        <p:spPr>
          <a:xfrm>
            <a:off x="6379296" y="1569308"/>
            <a:ext cx="5402240" cy="4738727"/>
          </a:xfrm>
          <a:prstGeom prst="rect">
            <a:avLst/>
          </a:prstGeom>
        </p:spPr>
      </p:pic>
      <p:pic>
        <p:nvPicPr>
          <p:cNvPr id="6" name="Picture 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64293" y="4096093"/>
            <a:ext cx="4537794" cy="221194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6058135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 bwMode="auto">
        <a:solidFill>
          <a:schemeClr val="tx2"/>
        </a:solidFill>
        <a:ln>
          <a:noFill/>
        </a:ln>
        <a:effectLst/>
        <a:extLst>
          <a:ext uri="{91240B29-F687-4F45-9708-019B960494DF}">
            <a14:hiddenLine xmlns:a14="http://schemas.microsoft.com/office/drawing/2010/main" w="9525">
              <a:solidFill>
                <a:schemeClr val="tx1"/>
              </a:solidFill>
              <a:miter lim="800000"/>
              <a:headEnd/>
              <a:tailEnd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>
        <a:spAutoFit/>
      </a:bodyPr>
      <a:lstStyle>
        <a:defPPr>
          <a:spcBef>
            <a:spcPct val="50000"/>
          </a:spcBef>
          <a:defRPr sz="2800" b="1" dirty="0">
            <a:solidFill>
              <a:schemeClr val="folHlink"/>
            </a:solidFill>
          </a:defRPr>
        </a:defPPr>
      </a:lstStyle>
    </a:tx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ivic">
  <a:themeElements>
    <a:clrScheme name="Civic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Civic">
      <a:majorFont>
        <a:latin typeface="Georgia"/>
        <a:ea typeface=""/>
        <a:cs typeface=""/>
        <a:font script="Jpan" typeface="ＭＳ Ｐゴシック"/>
        <a:font script="Hang" typeface="돋움"/>
        <a:font script="Hans" typeface="华文新魏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华文新魏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Civic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2337</TotalTime>
  <Words>1129</Words>
  <Application>Microsoft Office PowerPoint</Application>
  <PresentationFormat>شاشة عريضة</PresentationFormat>
  <Paragraphs>209</Paragraphs>
  <Slides>24</Slides>
  <Notes>18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10</vt:i4>
      </vt:variant>
      <vt:variant>
        <vt:lpstr>نسق</vt:lpstr>
      </vt:variant>
      <vt:variant>
        <vt:i4>2</vt:i4>
      </vt:variant>
      <vt:variant>
        <vt:lpstr>عناوين الشرائح</vt:lpstr>
      </vt:variant>
      <vt:variant>
        <vt:i4>24</vt:i4>
      </vt:variant>
    </vt:vector>
  </HeadingPairs>
  <TitlesOfParts>
    <vt:vector size="36" baseType="lpstr">
      <vt:lpstr>Andalus</vt:lpstr>
      <vt:lpstr>Arial</vt:lpstr>
      <vt:lpstr>Calibri</vt:lpstr>
      <vt:lpstr>Garamond</vt:lpstr>
      <vt:lpstr>Georgia</vt:lpstr>
      <vt:lpstr>Old Antic Bold</vt:lpstr>
      <vt:lpstr>Tahoma</vt:lpstr>
      <vt:lpstr>Times New Roman</vt:lpstr>
      <vt:lpstr>Wingdings</vt:lpstr>
      <vt:lpstr>Wingdings 2</vt:lpstr>
      <vt:lpstr>Default Design</vt:lpstr>
      <vt:lpstr>Civic</vt:lpstr>
      <vt:lpstr>عرض تقديمي في PowerPoint</vt:lpstr>
      <vt:lpstr>Vital Signs</vt:lpstr>
      <vt:lpstr>Body Temperature (T)</vt:lpstr>
      <vt:lpstr>Physiology of body temperature </vt:lpstr>
      <vt:lpstr>Physical process of heat loss</vt:lpstr>
      <vt:lpstr>Factors can influence the normal temperature </vt:lpstr>
      <vt:lpstr>Cont.,…</vt:lpstr>
      <vt:lpstr>عرض تقديمي في PowerPoint</vt:lpstr>
      <vt:lpstr>Thermometers</vt:lpstr>
      <vt:lpstr>Shift between Fahrenheit and Celsius units</vt:lpstr>
      <vt:lpstr>Terms use to describe body temperature </vt:lpstr>
      <vt:lpstr>Fever</vt:lpstr>
      <vt:lpstr>Physical effects of fever (signs and symptoms) </vt:lpstr>
      <vt:lpstr>Nursing interventions for patient with fever: </vt:lpstr>
      <vt:lpstr>Sites of compresses: </vt:lpstr>
      <vt:lpstr>Pulse (P)</vt:lpstr>
      <vt:lpstr>Physiology of the pulse </vt:lpstr>
      <vt:lpstr>Factors affecting of pulse. </vt:lpstr>
      <vt:lpstr>Terms describe pulse </vt:lpstr>
      <vt:lpstr>Sites of pulse points: </vt:lpstr>
      <vt:lpstr>Site of Taking Pulse</vt:lpstr>
      <vt:lpstr>عرض تقديمي في PowerPoint</vt:lpstr>
      <vt:lpstr> Normal age-related variations in resting pulse </vt:lpstr>
      <vt:lpstr>عرض تقديمي في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hani</dc:creator>
  <cp:lastModifiedBy>Maher</cp:lastModifiedBy>
  <cp:revision>248</cp:revision>
  <cp:lastPrinted>2017-12-15T20:26:45Z</cp:lastPrinted>
  <dcterms:created xsi:type="dcterms:W3CDTF">2016-01-11T15:58:09Z</dcterms:created>
  <dcterms:modified xsi:type="dcterms:W3CDTF">2024-12-21T03:35:54Z</dcterms:modified>
</cp:coreProperties>
</file>