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5" r:id="rId1"/>
  </p:sldMasterIdLst>
  <p:notesMasterIdLst>
    <p:notesMasterId r:id="rId30"/>
  </p:notesMasterIdLst>
  <p:handoutMasterIdLst>
    <p:handoutMasterId r:id="rId31"/>
  </p:handoutMasterIdLst>
  <p:sldIdLst>
    <p:sldId id="552" r:id="rId2"/>
    <p:sldId id="553" r:id="rId3"/>
    <p:sldId id="554" r:id="rId4"/>
    <p:sldId id="555" r:id="rId5"/>
    <p:sldId id="556" r:id="rId6"/>
    <p:sldId id="557" r:id="rId7"/>
    <p:sldId id="558" r:id="rId8"/>
    <p:sldId id="560" r:id="rId9"/>
    <p:sldId id="561" r:id="rId10"/>
    <p:sldId id="562" r:id="rId11"/>
    <p:sldId id="563" r:id="rId12"/>
    <p:sldId id="564" r:id="rId13"/>
    <p:sldId id="565" r:id="rId14"/>
    <p:sldId id="566" r:id="rId15"/>
    <p:sldId id="567" r:id="rId16"/>
    <p:sldId id="568" r:id="rId17"/>
    <p:sldId id="569" r:id="rId18"/>
    <p:sldId id="571" r:id="rId19"/>
    <p:sldId id="572" r:id="rId20"/>
    <p:sldId id="573" r:id="rId21"/>
    <p:sldId id="574" r:id="rId22"/>
    <p:sldId id="581" r:id="rId23"/>
    <p:sldId id="582" r:id="rId24"/>
    <p:sldId id="583" r:id="rId25"/>
    <p:sldId id="584" r:id="rId26"/>
    <p:sldId id="586" r:id="rId27"/>
    <p:sldId id="588" r:id="rId28"/>
    <p:sldId id="58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2255" autoAdjust="0"/>
  </p:normalViewPr>
  <p:slideViewPr>
    <p:cSldViewPr snapToGrid="0">
      <p:cViewPr varScale="1">
        <p:scale>
          <a:sx n="73" d="100"/>
          <a:sy n="73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quarter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C9F83406-5602-4846-92E5-713FC98AEF2F}" type="datetimeFigureOut">
              <a:rPr lang="ar-IQ" smtClean="0"/>
              <a:pPr/>
              <a:t>16/07/1446</a:t>
            </a:fld>
            <a:endParaRPr lang="ar-IQ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2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3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04F81F9B-1929-46A2-8025-4F6720D55806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4306867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A735D83F-90B1-4973-8E11-679B50DAF22D}" type="datetimeFigureOut">
              <a:rPr lang="ar-IQ" smtClean="0"/>
              <a:pPr/>
              <a:t>16/07/1446</a:t>
            </a:fld>
            <a:endParaRPr lang="ar-IQ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IQ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IQ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IQ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176C425-FEB9-4705-9D8B-E9B01CC4BF04}" type="slidenum">
              <a:rPr lang="ar-IQ" smtClean="0"/>
              <a:pPr/>
              <a:t>‹#›</a:t>
            </a:fld>
            <a:endParaRPr lang="ar-IQ"/>
          </a:p>
        </p:txBody>
      </p:sp>
    </p:spTree>
    <p:extLst>
      <p:ext uri="{BB962C8B-B14F-4D97-AF65-F5344CB8AC3E}">
        <p14:creationId xmlns:p14="http://schemas.microsoft.com/office/powerpoint/2010/main" val="2892289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IQ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Fundamental of Nursing</a:t>
            </a:r>
          </a:p>
        </p:txBody>
      </p:sp>
      <p:sp>
        <p:nvSpPr>
          <p:cNvPr id="43011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IQ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Dr. Andaleeb</a:t>
            </a:r>
          </a:p>
        </p:txBody>
      </p:sp>
      <p:sp>
        <p:nvSpPr>
          <p:cNvPr id="4301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7881A72-E95C-4132-B3DC-A96560827C16}" type="slidenum">
              <a:rPr kumimoji="0" lang="ar-SA" altLang="ar-IQ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ar-IQ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301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ar-JO" altLang="ar-IQ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182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hdr" sz="quarter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IQ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Fundamental of Nursing</a:t>
            </a:r>
          </a:p>
        </p:txBody>
      </p:sp>
      <p:sp>
        <p:nvSpPr>
          <p:cNvPr id="46083" name="Rectangle 6"/>
          <p:cNvSpPr>
            <a:spLocks noGrp="1" noChangeArrowheads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IQ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Dr. Andaleeb</a:t>
            </a:r>
          </a:p>
        </p:txBody>
      </p:sp>
      <p:sp>
        <p:nvSpPr>
          <p:cNvPr id="4608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F7CB0B6-F856-47CA-814D-3F8221586889}" type="slidenum">
              <a:rPr kumimoji="0" lang="ar-SA" altLang="ar-IQ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marL="0" marR="0" lvl="0" indent="0" algn="l" defTabSz="914400" rtl="1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altLang="ar-IQ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608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CA" altLang="ar-IQ" smtClean="0"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12402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562707" y="1371600"/>
            <a:ext cx="109728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828800" y="3331698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F6E2F8E-A0D6-4AEF-BAD1-5A783F586812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31111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EABDF9B-04E9-4487-B41C-509BFA2E1D05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38080929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7F959B-8ADE-4731-93D5-923E874C269F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13281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2000" y="190500"/>
            <a:ext cx="9347200" cy="1527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2032000" y="1905000"/>
            <a:ext cx="4572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07200" y="1905000"/>
            <a:ext cx="4572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07200" y="4038600"/>
            <a:ext cx="4572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8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8993ED9-4BBB-4832-B0E6-2BBF56E7BB57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4534201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2032000" y="190500"/>
            <a:ext cx="9347200" cy="15271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032000" y="1905000"/>
            <a:ext cx="4572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07200" y="1905000"/>
            <a:ext cx="4572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2032000" y="4038600"/>
            <a:ext cx="4572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807200" y="4038600"/>
            <a:ext cx="4572000" cy="1981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8BF8DBA-F7CC-4C94-B3EA-8E09E9AC5679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835167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C2C94BA-3915-4AAA-91E0-D1FEBF1A8837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3610153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609600"/>
            <a:ext cx="94488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33600" y="2507786"/>
            <a:ext cx="94488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9D0501-871D-43B6-A611-BB271177F1E7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15028704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B7C9685-6AFA-4C2D-B80A-F81109CC4E73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738314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193368" y="1535113"/>
            <a:ext cx="5389033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2362201"/>
            <a:ext cx="5386917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362201"/>
            <a:ext cx="5389033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65559-1B91-457E-848D-3EF7F5115714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37697766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A017541-E248-4075-8008-7EF1D0EC14D6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970397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C763A0-AF47-4FC4-B98C-8D8C93B07778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2759211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1" y="1524001"/>
            <a:ext cx="4011084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7FB1AAD-C9EF-464C-B346-1F6C55EBDCA6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1344107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8400" y="609600"/>
            <a:ext cx="73152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438400" y="1831975"/>
            <a:ext cx="73152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438400" y="1166787"/>
            <a:ext cx="73152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91C00D3-A401-4751-B276-AA4D03C53F33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6856531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5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ar-IQ" smtClean="0"/>
              <a:t>Click to edit Master text styles</a:t>
            </a:r>
          </a:p>
          <a:p>
            <a:pPr lvl="1"/>
            <a:r>
              <a:rPr lang="en-US" altLang="ar-IQ" smtClean="0"/>
              <a:t>Second level</a:t>
            </a:r>
          </a:p>
          <a:p>
            <a:pPr lvl="2"/>
            <a:r>
              <a:rPr lang="en-US" altLang="ar-IQ" smtClean="0"/>
              <a:t>Third level</a:t>
            </a:r>
          </a:p>
          <a:p>
            <a:pPr lvl="3"/>
            <a:r>
              <a:rPr lang="en-US" altLang="ar-IQ" smtClean="0"/>
              <a:t>Fourth level</a:t>
            </a:r>
          </a:p>
          <a:p>
            <a:pPr lvl="4"/>
            <a:r>
              <a:rPr lang="en-US" altLang="ar-IQ" smtClean="0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" y="6416676"/>
            <a:ext cx="28448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2011-11-28  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4165600" y="6416676"/>
            <a:ext cx="38608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n-US"/>
              <a:t>Fundamental of Nursing 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0566400" y="6416676"/>
            <a:ext cx="1016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BCBCBC"/>
                </a:solidFill>
              </a:defRPr>
            </a:lvl1pPr>
          </a:lstStyle>
          <a:p>
            <a:fld id="{4DF86A28-6233-457B-8C09-80925A788F12}" type="slidenum">
              <a:rPr lang="ar-SA" altLang="ar-IQ"/>
              <a:pPr/>
              <a:t>‹#›</a:t>
            </a:fld>
            <a:endParaRPr lang="en-US" altLang="ar-IQ"/>
          </a:p>
        </p:txBody>
      </p:sp>
    </p:spTree>
    <p:extLst>
      <p:ext uri="{BB962C8B-B14F-4D97-AF65-F5344CB8AC3E}">
        <p14:creationId xmlns:p14="http://schemas.microsoft.com/office/powerpoint/2010/main" val="5020535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6" r:id="rId1"/>
    <p:sldLayoutId id="2147483907" r:id="rId2"/>
    <p:sldLayoutId id="2147483908" r:id="rId3"/>
    <p:sldLayoutId id="2147483909" r:id="rId4"/>
    <p:sldLayoutId id="2147483910" r:id="rId5"/>
    <p:sldLayoutId id="2147483911" r:id="rId6"/>
    <p:sldLayoutId id="2147483912" r:id="rId7"/>
    <p:sldLayoutId id="2147483913" r:id="rId8"/>
    <p:sldLayoutId id="2147483914" r:id="rId9"/>
    <p:sldLayoutId id="2147483915" r:id="rId10"/>
    <p:sldLayoutId id="2147483916" r:id="rId11"/>
    <p:sldLayoutId id="2147483917" r:id="rId12"/>
    <p:sldLayoutId id="2147483918" r:id="rId13"/>
  </p:sldLayoutIdLst>
  <p:hf hdr="0"/>
  <p:txStyles>
    <p:titleStyle>
      <a:lvl1pPr algn="ctr" rtl="1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1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1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1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1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1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r" rtl="1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r" rtl="1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r" rtl="1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r" rtl="1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2.jpe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gif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shade val="50000"/>
                  </a:prstClr>
                </a:solidFill>
              </a:rPr>
              <a:t> </a:t>
            </a:r>
          </a:p>
        </p:txBody>
      </p:sp>
      <p:sp>
        <p:nvSpPr>
          <p:cNvPr id="307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36E34A28-28A2-49E1-9A51-1F3E4D55CB8C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altLang="ar-IQ">
              <a:solidFill>
                <a:srgbClr val="BCBCBC"/>
              </a:solidFill>
            </a:endParaRPr>
          </a:p>
        </p:txBody>
      </p:sp>
      <p:sp>
        <p:nvSpPr>
          <p:cNvPr id="3077" name="Rectangle 4"/>
          <p:cNvSpPr>
            <a:spLocks noChangeArrowheads="1"/>
          </p:cNvSpPr>
          <p:nvPr/>
        </p:nvSpPr>
        <p:spPr bwMode="auto">
          <a:xfrm>
            <a:off x="3454400" y="2938609"/>
            <a:ext cx="6122504" cy="144409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70000"/>
            </a:pPr>
            <a:r>
              <a:rPr lang="en-US" altLang="ar-IQ" sz="2000" dirty="0" smtClean="0">
                <a:solidFill>
                  <a:srgbClr val="FF0000"/>
                </a:solidFill>
              </a:rPr>
              <a:t> </a:t>
            </a:r>
            <a:r>
              <a:rPr lang="en-US" altLang="ar-IQ" sz="6000" b="1" dirty="0">
                <a:solidFill>
                  <a:srgbClr val="FF0000"/>
                </a:solidFill>
              </a:rPr>
              <a:t>Medication </a:t>
            </a:r>
            <a:r>
              <a:rPr lang="en-US" altLang="ar-IQ" sz="6000" b="1" dirty="0" smtClean="0">
                <a:solidFill>
                  <a:srgbClr val="FF0000"/>
                </a:solidFill>
              </a:rPr>
              <a:t>Administration   </a:t>
            </a:r>
          </a:p>
          <a:p>
            <a:pPr algn="ctr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70000"/>
            </a:pPr>
            <a:endParaRPr lang="en-US" altLang="ar-IQ" sz="2000" dirty="0" smtClean="0">
              <a:solidFill>
                <a:srgbClr val="DBF5F9"/>
              </a:solidFill>
            </a:endParaRPr>
          </a:p>
          <a:p>
            <a:pPr algn="ctr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70000"/>
            </a:pPr>
            <a:endParaRPr lang="en-US" altLang="ar-IQ" sz="2000" dirty="0">
              <a:solidFill>
                <a:srgbClr val="DBF5F9"/>
              </a:solidFill>
            </a:endParaRPr>
          </a:p>
          <a:p>
            <a:pPr algn="ctr" eaLnBrk="1" fontAlgn="base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>
                <a:prstClr val="white"/>
              </a:buClr>
              <a:buSzPct val="70000"/>
            </a:pPr>
            <a:endParaRPr lang="en-US" altLang="ar-IQ" sz="2800" dirty="0">
              <a:solidFill>
                <a:srgbClr val="FFFF00"/>
              </a:solidFill>
            </a:endParaRPr>
          </a:p>
        </p:txBody>
      </p:sp>
      <p:sp>
        <p:nvSpPr>
          <p:cNvPr id="7" name="مربع نص 6"/>
          <p:cNvSpPr txBox="1"/>
          <p:nvPr/>
        </p:nvSpPr>
        <p:spPr bwMode="auto">
          <a:xfrm>
            <a:off x="708452" y="5306326"/>
            <a:ext cx="5692348" cy="1169551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1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uLnTx/>
                <a:uFillTx/>
                <a:latin typeface="Andalus" pitchFamily="18" charset="-78"/>
                <a:ea typeface="+mn-ea"/>
                <a:cs typeface="Old Antic Bold" pitchFamily="2" charset="-78"/>
              </a:rPr>
              <a:t>Instructor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uLnTx/>
                <a:uFillTx/>
                <a:latin typeface="Andalus" pitchFamily="18" charset="-78"/>
                <a:ea typeface="+mn-ea"/>
                <a:cs typeface="Old Antic Bold" pitchFamily="2" charset="-78"/>
              </a:rPr>
              <a:t>:</a:t>
            </a:r>
          </a:p>
          <a:p>
            <a:pPr>
              <a:spcBef>
                <a:spcPct val="50000"/>
              </a:spcBef>
            </a:pP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Dr.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Mahdi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Hamzah</a:t>
            </a:r>
            <a:r>
              <a:rPr lang="en-US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AL- </a:t>
            </a:r>
            <a:r>
              <a:rPr lang="en-US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Taee</a:t>
            </a:r>
            <a:endParaRPr lang="ar-IQ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 bwMode="auto">
          <a:xfrm>
            <a:off x="8114270" y="247135"/>
            <a:ext cx="3941805" cy="7816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 algn="ctr" rtl="1" eaLnBrk="0" fontAlgn="base" hangingPunct="0">
              <a:spcBef>
                <a:spcPct val="0"/>
              </a:spcBef>
              <a:spcAft>
                <a:spcPct val="0"/>
              </a:spcAft>
              <a:defRPr sz="6000" b="1" kern="12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2pPr>
            <a:lvl3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3pPr>
            <a:lvl4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4pPr>
            <a:lvl5pPr algn="ctr" rtl="1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5pPr>
            <a:lvl6pPr marL="4572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6pPr>
            <a:lvl7pPr marL="9144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7pPr>
            <a:lvl8pPr marL="13716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8pPr>
            <a:lvl9pPr marL="1828800" algn="ctr" rtl="1" fontAlgn="base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Garamond" panose="02020404030301010803" pitchFamily="18" charset="0"/>
                <a:cs typeface="Arial" panose="020B0604020202020204" pitchFamily="34" charset="0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ahoma"/>
                <a:ea typeface="+mj-ea"/>
                <a:cs typeface="Arial"/>
              </a:rPr>
              <a:t>Collage of nursing</a:t>
            </a:r>
            <a:endParaRPr kumimoji="0" lang="en-US" sz="2800" b="1" i="0" u="sng" strike="noStrike" kern="120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Garamond"/>
              <a:ea typeface="+mj-ea"/>
              <a:cs typeface="Arial"/>
            </a:endParaRPr>
          </a:p>
          <a:p>
            <a:pPr marL="0" marR="0" lvl="0" indent="0" algn="ctr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sng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Garamond"/>
                <a:ea typeface="+mj-ea"/>
                <a:cs typeface="Arial"/>
              </a:rPr>
              <a:t>Lec:5</a:t>
            </a:r>
            <a:endParaRPr kumimoji="0" lang="en-US" sz="2800" b="1" i="0" u="sng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ea typeface="+mj-ea"/>
              <a:cs typeface="Old Antic Bold" pitchFamily="2" charset="-78"/>
            </a:endParaRPr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 bwMode="auto">
          <a:xfrm>
            <a:off x="2190750" y="1613016"/>
            <a:ext cx="8589319" cy="74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ahoma" pitchFamily="34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ar-IQ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/>
                <a:ea typeface="+mj-ea"/>
                <a:cs typeface="Arial"/>
              </a:rPr>
              <a:t>Fundamental of Nursing</a:t>
            </a:r>
            <a:endParaRPr kumimoji="0" lang="en-US" altLang="en-US" sz="28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ndalus" pitchFamily="18" charset="-78"/>
              <a:ea typeface="+mj-ea"/>
              <a:cs typeface="Old Antic Bold" pitchFamily="2" charset="-78"/>
            </a:endParaRPr>
          </a:p>
        </p:txBody>
      </p:sp>
      <p:pic>
        <p:nvPicPr>
          <p:cNvPr id="2" name="صورة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2677886" cy="2354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4018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5" name="Rectangle 2"/>
          <p:cNvSpPr>
            <a:spLocks noGrp="1" noChangeArrowheads="1"/>
          </p:cNvSpPr>
          <p:nvPr>
            <p:ph type="title"/>
          </p:nvPr>
        </p:nvSpPr>
        <p:spPr>
          <a:xfrm>
            <a:off x="1952557" y="329164"/>
            <a:ext cx="8229600" cy="13430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 dirty="0">
                <a:solidFill>
                  <a:schemeClr val="hlink"/>
                </a:solidFill>
              </a:rPr>
              <a:t>3. Topical </a:t>
            </a:r>
            <a:r>
              <a:rPr lang="en-US" sz="3800" dirty="0" smtClean="0">
                <a:solidFill>
                  <a:schemeClr val="hlink"/>
                </a:solidFill>
              </a:rPr>
              <a:t>route</a:t>
            </a:r>
            <a:r>
              <a:rPr lang="en-US" sz="3800" dirty="0">
                <a:solidFill>
                  <a:schemeClr val="hlink"/>
                </a:solidFill>
              </a:rPr>
              <a:t/>
            </a:r>
            <a:br>
              <a:rPr lang="en-US" sz="3800" dirty="0">
                <a:solidFill>
                  <a:schemeClr val="hlink"/>
                </a:solidFill>
              </a:rPr>
            </a:br>
            <a:r>
              <a:rPr lang="en-US" sz="3800" dirty="0">
                <a:solidFill>
                  <a:schemeClr val="hlink"/>
                </a:solidFill>
              </a:rPr>
              <a:t>(</a:t>
            </a:r>
            <a:r>
              <a:rPr lang="en-US" sz="2500" dirty="0">
                <a:solidFill>
                  <a:schemeClr val="hlink"/>
                </a:solidFill>
              </a:rPr>
              <a:t>Dermatological Preparation, Instillation and irrigation, and Inhalation).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2822713" y="2322514"/>
            <a:ext cx="7235687" cy="3697287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dirty="0" smtClean="0">
                <a:solidFill>
                  <a:schemeClr val="hlink"/>
                </a:solidFill>
              </a:rPr>
              <a:t>3.1 Dermatological preparation </a:t>
            </a:r>
          </a:p>
          <a:p>
            <a:pPr algn="l" rtl="0" eaLnBrk="1" hangingPunct="1">
              <a:defRPr/>
            </a:pPr>
            <a:r>
              <a:rPr lang="en-US" dirty="0" smtClean="0">
                <a:solidFill>
                  <a:schemeClr val="hlink"/>
                </a:solidFill>
              </a:rPr>
              <a:t>3.2 Eye</a:t>
            </a:r>
            <a:r>
              <a:rPr lang="en-US" dirty="0" smtClean="0"/>
              <a:t> (</a:t>
            </a:r>
            <a:r>
              <a:rPr lang="en-US" dirty="0" smtClean="0">
                <a:solidFill>
                  <a:schemeClr val="hlink"/>
                </a:solidFill>
              </a:rPr>
              <a:t>Ophthalmic</a:t>
            </a:r>
            <a:r>
              <a:rPr lang="en-US" dirty="0" smtClean="0"/>
              <a:t>) </a:t>
            </a:r>
            <a:r>
              <a:rPr lang="en-US" dirty="0" smtClean="0">
                <a:solidFill>
                  <a:schemeClr val="hlink"/>
                </a:solidFill>
              </a:rPr>
              <a:t>instillation</a:t>
            </a:r>
          </a:p>
          <a:p>
            <a:pPr marL="136525" indent="0" algn="l" rtl="0" eaLnBrk="1" hangingPunct="1">
              <a:buNone/>
              <a:defRPr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chemeClr val="hlink"/>
                </a:solidFill>
              </a:rPr>
              <a:t>Eye Drops, Eye Ointment</a:t>
            </a:r>
            <a:r>
              <a:rPr lang="en-US" sz="2400" b="1" dirty="0">
                <a:solidFill>
                  <a:schemeClr val="hlink"/>
                </a:solidFill>
              </a:rPr>
              <a:t> </a:t>
            </a:r>
          </a:p>
          <a:p>
            <a:pPr marL="136525" indent="0" algn="l" rtl="0" eaLnBrk="1" hangingPunct="1">
              <a:buNone/>
              <a:defRPr/>
            </a:pPr>
            <a:endParaRPr lang="en-US" b="1" dirty="0" smtClean="0">
              <a:solidFill>
                <a:schemeClr val="hlink"/>
              </a:solidFill>
            </a:endParaRPr>
          </a:p>
          <a:p>
            <a:pPr marL="136525" indent="0" algn="l" rtl="0" eaLnBrk="1" hangingPunct="1">
              <a:buNone/>
              <a:defRPr/>
            </a:pPr>
            <a:endParaRPr lang="en-US" dirty="0" smtClean="0"/>
          </a:p>
        </p:txBody>
      </p:sp>
      <p:sp>
        <p:nvSpPr>
          <p:cNvPr id="2048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A201EFAF-E697-4169-8E28-5AEAD2B661C6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13319" name="Picture 7" descr="eyedrops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4005263"/>
            <a:ext cx="3240088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320" name="Picture 6" descr="eye drops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4005263"/>
            <a:ext cx="2809875" cy="1655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74177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DF6831A4-8D08-459E-B2E4-FC9486BF246A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14343" name="Picture 4" descr="bledsoe+f10-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6275" y="1185863"/>
            <a:ext cx="4248150" cy="4292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  <p:pic>
        <p:nvPicPr>
          <p:cNvPr id="14344" name="Picture 4" descr="bledsoe+f10-0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8612" y="792163"/>
            <a:ext cx="3887788" cy="42926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0531471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900" dirty="0">
                <a:solidFill>
                  <a:schemeClr val="hlink"/>
                </a:solidFill>
              </a:rPr>
              <a:t>3.3 Ear </a:t>
            </a:r>
            <a:r>
              <a:rPr lang="en-US" sz="2900" dirty="0" smtClean="0">
                <a:solidFill>
                  <a:schemeClr val="hlink"/>
                </a:solidFill>
              </a:rPr>
              <a:t>(</a:t>
            </a:r>
            <a:r>
              <a:rPr lang="en-US" sz="2900" dirty="0" err="1" smtClean="0">
                <a:solidFill>
                  <a:schemeClr val="hlink"/>
                </a:solidFill>
              </a:rPr>
              <a:t>otic</a:t>
            </a:r>
            <a:r>
              <a:rPr lang="en-US" sz="2900" dirty="0" smtClean="0">
                <a:solidFill>
                  <a:schemeClr val="hlink"/>
                </a:solidFill>
              </a:rPr>
              <a:t>) </a:t>
            </a:r>
            <a:r>
              <a:rPr lang="en-US" sz="2900" dirty="0">
                <a:solidFill>
                  <a:schemeClr val="hlink"/>
                </a:solidFill>
              </a:rPr>
              <a:t>drops</a:t>
            </a:r>
          </a:p>
        </p:txBody>
      </p:sp>
      <p:sp>
        <p:nvSpPr>
          <p:cNvPr id="29701" name="Rectangle 5"/>
          <p:cNvSpPr>
            <a:spLocks noGrp="1" noChangeArrowheads="1"/>
          </p:cNvSpPr>
          <p:nvPr>
            <p:ph sz="half" idx="1"/>
          </p:nvPr>
        </p:nvSpPr>
        <p:spPr>
          <a:xfrm>
            <a:off x="1868557" y="1916113"/>
            <a:ext cx="4659243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sz="2200" b="1" dirty="0"/>
              <a:t>Assist </a:t>
            </a:r>
            <a:r>
              <a:rPr lang="en-US" altLang="ar-IQ" sz="2200" b="1" dirty="0" smtClean="0"/>
              <a:t>patient </a:t>
            </a:r>
            <a:r>
              <a:rPr lang="en-US" altLang="ar-IQ" sz="2200" b="1" dirty="0"/>
              <a:t>in </a:t>
            </a:r>
            <a:r>
              <a:rPr lang="en-US" altLang="ar-IQ" sz="2200" b="1" dirty="0">
                <a:solidFill>
                  <a:schemeClr val="hlink"/>
                </a:solidFill>
              </a:rPr>
              <a:t>side-lying position </a:t>
            </a:r>
          </a:p>
          <a:p>
            <a:pPr algn="l" rtl="0" eaLnBrk="1" hangingPunct="1"/>
            <a:r>
              <a:rPr lang="en-US" altLang="ar-IQ" sz="2200" b="1" dirty="0"/>
              <a:t>Clean the ear</a:t>
            </a:r>
          </a:p>
          <a:p>
            <a:pPr algn="l" rtl="0" eaLnBrk="1" hangingPunct="1"/>
            <a:r>
              <a:rPr lang="en-US" altLang="ar-IQ" sz="2200" b="1" dirty="0">
                <a:solidFill>
                  <a:schemeClr val="hlink"/>
                </a:solidFill>
              </a:rPr>
              <a:t>For children (under three years old) gently pull the pinna down and back</a:t>
            </a:r>
            <a:endParaRPr lang="ar-SA" altLang="ar-IQ" sz="2200" b="1" dirty="0">
              <a:solidFill>
                <a:schemeClr val="hlink"/>
              </a:solidFill>
            </a:endParaRPr>
          </a:p>
          <a:p>
            <a:pPr algn="l" rtl="0" eaLnBrk="1" hangingPunct="1"/>
            <a:r>
              <a:rPr lang="en-US" altLang="ar-IQ" sz="2200" b="1" dirty="0">
                <a:solidFill>
                  <a:schemeClr val="hlink"/>
                </a:solidFill>
              </a:rPr>
              <a:t>For the adult pull the </a:t>
            </a:r>
            <a:r>
              <a:rPr lang="en-US" altLang="ar-IQ" sz="2200" b="1" dirty="0" smtClean="0">
                <a:solidFill>
                  <a:schemeClr val="hlink"/>
                </a:solidFill>
              </a:rPr>
              <a:t>pinna </a:t>
            </a:r>
            <a:r>
              <a:rPr lang="en-US" altLang="ar-IQ" sz="2200" b="1" dirty="0">
                <a:solidFill>
                  <a:schemeClr val="hlink"/>
                </a:solidFill>
              </a:rPr>
              <a:t>upward and back ward to straighten the auditory canal.</a:t>
            </a:r>
          </a:p>
        </p:txBody>
      </p:sp>
      <p:pic>
        <p:nvPicPr>
          <p:cNvPr id="15364" name="Picture 8" descr="70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797676" y="1931989"/>
            <a:ext cx="3512515" cy="4098924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253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72DF08D6-1037-4C39-8A15-EF6710C7E32D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en-US" altLang="ar-IQ">
              <a:solidFill>
                <a:srgbClr val="BCBC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345905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970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9701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9701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970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7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970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70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970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410817" y="142117"/>
            <a:ext cx="109728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hlink"/>
                </a:solidFill>
              </a:rPr>
              <a:t>3.4 Respiratory</a:t>
            </a:r>
            <a:r>
              <a:rPr lang="en-US" sz="3600" dirty="0"/>
              <a:t> </a:t>
            </a:r>
            <a:r>
              <a:rPr lang="en-US" sz="3600" dirty="0">
                <a:solidFill>
                  <a:schemeClr val="hlink"/>
                </a:solidFill>
              </a:rPr>
              <a:t>inhalation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sz="half" idx="1"/>
          </p:nvPr>
        </p:nvSpPr>
        <p:spPr>
          <a:xfrm>
            <a:off x="848139" y="1557338"/>
            <a:ext cx="5319299" cy="4462462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sz="2800" b="1" dirty="0" smtClean="0">
                <a:solidFill>
                  <a:srgbClr val="FF0000"/>
                </a:solidFill>
              </a:rPr>
              <a:t>Introduce</a:t>
            </a:r>
            <a:r>
              <a:rPr lang="en-US" altLang="ar-IQ" sz="2800" b="1" dirty="0" smtClean="0"/>
              <a:t> </a:t>
            </a:r>
            <a:r>
              <a:rPr lang="en-US" altLang="ar-IQ" sz="2800" b="1" dirty="0" smtClean="0">
                <a:solidFill>
                  <a:schemeClr val="bg1"/>
                </a:solidFill>
              </a:rPr>
              <a:t>drug through out respiratory tract </a:t>
            </a:r>
          </a:p>
          <a:p>
            <a:pPr algn="l" rtl="0" eaLnBrk="1" hangingPunct="1"/>
            <a:r>
              <a:rPr lang="en-US" altLang="ar-IQ" sz="2800" b="1" dirty="0" smtClean="0">
                <a:solidFill>
                  <a:schemeClr val="bg1"/>
                </a:solidFill>
              </a:rPr>
              <a:t>Rapid localized relief </a:t>
            </a:r>
          </a:p>
          <a:p>
            <a:pPr algn="l" rtl="0" eaLnBrk="1" hangingPunct="1"/>
            <a:r>
              <a:rPr lang="en-US" altLang="ar-IQ" sz="2800" b="1" dirty="0" smtClean="0">
                <a:solidFill>
                  <a:schemeClr val="bg1"/>
                </a:solidFill>
              </a:rPr>
              <a:t>Use only for respiratory system</a:t>
            </a:r>
          </a:p>
        </p:txBody>
      </p:sp>
      <p:sp>
        <p:nvSpPr>
          <p:cNvPr id="16388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172200" y="1600200"/>
            <a:ext cx="4038600" cy="4421188"/>
          </a:xfrm>
        </p:spPr>
        <p:txBody>
          <a:bodyPr/>
          <a:lstStyle/>
          <a:p>
            <a:pPr eaLnBrk="1" hangingPunct="1"/>
            <a:endParaRPr lang="ar-JO" altLang="ar-IQ" smtClean="0"/>
          </a:p>
        </p:txBody>
      </p:sp>
      <p:sp>
        <p:nvSpPr>
          <p:cNvPr id="2355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D19A38D4-9920-4A69-AE83-5FB0542AD127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16392" name="Picture 4" descr="74-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557339"/>
            <a:ext cx="4032250" cy="2232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4" descr="bledsoe+f10-0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326" y="3716338"/>
            <a:ext cx="4032250" cy="230346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3288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1139687" y="768626"/>
            <a:ext cx="10230679" cy="4585252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600" dirty="0">
                <a:solidFill>
                  <a:schemeClr val="hlink"/>
                </a:solidFill>
              </a:rPr>
              <a:t>4. </a:t>
            </a:r>
            <a:r>
              <a:rPr lang="en-US" sz="3600" dirty="0" smtClean="0">
                <a:solidFill>
                  <a:schemeClr val="hlink"/>
                </a:solidFill>
              </a:rPr>
              <a:t>Parenteral routes(injections</a:t>
            </a:r>
            <a:r>
              <a:rPr lang="en-US" sz="3600" dirty="0">
                <a:solidFill>
                  <a:schemeClr val="hlink"/>
                </a:solidFill>
              </a:rPr>
              <a:t>) </a:t>
            </a:r>
            <a:br>
              <a:rPr lang="en-US" sz="3600" dirty="0">
                <a:solidFill>
                  <a:schemeClr val="hlink"/>
                </a:solidFill>
              </a:rPr>
            </a:br>
            <a:r>
              <a:rPr lang="en-US" sz="3600" dirty="0">
                <a:solidFill>
                  <a:schemeClr val="hlink"/>
                </a:solidFill>
              </a:rPr>
              <a:t/>
            </a:r>
            <a:br>
              <a:rPr lang="en-US" sz="3600" dirty="0">
                <a:solidFill>
                  <a:schemeClr val="hlink"/>
                </a:solidFill>
              </a:rPr>
            </a:br>
            <a:r>
              <a:rPr lang="en-US" sz="2900" dirty="0">
                <a:solidFill>
                  <a:schemeClr val="bg1"/>
                </a:solidFill>
              </a:rPr>
              <a:t>1.</a:t>
            </a:r>
            <a:r>
              <a:rPr lang="en-US" dirty="0" smtClean="0">
                <a:solidFill>
                  <a:schemeClr val="bg1"/>
                </a:solidFill>
              </a:rPr>
              <a:t> </a:t>
            </a:r>
            <a:r>
              <a:rPr lang="en-US" sz="2900" dirty="0">
                <a:solidFill>
                  <a:schemeClr val="bg1"/>
                </a:solidFill>
              </a:rPr>
              <a:t>Intradermal (ID)</a:t>
            </a:r>
            <a:br>
              <a:rPr lang="en-US" sz="2900" dirty="0">
                <a:solidFill>
                  <a:schemeClr val="bg1"/>
                </a:solidFill>
              </a:rPr>
            </a:br>
            <a:r>
              <a:rPr lang="en-US" sz="2900" dirty="0">
                <a:solidFill>
                  <a:schemeClr val="bg1"/>
                </a:solidFill>
              </a:rPr>
              <a:t>2. Subcutaneous (</a:t>
            </a:r>
            <a:r>
              <a:rPr lang="en-US" sz="2900" dirty="0" smtClean="0">
                <a:solidFill>
                  <a:schemeClr val="bg1"/>
                </a:solidFill>
              </a:rPr>
              <a:t>SQ or SC)</a:t>
            </a:r>
            <a:r>
              <a:rPr lang="en-US" sz="2900" dirty="0">
                <a:solidFill>
                  <a:schemeClr val="bg1"/>
                </a:solidFill>
              </a:rPr>
              <a:t/>
            </a:r>
            <a:br>
              <a:rPr lang="en-US" sz="2900" dirty="0">
                <a:solidFill>
                  <a:schemeClr val="bg1"/>
                </a:solidFill>
              </a:rPr>
            </a:br>
            <a:r>
              <a:rPr lang="en-US" sz="2900" dirty="0">
                <a:solidFill>
                  <a:schemeClr val="bg1"/>
                </a:solidFill>
              </a:rPr>
              <a:t>3. Intramuscular (IM)</a:t>
            </a:r>
            <a:br>
              <a:rPr lang="en-US" sz="2900" dirty="0">
                <a:solidFill>
                  <a:schemeClr val="bg1"/>
                </a:solidFill>
              </a:rPr>
            </a:br>
            <a:r>
              <a:rPr lang="en-US" sz="2900" dirty="0">
                <a:solidFill>
                  <a:schemeClr val="bg1"/>
                </a:solidFill>
              </a:rPr>
              <a:t>4. Intravenous (</a:t>
            </a:r>
            <a:r>
              <a:rPr lang="en-US" sz="2900" dirty="0" smtClean="0">
                <a:solidFill>
                  <a:schemeClr val="bg1"/>
                </a:solidFill>
              </a:rPr>
              <a:t>IV)</a:t>
            </a:r>
            <a:endParaRPr lang="en-US" dirty="0" smtClean="0">
              <a:solidFill>
                <a:schemeClr val="bg1"/>
              </a:solidFill>
            </a:endParaRPr>
          </a:p>
        </p:txBody>
      </p:sp>
      <p:sp>
        <p:nvSpPr>
          <p:cNvPr id="2458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D4018391-7BE1-4954-897F-FB66C746644B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en-US" altLang="ar-IQ">
              <a:solidFill>
                <a:srgbClr val="BCBC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639320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174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174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5"/>
          <p:cNvSpPr>
            <a:spLocks noGrp="1" noChangeArrowheads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solidFill>
                  <a:srgbClr val="FF0066"/>
                </a:solidFill>
              </a:rPr>
              <a:t>Equipment's</a:t>
            </a:r>
            <a:br>
              <a:rPr lang="en-US" sz="4400" dirty="0" smtClean="0">
                <a:solidFill>
                  <a:srgbClr val="FF0066"/>
                </a:solidFill>
              </a:rPr>
            </a:br>
            <a:r>
              <a:rPr lang="en-US" sz="4400" dirty="0" smtClean="0">
                <a:solidFill>
                  <a:srgbClr val="FF0066"/>
                </a:solidFill>
              </a:rPr>
              <a:t>Syringes</a:t>
            </a:r>
            <a:endParaRPr lang="en-US" sz="4400" dirty="0">
              <a:solidFill>
                <a:srgbClr val="FF0066"/>
              </a:solidFill>
            </a:endParaRPr>
          </a:p>
        </p:txBody>
      </p:sp>
      <p:sp>
        <p:nvSpPr>
          <p:cNvPr id="18435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318052" y="1510403"/>
            <a:ext cx="5989983" cy="452596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dirty="0" smtClean="0">
                <a:solidFill>
                  <a:srgbClr val="FF9900"/>
                </a:solidFill>
              </a:rPr>
              <a:t>Types</a:t>
            </a:r>
          </a:p>
          <a:p>
            <a:pPr lvl="1" algn="l" rtl="0" eaLnBrk="1" hangingPunct="1"/>
            <a:r>
              <a:rPr lang="en-US" altLang="ar-IQ" dirty="0" smtClean="0"/>
              <a:t>Hypodermic syringe</a:t>
            </a:r>
          </a:p>
          <a:p>
            <a:pPr lvl="1" algn="l" rtl="0" eaLnBrk="1" hangingPunct="1"/>
            <a:r>
              <a:rPr lang="en-US" altLang="ar-IQ" dirty="0" smtClean="0"/>
              <a:t>Insulin syringe (100 unit/ 1ml)</a:t>
            </a:r>
          </a:p>
          <a:p>
            <a:pPr lvl="1" algn="l" rtl="0" eaLnBrk="1" hangingPunct="1"/>
            <a:r>
              <a:rPr lang="en-US" altLang="ar-IQ" dirty="0" smtClean="0"/>
              <a:t>Tuberculin syringe (1 ml)</a:t>
            </a:r>
          </a:p>
          <a:p>
            <a:pPr lvl="1" algn="l" rtl="0" eaLnBrk="1" hangingPunct="1"/>
            <a:r>
              <a:rPr lang="en-US" altLang="ar-IQ" dirty="0" smtClean="0"/>
              <a:t>Regular syringe (5, 10, 20, and 50 ml) </a:t>
            </a:r>
          </a:p>
          <a:p>
            <a:pPr algn="l" rtl="0" eaLnBrk="1" hangingPunct="1"/>
            <a:r>
              <a:rPr lang="en-US" altLang="ar-IQ" b="1" dirty="0" smtClean="0">
                <a:solidFill>
                  <a:srgbClr val="003399"/>
                </a:solidFill>
              </a:rPr>
              <a:t>Prefilled unit-dose system</a:t>
            </a:r>
          </a:p>
        </p:txBody>
      </p:sp>
      <p:sp>
        <p:nvSpPr>
          <p:cNvPr id="2560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A5976E90-B8B6-4FD1-B409-44118E8C8234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18440" name="Picture 12" descr="4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80" y="1510403"/>
            <a:ext cx="4037150" cy="27429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9" descr="IMG_078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5980" y="4346096"/>
            <a:ext cx="4037149" cy="20774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281234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9" name="Rectangle 2"/>
          <p:cNvSpPr>
            <a:spLocks noGrp="1" noChangeArrowheads="1"/>
          </p:cNvSpPr>
          <p:nvPr>
            <p:ph type="title"/>
          </p:nvPr>
        </p:nvSpPr>
        <p:spPr>
          <a:xfrm>
            <a:off x="3856383" y="125413"/>
            <a:ext cx="4399722" cy="114300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rgbClr val="FF0066"/>
                </a:solidFill>
              </a:rPr>
              <a:t>Equipment's</a:t>
            </a:r>
            <a:br>
              <a:rPr lang="en-US" sz="4000" dirty="0">
                <a:solidFill>
                  <a:srgbClr val="FF0066"/>
                </a:solidFill>
              </a:rPr>
            </a:br>
            <a:r>
              <a:rPr lang="en-US" sz="4000" dirty="0">
                <a:solidFill>
                  <a:srgbClr val="FF0066"/>
                </a:solidFill>
              </a:rPr>
              <a:t> needles</a:t>
            </a:r>
          </a:p>
        </p:txBody>
      </p:sp>
      <p:sp>
        <p:nvSpPr>
          <p:cNvPr id="19460" name="Rectangle 6"/>
          <p:cNvSpPr>
            <a:spLocks noGrp="1" noChangeArrowheads="1"/>
          </p:cNvSpPr>
          <p:nvPr>
            <p:ph sz="half" idx="2"/>
          </p:nvPr>
        </p:nvSpPr>
        <p:spPr>
          <a:xfrm>
            <a:off x="722244" y="1238113"/>
            <a:ext cx="6268277" cy="1906586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136525" indent="0" algn="l" rtl="0" eaLnBrk="1" hangingPunct="1">
              <a:buNone/>
            </a:pPr>
            <a:r>
              <a:rPr lang="en-US" altLang="ar-IQ" b="1" u="sng" dirty="0" smtClean="0">
                <a:solidFill>
                  <a:schemeClr val="bg1"/>
                </a:solidFill>
              </a:rPr>
              <a:t>Needle characteristics  </a:t>
            </a:r>
          </a:p>
          <a:p>
            <a:pPr algn="l" rtl="0" eaLnBrk="1" hangingPunct="1"/>
            <a:r>
              <a:rPr lang="en-US" altLang="ar-IQ" dirty="0" smtClean="0">
                <a:solidFill>
                  <a:schemeClr val="bg1"/>
                </a:solidFill>
              </a:rPr>
              <a:t>Bevel (short/ long)</a:t>
            </a:r>
          </a:p>
          <a:p>
            <a:pPr algn="l" rtl="0" eaLnBrk="1" hangingPunct="1"/>
            <a:r>
              <a:rPr lang="en-US" altLang="ar-IQ" dirty="0" smtClean="0">
                <a:solidFill>
                  <a:schemeClr val="bg1"/>
                </a:solidFill>
              </a:rPr>
              <a:t>Shaft (1/2- 2 inches)</a:t>
            </a:r>
          </a:p>
          <a:p>
            <a:pPr algn="l" rtl="0" eaLnBrk="1" hangingPunct="1"/>
            <a:r>
              <a:rPr lang="en-US" altLang="ar-IQ" dirty="0" smtClean="0">
                <a:solidFill>
                  <a:schemeClr val="bg1"/>
                </a:solidFill>
              </a:rPr>
              <a:t>Gauge (diameter) = 18- 28</a:t>
            </a:r>
          </a:p>
          <a:p>
            <a:pPr eaLnBrk="1" hangingPunct="1"/>
            <a:endParaRPr lang="en-US" altLang="ar-IQ" dirty="0" smtClean="0"/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5AAC5DF7-2E3B-4F80-8B0B-F6111A328790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16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19464" name="Picture 7" descr="5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2036" y="4518302"/>
            <a:ext cx="4148138" cy="20809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523" descr="IMG_078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8651" y="3246438"/>
            <a:ext cx="4029282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3530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hlink"/>
                </a:solidFill>
              </a:rPr>
              <a:t>4. 1 Intradermal injections</a:t>
            </a:r>
          </a:p>
        </p:txBody>
      </p:sp>
      <p:sp>
        <p:nvSpPr>
          <p:cNvPr id="32774" name="Rectangle 6"/>
          <p:cNvSpPr>
            <a:spLocks noGrp="1" noChangeArrowheads="1"/>
          </p:cNvSpPr>
          <p:nvPr>
            <p:ph sz="half" idx="1"/>
          </p:nvPr>
        </p:nvSpPr>
        <p:spPr>
          <a:xfrm>
            <a:off x="1774825" y="1268414"/>
            <a:ext cx="4249738" cy="5589587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b="1" dirty="0" smtClean="0"/>
              <a:t>ID in to the dermal layer of the skin </a:t>
            </a:r>
          </a:p>
          <a:p>
            <a:pPr algn="l" rtl="0" eaLnBrk="1" hangingPunct="1"/>
            <a:r>
              <a:rPr lang="en-US" altLang="ar-IQ" b="1" dirty="0" smtClean="0"/>
              <a:t>Small doses </a:t>
            </a:r>
            <a:r>
              <a:rPr lang="en-US" altLang="ar-IQ" b="1" dirty="0" smtClean="0">
                <a:solidFill>
                  <a:schemeClr val="hlink"/>
                </a:solidFill>
              </a:rPr>
              <a:t>0.1 ml</a:t>
            </a:r>
          </a:p>
          <a:p>
            <a:pPr algn="l" rtl="0" eaLnBrk="1" hangingPunct="1"/>
            <a:r>
              <a:rPr lang="en-US" altLang="ar-IQ" b="1" dirty="0" smtClean="0"/>
              <a:t>Used for </a:t>
            </a:r>
            <a:r>
              <a:rPr lang="en-US" altLang="ar-IQ" b="1" dirty="0" smtClean="0">
                <a:solidFill>
                  <a:schemeClr val="hlink"/>
                </a:solidFill>
              </a:rPr>
              <a:t>diagnostic purposes</a:t>
            </a:r>
          </a:p>
          <a:p>
            <a:pPr algn="l" rtl="0" eaLnBrk="1" hangingPunct="1"/>
            <a:r>
              <a:rPr lang="en-US" altLang="ar-IQ" b="1" dirty="0" smtClean="0">
                <a:solidFill>
                  <a:srgbClr val="FF0000"/>
                </a:solidFill>
              </a:rPr>
              <a:t>15 degrees</a:t>
            </a:r>
            <a:r>
              <a:rPr lang="en-US" altLang="ar-IQ" b="1" dirty="0" smtClean="0"/>
              <a:t> angle insertion of the needle</a:t>
            </a:r>
          </a:p>
          <a:p>
            <a:pPr algn="l" rtl="0" eaLnBrk="1" hangingPunct="1"/>
            <a:r>
              <a:rPr lang="en-US" altLang="ar-IQ" b="1" dirty="0" smtClean="0"/>
              <a:t>The drug produce a </a:t>
            </a:r>
            <a:r>
              <a:rPr lang="en-US" altLang="ar-IQ" b="1" dirty="0" smtClean="0">
                <a:solidFill>
                  <a:srgbClr val="FF0000"/>
                </a:solidFill>
              </a:rPr>
              <a:t>bleb (wheal)</a:t>
            </a:r>
          </a:p>
          <a:p>
            <a:pPr algn="l" rtl="0" eaLnBrk="1" hangingPunct="1"/>
            <a:r>
              <a:rPr lang="en-US" altLang="ar-IQ" b="1" dirty="0" smtClean="0"/>
              <a:t>Common site :inner aspect of the arm. upper chest, under scapula </a:t>
            </a:r>
          </a:p>
          <a:p>
            <a:pPr algn="l" rtl="0" eaLnBrk="1" hangingPunct="1"/>
            <a:endParaRPr lang="en-US" altLang="ar-IQ" b="1" dirty="0" smtClean="0">
              <a:solidFill>
                <a:srgbClr val="FF0000"/>
              </a:solidFill>
            </a:endParaRPr>
          </a:p>
          <a:p>
            <a:pPr algn="l" rtl="0" eaLnBrk="1" hangingPunct="1"/>
            <a:endParaRPr lang="en-US" altLang="ar-IQ" b="1" dirty="0" smtClean="0">
              <a:solidFill>
                <a:schemeClr val="hlink"/>
              </a:solidFill>
            </a:endParaRPr>
          </a:p>
        </p:txBody>
      </p:sp>
      <p:sp>
        <p:nvSpPr>
          <p:cNvPr id="20484" name="Rectangle 15"/>
          <p:cNvSpPr>
            <a:spLocks noGrp="1" noChangeArrowheads="1"/>
          </p:cNvSpPr>
          <p:nvPr>
            <p:ph sz="half" idx="2"/>
          </p:nvPr>
        </p:nvSpPr>
        <p:spPr>
          <a:xfrm>
            <a:off x="6618288" y="3789364"/>
            <a:ext cx="3440112" cy="2230437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b="1" smtClean="0"/>
              <a:t>Do not massage the site of the injection</a:t>
            </a:r>
          </a:p>
          <a:p>
            <a:pPr algn="l" rtl="0" eaLnBrk="1" hangingPunct="1"/>
            <a:r>
              <a:rPr lang="en-US" altLang="ar-IQ" b="1" smtClean="0"/>
              <a:t>Need time to interpret</a:t>
            </a:r>
          </a:p>
        </p:txBody>
      </p:sp>
      <p:sp>
        <p:nvSpPr>
          <p:cNvPr id="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BDDC7FA5-141B-4E95-B1D9-9109B09CFAC2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20486" name="Picture 9" descr="59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0826" y="1268414"/>
            <a:ext cx="3527425" cy="237648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0130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277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277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277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77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27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77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77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277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2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2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77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2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2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277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4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8" name="Rectangle 1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hlink"/>
                </a:solidFill>
              </a:rPr>
              <a:t>4. 2 Subcutaneous injections(SQ)</a:t>
            </a:r>
          </a:p>
        </p:txBody>
      </p:sp>
      <p:sp>
        <p:nvSpPr>
          <p:cNvPr id="34829" name="Rectangle 13"/>
          <p:cNvSpPr>
            <a:spLocks noGrp="1" noChangeArrowheads="1"/>
          </p:cNvSpPr>
          <p:nvPr>
            <p:ph sz="half" idx="1"/>
          </p:nvPr>
        </p:nvSpPr>
        <p:spPr>
          <a:xfrm>
            <a:off x="1802297" y="1268414"/>
            <a:ext cx="4685818" cy="5113337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>
                <a:solidFill>
                  <a:schemeClr val="bg1"/>
                </a:solidFill>
              </a:rPr>
              <a:t>Just </a:t>
            </a:r>
            <a:r>
              <a:rPr lang="en-US" altLang="ar-IQ" sz="2400" b="1" dirty="0" smtClean="0">
                <a:solidFill>
                  <a:schemeClr val="bg1"/>
                </a:solidFill>
              </a:rPr>
              <a:t>under </a:t>
            </a:r>
            <a:r>
              <a:rPr lang="en-US" altLang="ar-IQ" sz="2400" b="1" dirty="0">
                <a:solidFill>
                  <a:schemeClr val="bg1"/>
                </a:solidFill>
              </a:rPr>
              <a:t>the skin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>
                <a:solidFill>
                  <a:schemeClr val="bg1"/>
                </a:solidFill>
              </a:rPr>
              <a:t>usage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ar-IQ" b="1" dirty="0" smtClean="0">
                <a:solidFill>
                  <a:schemeClr val="bg1"/>
                </a:solidFill>
              </a:rPr>
              <a:t>Vaccination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ar-IQ" b="1" dirty="0" smtClean="0">
                <a:solidFill>
                  <a:schemeClr val="bg1"/>
                </a:solidFill>
              </a:rPr>
              <a:t>Insulin 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ar-IQ" b="1" dirty="0" smtClean="0">
                <a:solidFill>
                  <a:schemeClr val="bg1"/>
                </a:solidFill>
              </a:rPr>
              <a:t>Heparin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>
                <a:solidFill>
                  <a:schemeClr val="bg1"/>
                </a:solidFill>
              </a:rPr>
              <a:t>Only small doses</a:t>
            </a:r>
            <a:r>
              <a:rPr lang="en-US" altLang="ar-IQ" sz="2400" b="1" dirty="0">
                <a:solidFill>
                  <a:schemeClr val="hlink"/>
                </a:solidFill>
              </a:rPr>
              <a:t>(0.5-1ml)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>
                <a:solidFill>
                  <a:schemeClr val="bg1"/>
                </a:solidFill>
              </a:rPr>
              <a:t>Needle size and length based on the </a:t>
            </a:r>
            <a:r>
              <a:rPr lang="en-US" altLang="ar-IQ" sz="2400" b="1" dirty="0" smtClean="0">
                <a:solidFill>
                  <a:schemeClr val="bg1"/>
                </a:solidFill>
              </a:rPr>
              <a:t>patient </a:t>
            </a:r>
            <a:r>
              <a:rPr lang="en-US" altLang="ar-IQ" sz="2400" b="1" dirty="0">
                <a:solidFill>
                  <a:schemeClr val="hlink"/>
                </a:solidFill>
              </a:rPr>
              <a:t>body mass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>
                <a:solidFill>
                  <a:schemeClr val="hlink"/>
                </a:solidFill>
              </a:rPr>
              <a:t>45 </a:t>
            </a:r>
            <a:r>
              <a:rPr lang="en-US" altLang="ar-IQ" sz="2400" b="1" dirty="0">
                <a:solidFill>
                  <a:schemeClr val="bg1"/>
                </a:solidFill>
              </a:rPr>
              <a:t>degree angle of insertion</a:t>
            </a:r>
          </a:p>
        </p:txBody>
      </p:sp>
      <p:pic>
        <p:nvPicPr>
          <p:cNvPr id="22532" name="Picture 25" descr="61-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88162" y="1268414"/>
            <a:ext cx="3355767" cy="2376487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CBE59C0A-6778-4F9A-B97E-994568A4CA03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22536" name="Picture 22" descr="injection sq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4" y="3803374"/>
            <a:ext cx="3355766" cy="25783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6749943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482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482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48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482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482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482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4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4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8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4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4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48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4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34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482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4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482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4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4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82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48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48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482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8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8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82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48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48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482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29" grpId="0" build="p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2" name="Rectangle 4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800">
                <a:solidFill>
                  <a:schemeClr val="hlink"/>
                </a:solidFill>
              </a:rPr>
              <a:t>4. 2 Subcutaneous injections (SQ) cont. </a:t>
            </a:r>
          </a:p>
        </p:txBody>
      </p:sp>
      <p:sp>
        <p:nvSpPr>
          <p:cNvPr id="23555" name="Rectangle 13"/>
          <p:cNvSpPr>
            <a:spLocks noGrp="1" noChangeArrowheads="1"/>
          </p:cNvSpPr>
          <p:nvPr>
            <p:ph sz="half" idx="1"/>
          </p:nvPr>
        </p:nvSpPr>
        <p:spPr>
          <a:xfrm>
            <a:off x="795130" y="1412875"/>
            <a:ext cx="5692983" cy="489585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just" rtl="0" eaLnBrk="1" hangingPunct="1">
              <a:lnSpc>
                <a:spcPct val="90000"/>
              </a:lnSpc>
            </a:pPr>
            <a:r>
              <a:rPr lang="en-US" altLang="ar-IQ" sz="3200" b="1" dirty="0" smtClean="0">
                <a:solidFill>
                  <a:schemeClr val="bg1"/>
                </a:solidFill>
              </a:rPr>
              <a:t>SQ injection sites </a:t>
            </a:r>
            <a:r>
              <a:rPr lang="en-US" altLang="ar-IQ" sz="3200" dirty="0" smtClean="0">
                <a:solidFill>
                  <a:schemeClr val="bg1"/>
                </a:solidFill>
              </a:rPr>
              <a:t>need to be </a:t>
            </a:r>
            <a:r>
              <a:rPr lang="en-US" altLang="ar-IQ" sz="3200" dirty="0" smtClean="0">
                <a:solidFill>
                  <a:srgbClr val="FF0000"/>
                </a:solidFill>
              </a:rPr>
              <a:t>rotated to </a:t>
            </a:r>
            <a:r>
              <a:rPr lang="en-US" altLang="ar-IQ" sz="3200" dirty="0" smtClean="0">
                <a:solidFill>
                  <a:schemeClr val="bg1"/>
                </a:solidFill>
              </a:rPr>
              <a:t>minimize tissue damage</a:t>
            </a:r>
          </a:p>
          <a:p>
            <a:pPr algn="just" rtl="0" eaLnBrk="1" hangingPunct="1">
              <a:lnSpc>
                <a:spcPct val="90000"/>
              </a:lnSpc>
            </a:pPr>
            <a:r>
              <a:rPr lang="en-US" altLang="ar-IQ" sz="3200" b="1" dirty="0" smtClean="0">
                <a:solidFill>
                  <a:schemeClr val="bg1"/>
                </a:solidFill>
              </a:rPr>
              <a:t>Common sites: </a:t>
            </a:r>
            <a:r>
              <a:rPr lang="en-US" altLang="ar-IQ" sz="3200" dirty="0">
                <a:solidFill>
                  <a:schemeClr val="bg1"/>
                </a:solidFill>
              </a:rPr>
              <a:t>outer aspect of the upper arm, anterior aspect of the thigh, abdomen ,scapular area the </a:t>
            </a:r>
            <a:r>
              <a:rPr lang="en-US" altLang="ar-IQ" sz="3200" dirty="0" err="1" smtClean="0">
                <a:solidFill>
                  <a:schemeClr val="bg1"/>
                </a:solidFill>
              </a:rPr>
              <a:t>ventrogluteal</a:t>
            </a:r>
            <a:r>
              <a:rPr lang="en-US" altLang="ar-IQ" sz="3200" dirty="0" smtClean="0">
                <a:solidFill>
                  <a:schemeClr val="bg1"/>
                </a:solidFill>
              </a:rPr>
              <a:t>, </a:t>
            </a:r>
            <a:r>
              <a:rPr lang="en-US" altLang="ar-IQ" sz="3200" dirty="0" err="1" smtClean="0">
                <a:solidFill>
                  <a:schemeClr val="bg1"/>
                </a:solidFill>
              </a:rPr>
              <a:t>dorsogluteal</a:t>
            </a:r>
            <a:r>
              <a:rPr lang="en-US" altLang="ar-IQ" sz="3200" dirty="0" smtClean="0">
                <a:solidFill>
                  <a:schemeClr val="bg1"/>
                </a:solidFill>
              </a:rPr>
              <a:t> area</a:t>
            </a:r>
          </a:p>
          <a:p>
            <a:pPr eaLnBrk="1" hangingPunct="1">
              <a:lnSpc>
                <a:spcPct val="90000"/>
              </a:lnSpc>
            </a:pPr>
            <a:endParaRPr lang="en-US" altLang="ar-IQ" dirty="0" smtClean="0">
              <a:solidFill>
                <a:schemeClr val="bg1"/>
              </a:solidFill>
            </a:endParaRPr>
          </a:p>
        </p:txBody>
      </p:sp>
      <p:sp>
        <p:nvSpPr>
          <p:cNvPr id="3174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06805E16-1C69-4353-956D-7B6EBDABFDE7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23559" name="Picture 18" descr="6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8163" y="1412876"/>
            <a:ext cx="3384550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798251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32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325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32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Rectangle 2"/>
          <p:cNvSpPr>
            <a:spLocks noGrp="1" noChangeArrowheads="1"/>
          </p:cNvSpPr>
          <p:nvPr>
            <p:ph type="title"/>
          </p:nvPr>
        </p:nvSpPr>
        <p:spPr>
          <a:xfrm>
            <a:off x="1919537" y="188914"/>
            <a:ext cx="8302377" cy="575791"/>
          </a:xfrm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FF0066"/>
                </a:solidFill>
              </a:rPr>
              <a:t>Medication-Related Terms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450574" y="908051"/>
            <a:ext cx="11410122" cy="244951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Medication</a:t>
            </a:r>
            <a:r>
              <a:rPr lang="en-US" altLang="ar-IQ" sz="2400" b="1" dirty="0"/>
              <a:t> </a:t>
            </a:r>
            <a:r>
              <a:rPr lang="en-US" altLang="ar-IQ" sz="2400" dirty="0"/>
              <a:t>:substances administered for Dx, Rx ,cure ,relieve and prevention of diseases.</a:t>
            </a:r>
          </a:p>
          <a:p>
            <a:pPr algn="l" rtl="0" eaLnBrk="1" hangingPunct="1"/>
            <a:r>
              <a:rPr lang="en-US" altLang="ar-IQ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Generic name (scientific name): </a:t>
            </a:r>
            <a:r>
              <a:rPr lang="en-US" altLang="ar-IQ" sz="2400" dirty="0"/>
              <a:t>drug name describe the chemical structures of the drug.</a:t>
            </a:r>
          </a:p>
          <a:p>
            <a:pPr algn="l" rtl="0" eaLnBrk="1" hangingPunct="1"/>
            <a:r>
              <a:rPr lang="en-US" altLang="ar-IQ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Trade name (brand name):</a:t>
            </a:r>
            <a:r>
              <a:rPr lang="ar-SA" altLang="ar-IQ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ar-IQ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ar-IQ" sz="2400" dirty="0"/>
              <a:t>name given by the manufacturer</a:t>
            </a:r>
            <a:r>
              <a:rPr lang="en-US" altLang="ar-IQ" dirty="0" smtClean="0"/>
              <a:t>.</a:t>
            </a:r>
          </a:p>
        </p:txBody>
      </p:sp>
      <p:sp>
        <p:nvSpPr>
          <p:cNvPr id="5122" name="Date Placeholder 3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 rtl="1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dirty="0">
                <a:solidFill>
                  <a:prstClr val="white">
                    <a:shade val="50000"/>
                  </a:prstClr>
                </a:solidFill>
              </a:rPr>
              <a:t>  </a:t>
            </a:r>
          </a:p>
        </p:txBody>
      </p:sp>
      <p:sp>
        <p:nvSpPr>
          <p:cNvPr id="512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0376A141-B398-49C1-A4F7-F64DA3ADFB0A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altLang="ar-IQ">
              <a:solidFill>
                <a:srgbClr val="BCBCBC"/>
              </a:solidFill>
            </a:endParaRPr>
          </a:p>
        </p:txBody>
      </p:sp>
      <p:sp>
        <p:nvSpPr>
          <p:cNvPr id="4103" name="Rectangle 3"/>
          <p:cNvSpPr txBox="1">
            <a:spLocks noChangeArrowheads="1"/>
          </p:cNvSpPr>
          <p:nvPr/>
        </p:nvSpPr>
        <p:spPr bwMode="auto">
          <a:xfrm>
            <a:off x="450573" y="3500439"/>
            <a:ext cx="11410123" cy="324167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marL="547688" indent="-411163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r" rtl="1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buFont typeface="Wingdings 2" pitchFamily="18" charset="2"/>
              <a:buChar char=""/>
              <a:defRPr/>
            </a:pPr>
            <a:r>
              <a:rPr lang="en-US" sz="32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+mn-cs"/>
              </a:rPr>
              <a:t>Prescription: </a:t>
            </a:r>
          </a:p>
          <a:p>
            <a:pPr marL="136525" indent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defRPr/>
            </a:pPr>
            <a:r>
              <a:rPr lang="en-US" sz="2800" b="1" dirty="0" smtClean="0">
                <a:solidFill>
                  <a:prstClr val="white"/>
                </a:solidFill>
                <a:latin typeface="Book Antiqua" pitchFamily="18" charset="0"/>
              </a:rPr>
              <a:t>written </a:t>
            </a:r>
            <a:r>
              <a:rPr lang="en-US" sz="2800" b="1" dirty="0">
                <a:solidFill>
                  <a:prstClr val="white"/>
                </a:solidFill>
                <a:latin typeface="Book Antiqua" pitchFamily="18" charset="0"/>
              </a:rPr>
              <a:t>direction for the preparation and administration of medication</a:t>
            </a:r>
          </a:p>
          <a:p>
            <a:pPr marL="136525" indent="0" algn="r" rtl="1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9F9F9"/>
              </a:buClr>
              <a:buSzPct val="65000"/>
              <a:defRPr/>
            </a:pPr>
            <a:endParaRPr lang="en-US" sz="3200" dirty="0">
              <a:solidFill>
                <a:prstClr val="white"/>
              </a:solidFill>
              <a:latin typeface="Book Antiqu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6593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hlink"/>
                </a:solidFill>
              </a:rPr>
              <a:t>4. 3 Intramuscular injections (IM) </a:t>
            </a:r>
          </a:p>
        </p:txBody>
      </p:sp>
      <p:sp>
        <p:nvSpPr>
          <p:cNvPr id="38934" name="Rectangle 22"/>
          <p:cNvSpPr>
            <a:spLocks noGrp="1" noChangeArrowheads="1"/>
          </p:cNvSpPr>
          <p:nvPr>
            <p:ph type="body" sz="half" idx="1"/>
          </p:nvPr>
        </p:nvSpPr>
        <p:spPr>
          <a:xfrm>
            <a:off x="1046922" y="1773238"/>
            <a:ext cx="5553905" cy="4608512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/>
              <a:t>Absorbed more </a:t>
            </a:r>
            <a:r>
              <a:rPr lang="en-US" altLang="ar-IQ" sz="2400" b="1" dirty="0">
                <a:solidFill>
                  <a:schemeClr val="hlink"/>
                </a:solidFill>
              </a:rPr>
              <a:t>quickly</a:t>
            </a:r>
            <a:r>
              <a:rPr lang="en-US" altLang="ar-IQ" sz="2400" b="1" dirty="0"/>
              <a:t> than SQ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>
                <a:solidFill>
                  <a:schemeClr val="hlink"/>
                </a:solidFill>
              </a:rPr>
              <a:t>1-2 ml</a:t>
            </a:r>
            <a:r>
              <a:rPr lang="en-US" altLang="ar-IQ" sz="2400" b="1" dirty="0"/>
              <a:t> used for less developed adult muscle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/>
              <a:t>Use safe site located away from large blood </a:t>
            </a:r>
            <a:r>
              <a:rPr lang="en-US" altLang="ar-IQ" sz="2400" b="1" dirty="0" smtClean="0"/>
              <a:t>vessels, </a:t>
            </a:r>
            <a:r>
              <a:rPr lang="en-US" altLang="ar-IQ" sz="2400" b="1" dirty="0"/>
              <a:t>nerves and bone.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>
                <a:solidFill>
                  <a:schemeClr val="hlink"/>
                </a:solidFill>
              </a:rPr>
              <a:t>0.5-1 ml</a:t>
            </a:r>
            <a:r>
              <a:rPr lang="en-US" altLang="ar-IQ" sz="2400" b="1" dirty="0"/>
              <a:t> in the deltoid muscle 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2400" b="1" dirty="0"/>
              <a:t>Adult with well developed muscle </a:t>
            </a:r>
            <a:r>
              <a:rPr lang="en-US" altLang="ar-IQ" sz="2400" b="1" dirty="0">
                <a:solidFill>
                  <a:schemeClr val="hlink"/>
                </a:solidFill>
              </a:rPr>
              <a:t>4 ml</a:t>
            </a:r>
            <a:r>
              <a:rPr lang="en-US" altLang="ar-IQ" sz="2400" b="1" dirty="0"/>
              <a:t> in the gluteal </a:t>
            </a:r>
            <a:r>
              <a:rPr lang="en-US" altLang="ar-IQ" sz="2400" b="1" dirty="0" err="1"/>
              <a:t>medius</a:t>
            </a:r>
            <a:r>
              <a:rPr lang="en-US" altLang="ar-IQ" sz="2400" b="1" dirty="0"/>
              <a:t> and gluteal </a:t>
            </a:r>
            <a:r>
              <a:rPr lang="en-US" altLang="ar-IQ" sz="2400" b="1" dirty="0" err="1"/>
              <a:t>maximus</a:t>
            </a:r>
            <a:r>
              <a:rPr lang="en-US" altLang="ar-IQ" sz="2400" b="1" dirty="0"/>
              <a:t> muscle</a:t>
            </a:r>
          </a:p>
        </p:txBody>
      </p:sp>
      <p:sp>
        <p:nvSpPr>
          <p:cNvPr id="2" name="Slide Number Place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1E565400-D0B9-4118-BF2C-AFB0FC9F23E2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24584" name="Picture 31" descr="injec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1844675"/>
            <a:ext cx="3600450" cy="44640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28923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389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3891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389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893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89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89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89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89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89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89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89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9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89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89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89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89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89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34" grpId="0" build="p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3048000" y="190502"/>
            <a:ext cx="7010400" cy="790227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rgbClr val="003399"/>
                </a:solidFill>
              </a:rPr>
              <a:t>Sites of IM injection</a:t>
            </a:r>
          </a:p>
        </p:txBody>
      </p:sp>
      <p:sp>
        <p:nvSpPr>
          <p:cNvPr id="25603" name="Rectangle 5"/>
          <p:cNvSpPr>
            <a:spLocks noGrp="1" noChangeArrowheads="1"/>
          </p:cNvSpPr>
          <p:nvPr>
            <p:ph sz="quarter" idx="1"/>
          </p:nvPr>
        </p:nvSpPr>
        <p:spPr>
          <a:xfrm>
            <a:off x="2424113" y="981075"/>
            <a:ext cx="3440112" cy="263525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buFont typeface="Wingdings" panose="05000000000000000000" pitchFamily="2" charset="2"/>
              <a:buNone/>
            </a:pPr>
            <a:r>
              <a:rPr lang="en-US" altLang="ar-IQ" sz="2100" dirty="0"/>
              <a:t>1. </a:t>
            </a:r>
            <a:r>
              <a:rPr lang="en-US" altLang="ar-IQ" sz="2100" dirty="0">
                <a:solidFill>
                  <a:srgbClr val="FF0000"/>
                </a:solidFill>
              </a:rPr>
              <a:t>Deltoid Muscle </a:t>
            </a:r>
          </a:p>
        </p:txBody>
      </p:sp>
      <p:sp>
        <p:nvSpPr>
          <p:cNvPr id="25604" name="Rectangle 6"/>
          <p:cNvSpPr>
            <a:spLocks noGrp="1" noChangeArrowheads="1"/>
          </p:cNvSpPr>
          <p:nvPr>
            <p:ph sz="quarter" idx="2"/>
          </p:nvPr>
        </p:nvSpPr>
        <p:spPr>
          <a:xfrm>
            <a:off x="6383338" y="981076"/>
            <a:ext cx="3675062" cy="291147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buFont typeface="Wingdings" panose="05000000000000000000" pitchFamily="2" charset="2"/>
              <a:buNone/>
            </a:pPr>
            <a:r>
              <a:rPr lang="en-US" altLang="ar-IQ" sz="2100" dirty="0"/>
              <a:t>2. </a:t>
            </a:r>
            <a:r>
              <a:rPr lang="en-US" altLang="ar-IQ" sz="2100" dirty="0" err="1">
                <a:solidFill>
                  <a:srgbClr val="FF0000"/>
                </a:solidFill>
              </a:rPr>
              <a:t>Vastus</a:t>
            </a:r>
            <a:r>
              <a:rPr lang="en-US" altLang="ar-IQ" sz="2100" dirty="0">
                <a:solidFill>
                  <a:srgbClr val="FF0000"/>
                </a:solidFill>
              </a:rPr>
              <a:t> </a:t>
            </a:r>
            <a:r>
              <a:rPr lang="en-US" altLang="ar-IQ" sz="2100" dirty="0" err="1">
                <a:solidFill>
                  <a:srgbClr val="FF0000"/>
                </a:solidFill>
              </a:rPr>
              <a:t>lateralis</a:t>
            </a:r>
            <a:r>
              <a:rPr lang="en-US" altLang="ar-IQ" sz="2100" dirty="0">
                <a:solidFill>
                  <a:srgbClr val="FF0000"/>
                </a:solidFill>
              </a:rPr>
              <a:t> Muscle</a:t>
            </a:r>
          </a:p>
          <a:p>
            <a:pPr algn="l" rtl="0" eaLnBrk="1" hangingPunct="1">
              <a:buFont typeface="Wingdings" panose="05000000000000000000" pitchFamily="2" charset="2"/>
              <a:buNone/>
            </a:pPr>
            <a:endParaRPr lang="en-US" altLang="ar-IQ" sz="2100" dirty="0"/>
          </a:p>
        </p:txBody>
      </p:sp>
      <p:sp>
        <p:nvSpPr>
          <p:cNvPr id="25605" name="Rectangle 7"/>
          <p:cNvSpPr>
            <a:spLocks noGrp="1" noChangeArrowheads="1"/>
          </p:cNvSpPr>
          <p:nvPr>
            <p:ph sz="quarter" idx="3"/>
          </p:nvPr>
        </p:nvSpPr>
        <p:spPr>
          <a:xfrm>
            <a:off x="2424113" y="3860800"/>
            <a:ext cx="3440112" cy="252095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buFont typeface="Wingdings" panose="05000000000000000000" pitchFamily="2" charset="2"/>
              <a:buNone/>
            </a:pPr>
            <a:r>
              <a:rPr lang="en-US" altLang="ar-IQ" sz="2100" dirty="0"/>
              <a:t>3. </a:t>
            </a:r>
            <a:r>
              <a:rPr lang="en-US" altLang="ar-IQ" sz="2100" dirty="0" smtClean="0">
                <a:solidFill>
                  <a:srgbClr val="FF0000"/>
                </a:solidFill>
              </a:rPr>
              <a:t>Gluteal Muscle </a:t>
            </a:r>
            <a:endParaRPr lang="en-US" altLang="ar-IQ" sz="2100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634A7B9D-9141-48EE-8CCF-1F411851F517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25613" name="Picture 12" descr="Image4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9214" y="1628429"/>
            <a:ext cx="3673475" cy="1987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figure13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4113" y="1628430"/>
            <a:ext cx="3455988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مستطيل 2"/>
          <p:cNvSpPr/>
          <p:nvPr/>
        </p:nvSpPr>
        <p:spPr>
          <a:xfrm>
            <a:off x="7196389" y="3822323"/>
            <a:ext cx="204895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ar-IQ" dirty="0">
                <a:solidFill>
                  <a:srgbClr val="FF0000"/>
                </a:solidFill>
              </a:rPr>
              <a:t>Z-track technique </a:t>
            </a:r>
          </a:p>
        </p:txBody>
      </p:sp>
      <p:pic>
        <p:nvPicPr>
          <p:cNvPr id="18" name="Picture 2"/>
          <p:cNvPicPr>
            <a:picLocks noGrp="1" noChangeAspect="1" noChangeArrowheads="1"/>
          </p:cNvPicPr>
          <p:nvPr>
            <p:ph sz="half" idx="1"/>
          </p:nvPr>
        </p:nvPicPr>
        <p:blipFill rotWithShape="1">
          <a:blip r:embed="rId4"/>
          <a:srcRect l="5038" r="3203" b="13303"/>
          <a:stretch/>
        </p:blipFill>
        <p:spPr>
          <a:xfrm>
            <a:off x="6383337" y="4191654"/>
            <a:ext cx="3675062" cy="2225021"/>
          </a:xfrm>
          <a:ln>
            <a:solidFill>
              <a:schemeClr val="tx2">
                <a:lumMod val="85000"/>
                <a:lumOff val="15000"/>
              </a:schemeClr>
            </a:solidFill>
          </a:ln>
        </p:spPr>
      </p:pic>
      <p:pic>
        <p:nvPicPr>
          <p:cNvPr id="2" name="صورة 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6" t="7509" r="21906" b="10696"/>
          <a:stretch/>
        </p:blipFill>
        <p:spPr>
          <a:xfrm>
            <a:off x="2781569" y="3892551"/>
            <a:ext cx="3082656" cy="2379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1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>
                <a:solidFill>
                  <a:schemeClr val="hlink"/>
                </a:solidFill>
              </a:rPr>
              <a:t>4. 4 Intravenous injections</a:t>
            </a:r>
            <a:r>
              <a:rPr lang="en-US" smtClean="0"/>
              <a:t> </a:t>
            </a:r>
          </a:p>
        </p:txBody>
      </p:sp>
      <p:pic>
        <p:nvPicPr>
          <p:cNvPr id="32771" name="Picture 7" descr="injection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57564" y="3452813"/>
            <a:ext cx="1285875" cy="819150"/>
          </a:xfrm>
          <a:ln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1204" name="Rectangle 4"/>
          <p:cNvSpPr>
            <a:spLocks noGrp="1" noChangeArrowheads="1"/>
          </p:cNvSpPr>
          <p:nvPr>
            <p:ph sz="half" idx="2"/>
          </p:nvPr>
        </p:nvSpPr>
        <p:spPr>
          <a:xfrm>
            <a:off x="1921565" y="1268414"/>
            <a:ext cx="4566549" cy="4968875"/>
          </a:xfrm>
          <a:ln>
            <a:solidFill>
              <a:schemeClr val="tx1"/>
            </a:solidFill>
          </a:ln>
        </p:spPr>
        <p:txBody>
          <a:bodyPr>
            <a:normAutofit lnSpcReduction="10000"/>
          </a:bodyPr>
          <a:lstStyle/>
          <a:p>
            <a:pPr marL="548640" indent="-411480" algn="l" rtl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Drug enter the blood stream </a:t>
            </a:r>
            <a:r>
              <a:rPr lang="en-US" b="1" dirty="0" smtClean="0">
                <a:solidFill>
                  <a:srgbClr val="FF0000"/>
                </a:solidFill>
              </a:rPr>
              <a:t>directly</a:t>
            </a:r>
          </a:p>
          <a:p>
            <a:pPr marL="868680" lvl="1" indent="-283464" algn="l" rtl="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"/>
              <a:defRPr/>
            </a:pPr>
            <a:r>
              <a:rPr lang="en-US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For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hlink"/>
                </a:solidFill>
              </a:rPr>
              <a:t>rapid effect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is</a:t>
            </a:r>
            <a:r>
              <a:rPr lang="en-US" b="1" dirty="0" smtClean="0"/>
              <a:t> </a:t>
            </a:r>
            <a:r>
              <a:rPr lang="en-US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required</a:t>
            </a:r>
          </a:p>
          <a:p>
            <a:pPr marL="868680" lvl="1" indent="-283464" algn="l" rtl="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"/>
              <a:defRPr/>
            </a:pPr>
            <a:r>
              <a:rPr lang="en-US" b="1" dirty="0" smtClean="0">
                <a:solidFill>
                  <a:schemeClr val="bg1">
                    <a:lumMod val="75000"/>
                    <a:lumOff val="25000"/>
                  </a:schemeClr>
                </a:solidFill>
              </a:rPr>
              <a:t>Used when medication </a:t>
            </a:r>
            <a:r>
              <a:rPr lang="en-US" b="1" dirty="0" smtClean="0">
                <a:solidFill>
                  <a:srgbClr val="FF0066"/>
                </a:solidFill>
              </a:rPr>
              <a:t>irritate the tissues</a:t>
            </a:r>
          </a:p>
          <a:p>
            <a:pPr marL="868680" lvl="1" indent="-283464" algn="l" rtl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US" b="1" dirty="0" smtClean="0">
              <a:solidFill>
                <a:schemeClr val="hlink"/>
              </a:solidFill>
            </a:endParaRPr>
          </a:p>
          <a:p>
            <a:pPr marL="868680" lvl="1" indent="-283464" algn="l" rtl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US" b="1" dirty="0" smtClean="0">
              <a:solidFill>
                <a:schemeClr val="hlink"/>
              </a:solidFill>
            </a:endParaRPr>
          </a:p>
          <a:p>
            <a:pPr marL="868680" lvl="1" indent="-283464" algn="l" rtl="0" eaLnBrk="1" fontAlgn="auto" hangingPunct="1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en-US" b="1" dirty="0" smtClean="0">
              <a:solidFill>
                <a:schemeClr val="hlink"/>
              </a:solidFill>
            </a:endParaRPr>
          </a:p>
          <a:p>
            <a:pPr marL="868680" lvl="1" indent="-283464" algn="l" rtl="0" eaLnBrk="1" fontAlgn="auto" hangingPunct="1">
              <a:lnSpc>
                <a:spcPct val="90000"/>
              </a:lnSpc>
              <a:spcAft>
                <a:spcPts val="0"/>
              </a:spcAft>
              <a:buFont typeface="Wingdings 2"/>
              <a:buChar char=""/>
              <a:defRPr/>
            </a:pPr>
            <a:r>
              <a:rPr 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Large volume of IV fluid </a:t>
            </a:r>
          </a:p>
          <a:p>
            <a:pPr marL="548640" indent="-411480" algn="l" rtl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b="1" dirty="0" smtClean="0">
                <a:solidFill>
                  <a:schemeClr val="bg1">
                    <a:lumMod val="85000"/>
                    <a:lumOff val="15000"/>
                  </a:schemeClr>
                </a:solidFill>
              </a:rPr>
              <a:t>Observe patient closely for signs of adverse reactions</a:t>
            </a:r>
          </a:p>
        </p:txBody>
      </p:sp>
      <p:sp>
        <p:nvSpPr>
          <p:cNvPr id="41988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5F977C4A-413C-4C7D-B0CA-7D444BFBE444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US" altLang="ar-IQ">
              <a:solidFill>
                <a:srgbClr val="BCBCBC"/>
              </a:solidFill>
            </a:endParaRPr>
          </a:p>
        </p:txBody>
      </p:sp>
      <p:sp>
        <p:nvSpPr>
          <p:cNvPr id="41992" name="Rectangle 8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6816725" y="1268414"/>
            <a:ext cx="3455988" cy="4897437"/>
          </a:xfrm>
          <a:ln>
            <a:solidFill>
              <a:schemeClr val="tx1"/>
            </a:solidFill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sz="2600" b="1" dirty="0">
                <a:solidFill>
                  <a:schemeClr val="bg1">
                    <a:lumMod val="85000"/>
                    <a:lumOff val="15000"/>
                  </a:schemeClr>
                </a:solidFill>
              </a:rPr>
              <a:t>Intravenous push </a:t>
            </a:r>
          </a:p>
          <a:p>
            <a:pPr algn="l" rtl="0" eaLnBrk="1" hangingPunct="1">
              <a:defRPr/>
            </a:pPr>
            <a:r>
              <a:rPr lang="en-US" sz="2600" b="1" dirty="0">
                <a:solidFill>
                  <a:schemeClr val="hlink"/>
                </a:solidFill>
              </a:rPr>
              <a:t>Hazards effect is volume overload.</a:t>
            </a:r>
          </a:p>
        </p:txBody>
      </p:sp>
      <p:pic>
        <p:nvPicPr>
          <p:cNvPr id="32777" name="Picture 9" descr="C:\Users\HP\Desktop\elixir-sy (12)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2626" y="2997201"/>
            <a:ext cx="3095625" cy="2735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5022142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120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120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1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120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12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20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120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51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0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12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5120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04" grpId="0" build="p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accent3">
                    <a:lumMod val="60000"/>
                    <a:lumOff val="40000"/>
                  </a:schemeClr>
                </a:solidFill>
              </a:rPr>
              <a:t>Preparing injectable medication</a:t>
            </a:r>
          </a:p>
        </p:txBody>
      </p:sp>
      <p:sp>
        <p:nvSpPr>
          <p:cNvPr id="33795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3048001" y="1905000"/>
            <a:ext cx="3440113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smtClean="0"/>
              <a:t>Ampules </a:t>
            </a:r>
          </a:p>
        </p:txBody>
      </p:sp>
      <p:sp>
        <p:nvSpPr>
          <p:cNvPr id="33796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618288" y="1905000"/>
            <a:ext cx="3440112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dirty="0" smtClean="0"/>
              <a:t>Vials</a:t>
            </a:r>
          </a:p>
          <a:p>
            <a:pPr lvl="1" algn="l" rtl="0" eaLnBrk="1" hangingPunct="1"/>
            <a:r>
              <a:rPr lang="en-US" altLang="ar-IQ" dirty="0" smtClean="0"/>
              <a:t>Single dose vial</a:t>
            </a:r>
          </a:p>
          <a:p>
            <a:pPr lvl="1" algn="l" rtl="0" eaLnBrk="1" hangingPunct="1"/>
            <a:r>
              <a:rPr lang="en-US" altLang="ar-IQ" dirty="0" smtClean="0"/>
              <a:t>Multi dose vials</a:t>
            </a:r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9BE0736B-468F-4A83-B9D1-CAE863FCE9F5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23</a:t>
            </a:fld>
            <a:endParaRPr lang="en-US" altLang="ar-IQ">
              <a:solidFill>
                <a:srgbClr val="BCBCBC"/>
              </a:solidFill>
            </a:endParaRPr>
          </a:p>
        </p:txBody>
      </p:sp>
      <p:sp>
        <p:nvSpPr>
          <p:cNvPr id="33800" name="Rectangle 6"/>
          <p:cNvSpPr>
            <a:spLocks noChangeArrowheads="1"/>
          </p:cNvSpPr>
          <p:nvPr/>
        </p:nvSpPr>
        <p:spPr bwMode="auto">
          <a:xfrm>
            <a:off x="5016501" y="5373688"/>
            <a:ext cx="2232025" cy="1008062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rt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ar-IQ">
                <a:solidFill>
                  <a:prstClr val="white"/>
                </a:solidFill>
                <a:latin typeface="Garamond" panose="02020404030301010803" pitchFamily="18" charset="0"/>
              </a:rPr>
              <a:t>Assignment </a:t>
            </a:r>
          </a:p>
          <a:p>
            <a:pPr algn="ctr" rtl="1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altLang="ar-IQ">
                <a:solidFill>
                  <a:prstClr val="white"/>
                </a:solidFill>
                <a:latin typeface="Garamond" panose="02020404030301010803" pitchFamily="18" charset="0"/>
              </a:rPr>
              <a:t>Calculation </a:t>
            </a:r>
          </a:p>
        </p:txBody>
      </p:sp>
      <p:pic>
        <p:nvPicPr>
          <p:cNvPr id="33801" name="Picture 7" descr="54-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3251" y="3429000"/>
            <a:ext cx="3313113" cy="172878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802" name="Picture 8" descr="56-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9601" y="3284539"/>
            <a:ext cx="2449513" cy="194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660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9" name="Rectangle 4"/>
          <p:cNvSpPr>
            <a:spLocks noGrp="1" noChangeArrowheads="1"/>
          </p:cNvSpPr>
          <p:nvPr>
            <p:ph type="title"/>
          </p:nvPr>
        </p:nvSpPr>
        <p:spPr>
          <a:xfrm>
            <a:off x="3048000" y="581026"/>
            <a:ext cx="7010400" cy="746125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mtClean="0"/>
              <a:t>Preparing Medications From Vials </a:t>
            </a:r>
          </a:p>
        </p:txBody>
      </p:sp>
      <p:sp>
        <p:nvSpPr>
          <p:cNvPr id="3481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 eaLnBrk="1" hangingPunct="1">
              <a:buFont typeface="Arial" panose="020B0604020202020204" pitchFamily="34" charset="0"/>
              <a:buNone/>
            </a:pPr>
            <a:endParaRPr lang="en-US" altLang="ar-IQ" dirty="0" smtClean="0"/>
          </a:p>
          <a:p>
            <a:pPr lvl="2" eaLnBrk="1" hangingPunct="1">
              <a:buFont typeface="Wingdings" panose="05000000000000000000" pitchFamily="2" charset="2"/>
              <a:buChar char="§"/>
            </a:pPr>
            <a:endParaRPr lang="en-US" altLang="ar-IQ" dirty="0" smtClean="0"/>
          </a:p>
        </p:txBody>
      </p:sp>
      <p:sp>
        <p:nvSpPr>
          <p:cNvPr id="4403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E244A122-84ED-472E-8FF0-5E3D7801966C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34823" name="Picture 2" descr="55-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4292600"/>
            <a:ext cx="4006850" cy="2109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4" name="Picture 3" descr="55-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1250" y="1470026"/>
            <a:ext cx="3873500" cy="2627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1" name="Text Box 6"/>
          <p:cNvSpPr txBox="1">
            <a:spLocks noChangeArrowheads="1"/>
          </p:cNvSpPr>
          <p:nvPr/>
        </p:nvSpPr>
        <p:spPr bwMode="auto">
          <a:xfrm>
            <a:off x="7775782" y="2410931"/>
            <a:ext cx="29098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Withdrawing 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medication from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vial that is held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2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 the base down</a:t>
            </a:r>
          </a:p>
        </p:txBody>
      </p:sp>
      <p:sp>
        <p:nvSpPr>
          <p:cNvPr id="44042" name="Text Box 7"/>
          <p:cNvSpPr txBox="1">
            <a:spLocks noChangeArrowheads="1"/>
          </p:cNvSpPr>
          <p:nvPr/>
        </p:nvSpPr>
        <p:spPr bwMode="auto">
          <a:xfrm>
            <a:off x="1808164" y="4900613"/>
            <a:ext cx="24606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Withdrawing a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medication from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CA" sz="24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inverted vial</a:t>
            </a:r>
          </a:p>
        </p:txBody>
      </p:sp>
      <p:pic>
        <p:nvPicPr>
          <p:cNvPr id="34827" name="Picture 8" descr="55-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426" y="1465263"/>
            <a:ext cx="3902075" cy="2652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655263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>
                <a:solidFill>
                  <a:srgbClr val="FF0066"/>
                </a:solidFill>
              </a:rPr>
              <a:t>Drug Calculation </a:t>
            </a:r>
          </a:p>
        </p:txBody>
      </p:sp>
      <p:sp>
        <p:nvSpPr>
          <p:cNvPr id="35843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3935414" y="1905000"/>
            <a:ext cx="4968875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sz="3200" b="1" dirty="0">
                <a:solidFill>
                  <a:schemeClr val="bg1"/>
                </a:solidFill>
              </a:rPr>
              <a:t>Quantity in hand</a:t>
            </a:r>
          </a:p>
          <a:p>
            <a:pPr algn="l" rtl="0" eaLnBrk="1" hangingPunct="1"/>
            <a:r>
              <a:rPr lang="en-US" altLang="ar-IQ" sz="3200" b="1" dirty="0">
                <a:solidFill>
                  <a:schemeClr val="bg1"/>
                </a:solidFill>
              </a:rPr>
              <a:t>Dose in hand</a:t>
            </a:r>
          </a:p>
          <a:p>
            <a:pPr algn="l" rtl="0" eaLnBrk="1" hangingPunct="1"/>
            <a:r>
              <a:rPr lang="en-US" altLang="ar-IQ" sz="3200" b="1" dirty="0">
                <a:solidFill>
                  <a:schemeClr val="bg1"/>
                </a:solidFill>
              </a:rPr>
              <a:t>Desired quantity</a:t>
            </a:r>
          </a:p>
          <a:p>
            <a:pPr algn="l" rtl="0" eaLnBrk="1" hangingPunct="1"/>
            <a:r>
              <a:rPr lang="en-US" altLang="ar-IQ" sz="3200" b="1" dirty="0">
                <a:solidFill>
                  <a:schemeClr val="bg1"/>
                </a:solidFill>
              </a:rPr>
              <a:t>Desired dose</a:t>
            </a:r>
            <a:r>
              <a:rPr lang="en-US" altLang="ar-IQ" sz="2400" dirty="0" smtClean="0">
                <a:solidFill>
                  <a:schemeClr val="bg1"/>
                </a:solidFill>
              </a:rPr>
              <a:t> </a:t>
            </a:r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E9FC18DD-CD2E-4869-8437-B3E73338E452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35847" name="Picture 12" descr="C:\Users\HP\Desktop\elixir-sy (11)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479235"/>
            <a:ext cx="3776870" cy="1515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99829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>
          <a:xfrm>
            <a:off x="1847528" y="190502"/>
            <a:ext cx="8496944" cy="430187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700" dirty="0">
                <a:solidFill>
                  <a:srgbClr val="FF0066"/>
                </a:solidFill>
              </a:rPr>
              <a:t>Safe medication administration</a:t>
            </a:r>
          </a:p>
        </p:txBody>
      </p:sp>
      <p:sp>
        <p:nvSpPr>
          <p:cNvPr id="37891" name="Rectangle 3"/>
          <p:cNvSpPr>
            <a:spLocks noGrp="1" noChangeArrowheads="1"/>
          </p:cNvSpPr>
          <p:nvPr>
            <p:ph idx="1"/>
          </p:nvPr>
        </p:nvSpPr>
        <p:spPr>
          <a:xfrm>
            <a:off x="278296" y="765175"/>
            <a:ext cx="11622156" cy="5821155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altLang="ar-IQ" sz="3200" dirty="0"/>
              <a:t>Be </a:t>
            </a:r>
            <a:r>
              <a:rPr lang="en-US" altLang="ar-IQ" sz="3200" dirty="0">
                <a:solidFill>
                  <a:srgbClr val="FF9900"/>
                </a:solidFill>
              </a:rPr>
              <a:t>acknowledge</a:t>
            </a:r>
            <a:r>
              <a:rPr lang="en-US" altLang="ar-IQ" sz="3200" dirty="0"/>
              <a:t> about the medication you administer.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3200" dirty="0"/>
              <a:t>Take the medication history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3200" dirty="0" smtClean="0"/>
              <a:t>Inform </a:t>
            </a:r>
            <a:r>
              <a:rPr lang="en-US" altLang="ar-IQ" sz="3200" dirty="0"/>
              <a:t>patient, explain action, give the side </a:t>
            </a:r>
            <a:r>
              <a:rPr lang="en-US" altLang="ar-IQ" sz="3200" dirty="0" smtClean="0"/>
              <a:t>effect.</a:t>
            </a:r>
            <a:endParaRPr lang="en-US" altLang="ar-IQ" sz="3200" dirty="0"/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3200" dirty="0"/>
              <a:t>Question the physician about </a:t>
            </a:r>
            <a:r>
              <a:rPr lang="en-US" altLang="ar-IQ" sz="3200" dirty="0">
                <a:solidFill>
                  <a:srgbClr val="FF9900"/>
                </a:solidFill>
              </a:rPr>
              <a:t>any unclear order, high </a:t>
            </a:r>
            <a:r>
              <a:rPr lang="en-US" altLang="ar-IQ" sz="3200" dirty="0" smtClean="0">
                <a:solidFill>
                  <a:srgbClr val="FF9900"/>
                </a:solidFill>
              </a:rPr>
              <a:t>doses. </a:t>
            </a:r>
            <a:endParaRPr lang="en-US" altLang="ar-IQ" sz="3200" dirty="0">
              <a:solidFill>
                <a:srgbClr val="FF9900"/>
              </a:solidFill>
            </a:endParaRP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3200" dirty="0" smtClean="0">
                <a:solidFill>
                  <a:srgbClr val="FF9900"/>
                </a:solidFill>
              </a:rPr>
              <a:t>Record</a:t>
            </a:r>
            <a:r>
              <a:rPr lang="en-US" altLang="ar-IQ" sz="3200" dirty="0" smtClean="0"/>
              <a:t> </a:t>
            </a:r>
            <a:r>
              <a:rPr lang="en-US" altLang="ar-IQ" sz="3200" dirty="0"/>
              <a:t>the </a:t>
            </a:r>
            <a:r>
              <a:rPr lang="en-US" altLang="ar-IQ" sz="3200" dirty="0" smtClean="0"/>
              <a:t>administration.</a:t>
            </a:r>
            <a:endParaRPr lang="en-US" altLang="ar-IQ" sz="3200" dirty="0"/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3200" dirty="0"/>
              <a:t>Evaluate the </a:t>
            </a:r>
            <a:r>
              <a:rPr lang="en-US" altLang="ar-IQ" sz="3200" dirty="0">
                <a:solidFill>
                  <a:srgbClr val="FF9900"/>
                </a:solidFill>
              </a:rPr>
              <a:t>patient response</a:t>
            </a:r>
            <a:r>
              <a:rPr lang="en-US" altLang="ar-IQ" sz="3200" dirty="0"/>
              <a:t> to the </a:t>
            </a:r>
            <a:r>
              <a:rPr lang="en-US" altLang="ar-IQ" sz="3200" dirty="0" smtClean="0"/>
              <a:t>drug. </a:t>
            </a:r>
            <a:endParaRPr lang="en-US" altLang="ar-IQ" sz="3200" dirty="0"/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3200" dirty="0"/>
              <a:t>Use only medication that are </a:t>
            </a:r>
            <a:r>
              <a:rPr lang="en-US" altLang="ar-IQ" sz="3200" dirty="0">
                <a:solidFill>
                  <a:srgbClr val="FF9900"/>
                </a:solidFill>
              </a:rPr>
              <a:t>clearly </a:t>
            </a:r>
            <a:r>
              <a:rPr lang="en-US" altLang="ar-IQ" sz="3200" dirty="0" smtClean="0">
                <a:solidFill>
                  <a:srgbClr val="FF9900"/>
                </a:solidFill>
              </a:rPr>
              <a:t>labeled.</a:t>
            </a:r>
            <a:r>
              <a:rPr lang="en-US" altLang="ar-IQ" sz="3200" dirty="0" smtClean="0"/>
              <a:t> </a:t>
            </a:r>
            <a:endParaRPr lang="en-US" altLang="ar-IQ" sz="3200" dirty="0"/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3200" dirty="0">
                <a:solidFill>
                  <a:srgbClr val="FF9900"/>
                </a:solidFill>
              </a:rPr>
              <a:t>Do not use liquid drug that are cloudy, change in </a:t>
            </a:r>
            <a:r>
              <a:rPr lang="en-US" altLang="ar-IQ" sz="3200" dirty="0" smtClean="0">
                <a:solidFill>
                  <a:srgbClr val="FF9900"/>
                </a:solidFill>
              </a:rPr>
              <a:t>color.</a:t>
            </a:r>
            <a:endParaRPr lang="en-US" altLang="ar-IQ" sz="3200" dirty="0">
              <a:solidFill>
                <a:srgbClr val="FF9900"/>
              </a:solidFill>
            </a:endParaRP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sz="3200" dirty="0"/>
              <a:t>Do not leave the medication at the bed </a:t>
            </a:r>
            <a:r>
              <a:rPr lang="en-US" altLang="ar-IQ" sz="3200" dirty="0" smtClean="0"/>
              <a:t>side.</a:t>
            </a:r>
            <a:r>
              <a:rPr lang="en-US" altLang="ar-IQ" dirty="0" smtClean="0"/>
              <a:t> </a:t>
            </a:r>
            <a:endParaRPr lang="en-US" altLang="ar-IQ" dirty="0"/>
          </a:p>
        </p:txBody>
      </p:sp>
      <p:sp>
        <p:nvSpPr>
          <p:cNvPr id="4813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7E3DBB4D-D58E-44E8-B400-62838525AA7C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altLang="ar-IQ">
              <a:solidFill>
                <a:srgbClr val="BCBC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3064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806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855304" y="274638"/>
            <a:ext cx="7527235" cy="1143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700" dirty="0">
                <a:solidFill>
                  <a:srgbClr val="FF0066"/>
                </a:solidFill>
              </a:rPr>
              <a:t>Rights of the Drug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>
          <a:xfrm>
            <a:off x="1696278" y="1590261"/>
            <a:ext cx="8362122" cy="4575589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sz="3900" b="1" dirty="0">
                <a:solidFill>
                  <a:schemeClr val="bg1"/>
                </a:solidFill>
              </a:rPr>
              <a:t>Right medication</a:t>
            </a:r>
          </a:p>
          <a:p>
            <a:pPr algn="l" rtl="0" eaLnBrk="1" hangingPunct="1"/>
            <a:r>
              <a:rPr lang="en-US" altLang="ar-IQ" sz="3900" b="1" dirty="0">
                <a:solidFill>
                  <a:schemeClr val="bg1"/>
                </a:solidFill>
              </a:rPr>
              <a:t>Right dose</a:t>
            </a:r>
          </a:p>
          <a:p>
            <a:pPr algn="l" rtl="0" eaLnBrk="1" hangingPunct="1"/>
            <a:r>
              <a:rPr lang="en-US" altLang="ar-IQ" sz="3900" b="1" dirty="0">
                <a:solidFill>
                  <a:schemeClr val="bg1"/>
                </a:solidFill>
              </a:rPr>
              <a:t>Right time (frequency)</a:t>
            </a:r>
          </a:p>
          <a:p>
            <a:pPr algn="l" rtl="0" eaLnBrk="1" hangingPunct="1"/>
            <a:r>
              <a:rPr lang="en-US" altLang="ar-IQ" sz="3900" b="1" dirty="0">
                <a:solidFill>
                  <a:schemeClr val="bg1"/>
                </a:solidFill>
              </a:rPr>
              <a:t>Right </a:t>
            </a:r>
            <a:r>
              <a:rPr lang="en-US" altLang="ar-IQ" sz="3900" b="1" dirty="0" smtClean="0">
                <a:solidFill>
                  <a:schemeClr val="bg1"/>
                </a:solidFill>
              </a:rPr>
              <a:t>route</a:t>
            </a:r>
            <a:endParaRPr lang="en-US" altLang="ar-IQ" sz="3900" b="1" dirty="0">
              <a:solidFill>
                <a:schemeClr val="bg1"/>
              </a:solidFill>
            </a:endParaRPr>
          </a:p>
          <a:p>
            <a:pPr algn="l" rtl="0" eaLnBrk="1" hangingPunct="1"/>
            <a:r>
              <a:rPr lang="en-US" altLang="ar-IQ" sz="3900" b="1" dirty="0">
                <a:solidFill>
                  <a:schemeClr val="bg1"/>
                </a:solidFill>
              </a:rPr>
              <a:t>Right </a:t>
            </a:r>
            <a:r>
              <a:rPr lang="en-US" altLang="ar-IQ" sz="3900" b="1" dirty="0" smtClean="0">
                <a:solidFill>
                  <a:schemeClr val="bg1"/>
                </a:solidFill>
              </a:rPr>
              <a:t>patient </a:t>
            </a:r>
            <a:endParaRPr lang="en-US" altLang="ar-IQ" sz="3900" b="1" dirty="0">
              <a:solidFill>
                <a:schemeClr val="bg1"/>
              </a:solidFill>
            </a:endParaRPr>
          </a:p>
          <a:p>
            <a:pPr algn="l" rtl="0" eaLnBrk="1" hangingPunct="1"/>
            <a:r>
              <a:rPr lang="en-US" altLang="ar-IQ" sz="3900" b="1" dirty="0">
                <a:solidFill>
                  <a:schemeClr val="bg1"/>
                </a:solidFill>
              </a:rPr>
              <a:t>Right documentation</a:t>
            </a:r>
          </a:p>
        </p:txBody>
      </p:sp>
      <p:sp>
        <p:nvSpPr>
          <p:cNvPr id="512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CA7982C7-BBD5-40D4-A6DC-3076289E5CB5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altLang="ar-IQ">
              <a:solidFill>
                <a:srgbClr val="BCBC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13195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01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017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017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017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017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17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017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887896" y="2911821"/>
            <a:ext cx="10972800" cy="1143000"/>
          </a:xfrm>
        </p:spPr>
        <p:txBody>
          <a:bodyPr>
            <a:normAutofit/>
            <a:scene3d>
              <a:camera prst="isometricOffAxis1Righ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6600" dirty="0" smtClean="0">
                <a:ln/>
                <a:solidFill>
                  <a:srgbClr val="FF0000"/>
                </a:solidFill>
                <a:effectLst/>
              </a:rPr>
              <a:t>Thank you </a:t>
            </a:r>
            <a:r>
              <a:rPr lang="en-US" sz="6600" dirty="0">
                <a:ln/>
                <a:solidFill>
                  <a:srgbClr val="FF0000"/>
                </a:solidFill>
                <a:effectLst/>
              </a:rPr>
              <a:t>for listening </a:t>
            </a:r>
            <a:endParaRPr lang="en-US" sz="6600" dirty="0" smtClean="0">
              <a:ln/>
              <a:solidFill>
                <a:srgbClr val="FF0000"/>
              </a:solidFill>
              <a:effectLst/>
            </a:endParaRPr>
          </a:p>
        </p:txBody>
      </p:sp>
      <p:sp>
        <p:nvSpPr>
          <p:cNvPr id="5120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CA7982C7-BBD5-40D4-A6DC-3076289E5CB5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altLang="ar-IQ">
              <a:solidFill>
                <a:srgbClr val="BCBC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660798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501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50178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50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3" name="Rectangle 2"/>
          <p:cNvSpPr>
            <a:spLocks noGrp="1" noChangeArrowheads="1"/>
          </p:cNvSpPr>
          <p:nvPr>
            <p:ph type="title"/>
          </p:nvPr>
        </p:nvSpPr>
        <p:spPr>
          <a:xfrm>
            <a:off x="2423592" y="190500"/>
            <a:ext cx="7416824" cy="646212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700" dirty="0">
                <a:solidFill>
                  <a:srgbClr val="FF0066"/>
                </a:solidFill>
              </a:rPr>
              <a:t>Medication-Related Terms</a:t>
            </a:r>
          </a:p>
        </p:txBody>
      </p:sp>
      <p:sp>
        <p:nvSpPr>
          <p:cNvPr id="7174" name="Rectangle 3"/>
          <p:cNvSpPr>
            <a:spLocks noGrp="1" noChangeArrowheads="1"/>
          </p:cNvSpPr>
          <p:nvPr>
            <p:ph idx="1"/>
          </p:nvPr>
        </p:nvSpPr>
        <p:spPr>
          <a:xfrm>
            <a:off x="410817" y="908050"/>
            <a:ext cx="11516140" cy="5329238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marL="548640" indent="-411480" algn="just" rtl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600" b="1" dirty="0">
                <a:solidFill>
                  <a:srgbClr val="FFFF00"/>
                </a:solidFill>
              </a:rPr>
              <a:t>Therapeutic effect </a:t>
            </a:r>
            <a:r>
              <a:rPr lang="en-US" sz="26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</a:t>
            </a:r>
            <a:r>
              <a:rPr lang="en-US" sz="2600" dirty="0">
                <a:solidFill>
                  <a:schemeClr val="bg1"/>
                </a:solidFill>
              </a:rPr>
              <a:t> the reason the drug </a:t>
            </a:r>
            <a:r>
              <a:rPr lang="en-US" sz="2600" dirty="0" smtClean="0">
                <a:solidFill>
                  <a:schemeClr val="bg1"/>
                </a:solidFill>
              </a:rPr>
              <a:t>prescribed.</a:t>
            </a:r>
            <a:endParaRPr lang="en-US" sz="2600" dirty="0">
              <a:solidFill>
                <a:schemeClr val="bg1"/>
              </a:solidFill>
            </a:endParaRPr>
          </a:p>
          <a:p>
            <a:pPr marL="548640" indent="-411480" algn="just" rtl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600" b="1" dirty="0">
                <a:solidFill>
                  <a:srgbClr val="FFFF00"/>
                </a:solidFill>
              </a:rPr>
              <a:t>Side effect (adverse effect): </a:t>
            </a:r>
            <a:r>
              <a:rPr lang="en-US" sz="2600" dirty="0">
                <a:solidFill>
                  <a:schemeClr val="bg1"/>
                </a:solidFill>
              </a:rPr>
              <a:t>the secondary effect of the drug that is unintended.</a:t>
            </a:r>
          </a:p>
          <a:p>
            <a:pPr marL="548640" indent="-411480" algn="just" rtl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600" b="1" dirty="0">
                <a:solidFill>
                  <a:srgbClr val="FFFF00"/>
                </a:solidFill>
              </a:rPr>
              <a:t>Drug allergy: </a:t>
            </a:r>
            <a:r>
              <a:rPr lang="en-US" sz="2600" dirty="0">
                <a:solidFill>
                  <a:schemeClr val="bg1"/>
                </a:solidFill>
              </a:rPr>
              <a:t>immunologic reaction to </a:t>
            </a:r>
            <a:r>
              <a:rPr lang="en-US" sz="2600" dirty="0" smtClean="0">
                <a:solidFill>
                  <a:schemeClr val="bg1"/>
                </a:solidFill>
              </a:rPr>
              <a:t>drug.</a:t>
            </a:r>
            <a:endParaRPr lang="en-US" sz="2600" dirty="0">
              <a:solidFill>
                <a:schemeClr val="bg1"/>
              </a:solidFill>
            </a:endParaRPr>
          </a:p>
          <a:p>
            <a:pPr marL="548640" indent="-411480" algn="just" rtl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600" b="1" dirty="0">
                <a:solidFill>
                  <a:srgbClr val="FFFF00"/>
                </a:solidFill>
              </a:rPr>
              <a:t>Anaphylactic reaction: </a:t>
            </a:r>
            <a:r>
              <a:rPr lang="en-US" sz="2600" dirty="0">
                <a:solidFill>
                  <a:schemeClr val="bg1"/>
                </a:solidFill>
              </a:rPr>
              <a:t>severe allergic reaction usually occur immediately after drug administration.</a:t>
            </a:r>
          </a:p>
          <a:p>
            <a:pPr marL="548640" indent="-411480" algn="just" rtl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600" b="1" dirty="0">
                <a:solidFill>
                  <a:srgbClr val="FFFF00"/>
                </a:solidFill>
              </a:rPr>
              <a:t>Drug toxicity: </a:t>
            </a:r>
            <a:r>
              <a:rPr lang="en-US" sz="2600" dirty="0">
                <a:solidFill>
                  <a:schemeClr val="bg1"/>
                </a:solidFill>
              </a:rPr>
              <a:t>deleterious effects of a drug on an organism or tissue, results from over dosage, buildup of the drug in the blood because of impaired metabolism or excretion. </a:t>
            </a:r>
          </a:p>
          <a:p>
            <a:pPr marL="548640" indent="-411480" algn="just" rtl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r>
              <a:rPr lang="en-US" sz="2600" b="1" dirty="0">
                <a:solidFill>
                  <a:srgbClr val="FFFF00"/>
                </a:solidFill>
              </a:rPr>
              <a:t>Drug interaction: </a:t>
            </a:r>
            <a:r>
              <a:rPr lang="en-US" sz="2600" dirty="0">
                <a:solidFill>
                  <a:schemeClr val="bg1"/>
                </a:solidFill>
              </a:rPr>
              <a:t>occurs when the administration of one drug before, at the same time, or after another drug alter the effect of one or both drug.</a:t>
            </a:r>
          </a:p>
          <a:p>
            <a:pPr marL="136525" indent="0" algn="just" rtl="0" eaLnBrk="1" hangingPunct="1">
              <a:lnSpc>
                <a:spcPct val="90000"/>
              </a:lnSpc>
              <a:buNone/>
              <a:defRPr/>
            </a:pPr>
            <a:endParaRPr lang="en-US" sz="2600" dirty="0">
              <a:solidFill>
                <a:schemeClr val="bg1"/>
              </a:solidFill>
            </a:endParaRPr>
          </a:p>
          <a:p>
            <a:pPr marL="548640" indent="-411480" algn="l" rtl="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sz="2600" dirty="0">
              <a:solidFill>
                <a:schemeClr val="bg1"/>
              </a:solidFill>
            </a:endParaRPr>
          </a:p>
          <a:p>
            <a:pPr marL="548640" indent="-411480" eaLnBrk="1" fontAlgn="auto" hangingPunct="1">
              <a:lnSpc>
                <a:spcPct val="90000"/>
              </a:lnSpc>
              <a:spcAft>
                <a:spcPts val="0"/>
              </a:spcAft>
              <a:buClr>
                <a:schemeClr val="tx1">
                  <a:shade val="95000"/>
                </a:schemeClr>
              </a:buClr>
              <a:buFont typeface="Wingdings 2"/>
              <a:buChar char=""/>
              <a:defRPr/>
            </a:pPr>
            <a:endParaRPr lang="en-US" sz="2600" dirty="0"/>
          </a:p>
        </p:txBody>
      </p:sp>
      <p:sp>
        <p:nvSpPr>
          <p:cNvPr id="7172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40831B98-9779-44ED-84C8-91FF44DD8DC6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altLang="ar-IQ">
              <a:solidFill>
                <a:srgbClr val="BCBC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343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>
                <a:solidFill>
                  <a:srgbClr val="FF0066"/>
                </a:solidFill>
              </a:rPr>
              <a:t>Actions of Drugs on the Bodies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38539" y="1905000"/>
            <a:ext cx="11741426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sz="4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Onset of action: </a:t>
            </a:r>
            <a:r>
              <a:rPr lang="en-US" altLang="ar-IQ" sz="4400" dirty="0" smtClean="0"/>
              <a:t>the time after administration when the body initially responds to drug.</a:t>
            </a:r>
          </a:p>
        </p:txBody>
      </p:sp>
      <p:sp>
        <p:nvSpPr>
          <p:cNvPr id="1024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46DC0FC5-FC48-4201-83FB-4D8B7F07A883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altLang="ar-IQ">
              <a:solidFill>
                <a:srgbClr val="BCBC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822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Rectangle 2"/>
          <p:cNvSpPr>
            <a:spLocks noGrp="1" noChangeArrowheads="1"/>
          </p:cNvSpPr>
          <p:nvPr>
            <p:ph type="title"/>
          </p:nvPr>
        </p:nvSpPr>
        <p:spPr>
          <a:xfrm>
            <a:off x="1981200" y="188640"/>
            <a:ext cx="8229600" cy="864096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200" dirty="0">
                <a:solidFill>
                  <a:srgbClr val="FF0066"/>
                </a:solidFill>
              </a:rPr>
              <a:t>Factors Affecting Medication Actions</a:t>
            </a:r>
          </a:p>
        </p:txBody>
      </p:sp>
      <p:sp>
        <p:nvSpPr>
          <p:cNvPr id="7171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821635" y="1412876"/>
            <a:ext cx="5666479" cy="504031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altLang="ar-IQ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Developmental factors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ar-IQ" sz="2800" dirty="0" smtClean="0">
                <a:solidFill>
                  <a:schemeClr val="bg1"/>
                </a:solidFill>
              </a:rPr>
              <a:t>Pregnancy, and the effect of medication on the fetus.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ar-IQ" sz="2800" dirty="0" smtClean="0">
                <a:solidFill>
                  <a:schemeClr val="bg1"/>
                </a:solidFill>
              </a:rPr>
              <a:t>Physical changes due </a:t>
            </a:r>
            <a:r>
              <a:rPr lang="en-US" altLang="ar-IQ" sz="2800" dirty="0">
                <a:solidFill>
                  <a:schemeClr val="bg1"/>
                </a:solidFill>
              </a:rPr>
              <a:t>to aging.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ar-IQ" sz="2800" dirty="0">
                <a:solidFill>
                  <a:schemeClr val="bg1"/>
                </a:solidFill>
              </a:rPr>
              <a:t>Gender: hormonal </a:t>
            </a:r>
            <a:r>
              <a:rPr lang="en-US" altLang="ar-IQ" sz="2800" dirty="0" smtClean="0">
                <a:solidFill>
                  <a:schemeClr val="bg1"/>
                </a:solidFill>
              </a:rPr>
              <a:t>actions</a:t>
            </a:r>
            <a:endParaRPr lang="en-US" altLang="ar-IQ" sz="2800" dirty="0">
              <a:solidFill>
                <a:schemeClr val="bg1"/>
              </a:solidFill>
            </a:endParaRPr>
          </a:p>
        </p:txBody>
      </p:sp>
      <p:sp>
        <p:nvSpPr>
          <p:cNvPr id="7172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618289" y="1412876"/>
            <a:ext cx="4964111" cy="5040313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lnSpc>
                <a:spcPct val="90000"/>
              </a:lnSpc>
            </a:pPr>
            <a:r>
              <a:rPr lang="en-US" altLang="ar-IQ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Diet</a:t>
            </a:r>
            <a:endParaRPr lang="en-US" altLang="ar-IQ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ar-IQ" dirty="0" smtClean="0">
                <a:solidFill>
                  <a:schemeClr val="bg1"/>
                </a:solidFill>
              </a:rPr>
              <a:t>Ex. Vitamin K and Warfarin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Environment: </a:t>
            </a:r>
          </a:p>
          <a:p>
            <a:pPr lvl="1" algn="l" rtl="0" eaLnBrk="1" hangingPunct="1">
              <a:lnSpc>
                <a:spcPct val="90000"/>
              </a:lnSpc>
            </a:pPr>
            <a:r>
              <a:rPr lang="en-US" altLang="ar-IQ" dirty="0">
                <a:solidFill>
                  <a:schemeClr val="bg1"/>
                </a:solidFill>
              </a:rPr>
              <a:t>Temperature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Psychological factor</a:t>
            </a:r>
          </a:p>
          <a:p>
            <a:pPr algn="l" rtl="0" eaLnBrk="1" hangingPunct="1">
              <a:lnSpc>
                <a:spcPct val="90000"/>
              </a:lnSpc>
            </a:pPr>
            <a:r>
              <a:rPr lang="en-US" altLang="ar-IQ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Illness and disease</a:t>
            </a:r>
          </a:p>
          <a:p>
            <a:pPr marL="585788" lvl="1" indent="0" algn="l" rtl="0" eaLnBrk="1" hangingPunct="1">
              <a:lnSpc>
                <a:spcPct val="90000"/>
              </a:lnSpc>
              <a:buNone/>
            </a:pPr>
            <a:endParaRPr lang="en-US" altLang="ar-IQ" dirty="0" smtClean="0"/>
          </a:p>
        </p:txBody>
      </p:sp>
      <p:sp>
        <p:nvSpPr>
          <p:cNvPr id="12292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ECE08024-2527-4734-8781-57ABCA4849F0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altLang="ar-IQ">
              <a:solidFill>
                <a:srgbClr val="BCBCBC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11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1802296" y="274638"/>
            <a:ext cx="8547652" cy="922339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3700" dirty="0">
                <a:solidFill>
                  <a:srgbClr val="FF0066"/>
                </a:solidFill>
              </a:rPr>
              <a:t>Types of Drug Preparation</a:t>
            </a:r>
          </a:p>
        </p:txBody>
      </p:sp>
      <p:sp>
        <p:nvSpPr>
          <p:cNvPr id="15364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1981200" y="1600200"/>
            <a:ext cx="4330700" cy="4637088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Tablets</a:t>
            </a:r>
          </a:p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Pills</a:t>
            </a:r>
          </a:p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Capsule</a:t>
            </a:r>
          </a:p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Lozenge  </a:t>
            </a:r>
          </a:p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Syrup</a:t>
            </a:r>
          </a:p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Aqueous suspension</a:t>
            </a:r>
          </a:p>
        </p:txBody>
      </p:sp>
      <p:sp>
        <p:nvSpPr>
          <p:cNvPr id="15365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383338" y="1600200"/>
            <a:ext cx="3816350" cy="4637088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Cream</a:t>
            </a:r>
          </a:p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Jells or jelly</a:t>
            </a:r>
          </a:p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Lotion </a:t>
            </a:r>
          </a:p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Ointment</a:t>
            </a:r>
          </a:p>
          <a:p>
            <a:pPr algn="l" rtl="0" eaLnBrk="1" hangingPunct="1"/>
            <a:r>
              <a:rPr lang="en-US" altLang="ar-IQ" sz="3000" b="1" dirty="0" smtClean="0">
                <a:solidFill>
                  <a:srgbClr val="FFFF00"/>
                </a:solidFill>
              </a:rPr>
              <a:t>Paste</a:t>
            </a:r>
            <a:endParaRPr lang="en-US" altLang="ar-IQ" sz="3000" b="1" dirty="0">
              <a:solidFill>
                <a:srgbClr val="FFFF00"/>
              </a:solidFill>
            </a:endParaRPr>
          </a:p>
          <a:p>
            <a:pPr algn="l" rtl="0" eaLnBrk="1" hangingPunct="1"/>
            <a:r>
              <a:rPr lang="en-US" altLang="ar-IQ" sz="3000" b="1" dirty="0">
                <a:solidFill>
                  <a:srgbClr val="FFFF00"/>
                </a:solidFill>
              </a:rPr>
              <a:t>suppositories</a:t>
            </a:r>
          </a:p>
        </p:txBody>
      </p:sp>
      <p:sp>
        <p:nvSpPr>
          <p:cNvPr id="1434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EC0F35FB-1213-411F-881E-24E3EC281D04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8200" name="Picture 6" descr="tablet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381" y="2227463"/>
            <a:ext cx="576262" cy="4583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7" descr="medication syrup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7178" y="4537077"/>
            <a:ext cx="576262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2" name="Picture 8" descr="capsu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381" y="2774159"/>
            <a:ext cx="576263" cy="503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3" name="Picture 9" descr="caplet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2381" y="3429001"/>
            <a:ext cx="576262" cy="576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4869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536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53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53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3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53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536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1536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1536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53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536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536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1536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1536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364" grpId="0" build="p" animBg="1"/>
      <p:bldP spid="15365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208213" y="188641"/>
            <a:ext cx="7772400" cy="1332185"/>
          </a:xfrm>
          <a:ln>
            <a:solidFill>
              <a:schemeClr val="tx1"/>
            </a:solidFill>
          </a:ln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400" dirty="0" smtClean="0">
                <a:solidFill>
                  <a:srgbClr val="FF0066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Route </a:t>
            </a:r>
            <a:r>
              <a:rPr lang="en-US" sz="4400" dirty="0">
                <a:solidFill>
                  <a:srgbClr val="FF0066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</a:rPr>
              <a:t>of administration </a:t>
            </a:r>
          </a:p>
        </p:txBody>
      </p:sp>
      <p:sp>
        <p:nvSpPr>
          <p:cNvPr id="1536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F3DA0B5B-B2C7-4FCE-A141-990C530E70F3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9223" name="Picture 8" descr="medication syrup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0688" y="2205039"/>
            <a:ext cx="2089150" cy="2605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4" name="Picture 9" descr="2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9" t="5149" r="12116" b="21071"/>
          <a:stretch/>
        </p:blipFill>
        <p:spPr bwMode="auto">
          <a:xfrm>
            <a:off x="2623929" y="1987826"/>
            <a:ext cx="2120349" cy="30745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صورة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7047" y="2205040"/>
            <a:ext cx="2524367" cy="260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161733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174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sz="3800" dirty="0">
                <a:solidFill>
                  <a:schemeClr val="hlink"/>
                </a:solidFill>
              </a:rPr>
              <a:t>1. Oral</a:t>
            </a:r>
            <a:r>
              <a:rPr lang="en-US" sz="3800" dirty="0"/>
              <a:t> </a:t>
            </a:r>
            <a:r>
              <a:rPr lang="en-US" sz="3800" dirty="0">
                <a:solidFill>
                  <a:schemeClr val="hlink"/>
                </a:solidFill>
              </a:rPr>
              <a:t>medication</a:t>
            </a:r>
            <a:r>
              <a:rPr lang="en-US" sz="3800" dirty="0"/>
              <a:t> </a:t>
            </a:r>
            <a:br>
              <a:rPr lang="en-US" sz="3800" dirty="0"/>
            </a:br>
            <a:r>
              <a:rPr lang="en-US" sz="3800" dirty="0">
                <a:solidFill>
                  <a:srgbClr val="FF0000"/>
                </a:solidFill>
              </a:rPr>
              <a:t>1.1 swallowing</a:t>
            </a:r>
          </a:p>
        </p:txBody>
      </p:sp>
      <p:sp>
        <p:nvSpPr>
          <p:cNvPr id="21508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566989" y="1905000"/>
            <a:ext cx="3921125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b="1" dirty="0" smtClean="0">
                <a:solidFill>
                  <a:schemeClr val="hlink"/>
                </a:solidFill>
              </a:rPr>
              <a:t>1.2 Sublingual </a:t>
            </a:r>
          </a:p>
          <a:p>
            <a:pPr lvl="1" algn="l" rtl="0" eaLnBrk="1" hangingPunct="1"/>
            <a:r>
              <a:rPr lang="en-US" altLang="ar-IQ" b="1" u="sng" dirty="0" smtClean="0">
                <a:solidFill>
                  <a:srgbClr val="FF9900"/>
                </a:solidFill>
              </a:rPr>
              <a:t>Under tongue</a:t>
            </a:r>
          </a:p>
          <a:p>
            <a:pPr lvl="1" algn="l" rtl="0" eaLnBrk="1" hangingPunct="1"/>
            <a:r>
              <a:rPr lang="en-US" altLang="ar-IQ" b="1" dirty="0" smtClean="0"/>
              <a:t>Used for general or local effect</a:t>
            </a:r>
          </a:p>
          <a:p>
            <a:pPr lvl="1" algn="l" rtl="0" eaLnBrk="1" hangingPunct="1"/>
            <a:r>
              <a:rPr lang="en-US" altLang="ar-IQ" b="1" dirty="0" smtClean="0"/>
              <a:t>Under tongue </a:t>
            </a:r>
          </a:p>
          <a:p>
            <a:pPr lvl="1" algn="l" rtl="0" eaLnBrk="1" hangingPunct="1"/>
            <a:r>
              <a:rPr lang="en-US" altLang="ar-IQ" b="1" dirty="0" smtClean="0"/>
              <a:t>Dissolved </a:t>
            </a:r>
          </a:p>
          <a:p>
            <a:pPr lvl="1" algn="l" rtl="0" eaLnBrk="1" hangingPunct="1"/>
            <a:r>
              <a:rPr lang="en-US" altLang="ar-IQ" b="1" dirty="0" smtClean="0"/>
              <a:t>Largely absorbed in to blood stream</a:t>
            </a:r>
          </a:p>
        </p:txBody>
      </p:sp>
      <p:sp>
        <p:nvSpPr>
          <p:cNvPr id="21509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618288" y="1905000"/>
            <a:ext cx="3440112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b="1" dirty="0" smtClean="0">
                <a:solidFill>
                  <a:schemeClr val="hlink"/>
                </a:solidFill>
              </a:rPr>
              <a:t>1.3 Buccal (cheeks)</a:t>
            </a:r>
          </a:p>
          <a:p>
            <a:pPr lvl="1" algn="l" rtl="0" eaLnBrk="1" hangingPunct="1"/>
            <a:r>
              <a:rPr lang="en-US" altLang="ar-IQ" b="1" u="sng" dirty="0" smtClean="0">
                <a:solidFill>
                  <a:schemeClr val="hlink"/>
                </a:solidFill>
              </a:rPr>
              <a:t>keep until Dissolved</a:t>
            </a:r>
          </a:p>
          <a:p>
            <a:pPr lvl="1" algn="l" rtl="0" eaLnBrk="1" hangingPunct="1"/>
            <a:r>
              <a:rPr lang="en-US" altLang="ar-IQ" b="1" dirty="0" smtClean="0"/>
              <a:t>Same as oral </a:t>
            </a:r>
          </a:p>
          <a:p>
            <a:pPr lvl="1" algn="l" rtl="0" eaLnBrk="1" hangingPunct="1"/>
            <a:r>
              <a:rPr lang="en-US" altLang="ar-IQ" b="1" dirty="0" smtClean="0"/>
              <a:t>under cheeks </a:t>
            </a:r>
          </a:p>
        </p:txBody>
      </p:sp>
      <p:sp>
        <p:nvSpPr>
          <p:cNvPr id="1843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1571D845-3A6B-4912-9010-393053177F4C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11272" name="Picture 7" descr="30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9973" y="5335587"/>
            <a:ext cx="1368425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73" name="Picture 8" descr="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2874" y="5335587"/>
            <a:ext cx="1368425" cy="1446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2677859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150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1506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15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50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50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150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15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5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5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15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15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50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50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50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150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5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15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15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5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8" grpId="0" build="p" animBg="1"/>
      <p:bldP spid="21509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ln>
            <a:solidFill>
              <a:schemeClr val="tx1"/>
            </a:solidFill>
          </a:ln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dirty="0" smtClean="0">
                <a:solidFill>
                  <a:schemeClr val="hlink"/>
                </a:solidFill>
              </a:rPr>
              <a:t>2. Rectal</a:t>
            </a:r>
            <a:r>
              <a:rPr lang="en-US" dirty="0" smtClean="0"/>
              <a:t> route </a:t>
            </a:r>
          </a:p>
        </p:txBody>
      </p:sp>
      <p:sp>
        <p:nvSpPr>
          <p:cNvPr id="23556" name="Rectangle 4"/>
          <p:cNvSpPr>
            <a:spLocks noGrp="1" noChangeArrowheads="1"/>
          </p:cNvSpPr>
          <p:nvPr>
            <p:ph sz="half" idx="1"/>
          </p:nvPr>
        </p:nvSpPr>
        <p:spPr>
          <a:xfrm>
            <a:off x="2279651" y="1905000"/>
            <a:ext cx="4208463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>
              <a:defRPr/>
            </a:pPr>
            <a:r>
              <a:rPr lang="en-US" b="1" dirty="0" smtClean="0"/>
              <a:t>Used when oral drug has objectionable taste or odor</a:t>
            </a:r>
          </a:p>
          <a:p>
            <a:pPr algn="l" rtl="0" eaLnBrk="1" hangingPunct="1">
              <a:defRPr/>
            </a:pPr>
            <a:r>
              <a:rPr lang="en-US" b="1" dirty="0" smtClean="0"/>
              <a:t>Release at slow steady rate</a:t>
            </a:r>
          </a:p>
          <a:p>
            <a:pPr marL="136525" indent="0" algn="l" rtl="0" eaLnBrk="1" hangingPunct="1">
              <a:buNone/>
              <a:defRPr/>
            </a:pPr>
            <a:endParaRPr lang="en-US" b="1" dirty="0" smtClean="0"/>
          </a:p>
        </p:txBody>
      </p:sp>
      <p:sp>
        <p:nvSpPr>
          <p:cNvPr id="23557" name="Rectangle 5"/>
          <p:cNvSpPr>
            <a:spLocks noGrp="1" noChangeArrowheads="1"/>
          </p:cNvSpPr>
          <p:nvPr>
            <p:ph sz="half" idx="2"/>
          </p:nvPr>
        </p:nvSpPr>
        <p:spPr>
          <a:xfrm>
            <a:off x="6618289" y="1905000"/>
            <a:ext cx="3654425" cy="41148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algn="l" rtl="0" eaLnBrk="1" hangingPunct="1"/>
            <a:r>
              <a:rPr lang="en-US" altLang="ar-IQ" b="1" dirty="0" smtClean="0"/>
              <a:t>Pt on the </a:t>
            </a:r>
            <a:r>
              <a:rPr lang="en-US" altLang="ar-IQ" b="1" dirty="0" smtClean="0">
                <a:solidFill>
                  <a:schemeClr val="hlink"/>
                </a:solidFill>
              </a:rPr>
              <a:t>left lateral</a:t>
            </a:r>
            <a:r>
              <a:rPr lang="en-US" altLang="ar-IQ" b="1" dirty="0" smtClean="0"/>
              <a:t> </a:t>
            </a:r>
            <a:r>
              <a:rPr lang="en-US" altLang="ar-IQ" b="1" dirty="0" smtClean="0">
                <a:solidFill>
                  <a:schemeClr val="hlink"/>
                </a:solidFill>
              </a:rPr>
              <a:t>position</a:t>
            </a:r>
            <a:r>
              <a:rPr lang="en-US" altLang="ar-IQ" b="1" dirty="0" smtClean="0"/>
              <a:t> </a:t>
            </a:r>
            <a:r>
              <a:rPr lang="en-US" altLang="ar-IQ" b="1" dirty="0" smtClean="0">
                <a:solidFill>
                  <a:schemeClr val="hlink"/>
                </a:solidFill>
              </a:rPr>
              <a:t>with upper leg flexed</a:t>
            </a:r>
          </a:p>
          <a:p>
            <a:pPr algn="l" rtl="0" eaLnBrk="1" hangingPunct="1"/>
            <a:r>
              <a:rPr lang="en-US" altLang="ar-IQ" b="1" dirty="0" smtClean="0"/>
              <a:t>Use lubricant  </a:t>
            </a:r>
          </a:p>
          <a:p>
            <a:pPr algn="l" rtl="0" eaLnBrk="1" hangingPunct="1"/>
            <a:r>
              <a:rPr lang="en-US" altLang="ar-IQ" b="1" dirty="0" smtClean="0"/>
              <a:t>Wear gloves insert </a:t>
            </a:r>
            <a:r>
              <a:rPr lang="en-US" altLang="ar-IQ" b="1" dirty="0"/>
              <a:t>suppositories </a:t>
            </a:r>
            <a:r>
              <a:rPr lang="en-US" altLang="ar-IQ" b="1" dirty="0" smtClean="0"/>
              <a:t>beyond internal sphincter </a:t>
            </a:r>
            <a:r>
              <a:rPr lang="en-US" altLang="ar-IQ" b="1" dirty="0" smtClean="0">
                <a:solidFill>
                  <a:schemeClr val="hlink"/>
                </a:solidFill>
              </a:rPr>
              <a:t>10 cm</a:t>
            </a:r>
            <a:r>
              <a:rPr lang="en-US" altLang="ar-IQ" b="1" dirty="0" smtClean="0"/>
              <a:t> </a:t>
            </a:r>
          </a:p>
        </p:txBody>
      </p:sp>
      <p:sp>
        <p:nvSpPr>
          <p:cNvPr id="1946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 rtl="1" eaLnBrk="1" fontAlgn="base" hangingPunct="1">
              <a:spcBef>
                <a:spcPct val="0"/>
              </a:spcBef>
              <a:spcAft>
                <a:spcPct val="0"/>
              </a:spcAft>
            </a:pPr>
            <a:fld id="{D7628CF1-54E1-4899-8D9F-D54870E102B1}" type="slidenum">
              <a:rPr lang="ar-SA" altLang="ar-IQ">
                <a:solidFill>
                  <a:srgbClr val="BCBCBC"/>
                </a:solidFill>
              </a:rPr>
              <a:pPr algn="r" rtl="1"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altLang="ar-IQ">
              <a:solidFill>
                <a:srgbClr val="BCBCBC"/>
              </a:solidFill>
            </a:endParaRPr>
          </a:p>
        </p:txBody>
      </p:sp>
      <p:pic>
        <p:nvPicPr>
          <p:cNvPr id="12296" name="Picture 10" descr="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4010026"/>
            <a:ext cx="3960812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1489336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68" decel="100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68" decel="100000"/>
                                        <p:tgtEl>
                                          <p:spTgt spid="2355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68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68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68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55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355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2355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35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35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355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35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355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355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6" grpId="0" build="p" animBg="1"/>
      <p:bldP spid="23557" grpId="0" build="p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PAUSE" val="0"/>
  <p:tag name="ARTICULATE_NAV_LEVEL" val="1"/>
  <p:tag name="ARTICULATE_PLAYLIST_ID" val="-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2694</TotalTime>
  <Words>946</Words>
  <Application>Microsoft Office PowerPoint</Application>
  <PresentationFormat>شاشة عريضة</PresentationFormat>
  <Paragraphs>208</Paragraphs>
  <Slides>28</Slides>
  <Notes>2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12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28</vt:i4>
      </vt:variant>
    </vt:vector>
  </HeadingPairs>
  <TitlesOfParts>
    <vt:vector size="41" baseType="lpstr">
      <vt:lpstr>Andalus</vt:lpstr>
      <vt:lpstr>Arial</vt:lpstr>
      <vt:lpstr>Book Antiqua</vt:lpstr>
      <vt:lpstr>Calibri</vt:lpstr>
      <vt:lpstr>Garamond</vt:lpstr>
      <vt:lpstr>Lucida Sans</vt:lpstr>
      <vt:lpstr>Old Antic Bold</vt:lpstr>
      <vt:lpstr>Tahoma</vt:lpstr>
      <vt:lpstr>Times New Roman</vt:lpstr>
      <vt:lpstr>Wingdings</vt:lpstr>
      <vt:lpstr>Wingdings 2</vt:lpstr>
      <vt:lpstr>Wingdings 3</vt:lpstr>
      <vt:lpstr>Apex</vt:lpstr>
      <vt:lpstr>عرض تقديمي في PowerPoint</vt:lpstr>
      <vt:lpstr>Medication-Related Terms</vt:lpstr>
      <vt:lpstr>Medication-Related Terms</vt:lpstr>
      <vt:lpstr>Actions of Drugs on the Bodies</vt:lpstr>
      <vt:lpstr>Factors Affecting Medication Actions</vt:lpstr>
      <vt:lpstr>Types of Drug Preparation</vt:lpstr>
      <vt:lpstr>Route of administration </vt:lpstr>
      <vt:lpstr>1. Oral medication  1.1 swallowing</vt:lpstr>
      <vt:lpstr>2. Rectal route </vt:lpstr>
      <vt:lpstr>3. Topical route (Dermatological Preparation, Instillation and irrigation, and Inhalation).</vt:lpstr>
      <vt:lpstr>عرض تقديمي في PowerPoint</vt:lpstr>
      <vt:lpstr>3.3 Ear (otic) drops</vt:lpstr>
      <vt:lpstr>3.4 Respiratory inhalation</vt:lpstr>
      <vt:lpstr>4. Parenteral routes(injections)   1. Intradermal (ID) 2. Subcutaneous (SQ or SC) 3. Intramuscular (IM) 4. Intravenous (IV)</vt:lpstr>
      <vt:lpstr>Equipment's Syringes</vt:lpstr>
      <vt:lpstr>Equipment's  needles</vt:lpstr>
      <vt:lpstr>4. 1 Intradermal injections</vt:lpstr>
      <vt:lpstr>4. 2 Subcutaneous injections(SQ)</vt:lpstr>
      <vt:lpstr>4. 2 Subcutaneous injections (SQ) cont. </vt:lpstr>
      <vt:lpstr>4. 3 Intramuscular injections (IM) </vt:lpstr>
      <vt:lpstr>Sites of IM injection</vt:lpstr>
      <vt:lpstr>4. 4 Intravenous injections </vt:lpstr>
      <vt:lpstr>Preparing injectable medication</vt:lpstr>
      <vt:lpstr>Preparing Medications From Vials </vt:lpstr>
      <vt:lpstr>Drug Calculation </vt:lpstr>
      <vt:lpstr>Safe medication administration</vt:lpstr>
      <vt:lpstr>Rights of the Drug</vt:lpstr>
      <vt:lpstr>Thank you for listening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hani</dc:creator>
  <cp:lastModifiedBy>Maher</cp:lastModifiedBy>
  <cp:revision>281</cp:revision>
  <cp:lastPrinted>2017-11-26T19:01:48Z</cp:lastPrinted>
  <dcterms:created xsi:type="dcterms:W3CDTF">2016-01-11T15:58:09Z</dcterms:created>
  <dcterms:modified xsi:type="dcterms:W3CDTF">2025-01-15T16:23:00Z</dcterms:modified>
</cp:coreProperties>
</file>